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wmf" ContentType="image/x-wm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 id="2147483676" r:id="rId4"/>
  </p:sldMasterIdLst>
  <p:notesMasterIdLst>
    <p:notesMasterId r:id="rId6"/>
  </p:notesMasterIdLst>
  <p:sldIdLst>
    <p:sldId id="516" r:id="rId5"/>
    <p:sldId id="919" r:id="rId7"/>
    <p:sldId id="855" r:id="rId8"/>
    <p:sldId id="520" r:id="rId9"/>
    <p:sldId id="541" r:id="rId10"/>
    <p:sldId id="619" r:id="rId11"/>
    <p:sldId id="609" r:id="rId12"/>
    <p:sldId id="620" r:id="rId13"/>
    <p:sldId id="621" r:id="rId14"/>
    <p:sldId id="542" r:id="rId15"/>
    <p:sldId id="626" r:id="rId16"/>
    <p:sldId id="622" r:id="rId17"/>
    <p:sldId id="540" r:id="rId18"/>
    <p:sldId id="612" r:id="rId19"/>
    <p:sldId id="627" r:id="rId20"/>
    <p:sldId id="614" r:id="rId21"/>
    <p:sldId id="918" r:id="rId22"/>
    <p:sldId id="615" r:id="rId23"/>
    <p:sldId id="616" r:id="rId24"/>
    <p:sldId id="617" r:id="rId25"/>
    <p:sldId id="618" r:id="rId26"/>
    <p:sldId id="613" r:id="rId27"/>
    <p:sldId id="628" r:id="rId28"/>
    <p:sldId id="629" r:id="rId29"/>
    <p:sldId id="630" r:id="rId30"/>
    <p:sldId id="631" r:id="rId31"/>
    <p:sldId id="632" r:id="rId32"/>
    <p:sldId id="633" r:id="rId33"/>
    <p:sldId id="634" r:id="rId34"/>
    <p:sldId id="635" r:id="rId35"/>
    <p:sldId id="636" r:id="rId36"/>
    <p:sldId id="637" r:id="rId37"/>
    <p:sldId id="638" r:id="rId38"/>
    <p:sldId id="639" r:id="rId39"/>
    <p:sldId id="640" r:id="rId40"/>
    <p:sldId id="641" r:id="rId41"/>
    <p:sldId id="642" r:id="rId42"/>
    <p:sldId id="643" r:id="rId43"/>
    <p:sldId id="644" r:id="rId44"/>
    <p:sldId id="645" r:id="rId45"/>
    <p:sldId id="646" r:id="rId46"/>
    <p:sldId id="647" r:id="rId47"/>
    <p:sldId id="648" r:id="rId48"/>
    <p:sldId id="649" r:id="rId49"/>
    <p:sldId id="650" r:id="rId50"/>
    <p:sldId id="651" r:id="rId51"/>
    <p:sldId id="652" r:id="rId52"/>
    <p:sldId id="653" r:id="rId53"/>
    <p:sldId id="654" r:id="rId54"/>
    <p:sldId id="655" r:id="rId55"/>
    <p:sldId id="656" r:id="rId56"/>
    <p:sldId id="657" r:id="rId57"/>
    <p:sldId id="658" r:id="rId58"/>
    <p:sldId id="659" r:id="rId59"/>
    <p:sldId id="660" r:id="rId60"/>
    <p:sldId id="661" r:id="rId61"/>
    <p:sldId id="662" r:id="rId62"/>
    <p:sldId id="663" r:id="rId63"/>
    <p:sldId id="664" r:id="rId64"/>
    <p:sldId id="665" r:id="rId65"/>
    <p:sldId id="666" r:id="rId66"/>
    <p:sldId id="667" r:id="rId67"/>
    <p:sldId id="668" r:id="rId68"/>
    <p:sldId id="669" r:id="rId69"/>
    <p:sldId id="670" r:id="rId70"/>
    <p:sldId id="671" r:id="rId71"/>
    <p:sldId id="672" r:id="rId72"/>
    <p:sldId id="673" r:id="rId73"/>
    <p:sldId id="674" r:id="rId74"/>
    <p:sldId id="675" r:id="rId75"/>
    <p:sldId id="676" r:id="rId76"/>
    <p:sldId id="677" r:id="rId77"/>
    <p:sldId id="678" r:id="rId78"/>
    <p:sldId id="679" r:id="rId79"/>
    <p:sldId id="680" r:id="rId80"/>
    <p:sldId id="681" r:id="rId81"/>
    <p:sldId id="682" r:id="rId82"/>
    <p:sldId id="683" r:id="rId83"/>
    <p:sldId id="684" r:id="rId84"/>
    <p:sldId id="685" r:id="rId85"/>
    <p:sldId id="686" r:id="rId86"/>
    <p:sldId id="687" r:id="rId87"/>
    <p:sldId id="688" r:id="rId88"/>
    <p:sldId id="689" r:id="rId89"/>
    <p:sldId id="690" r:id="rId90"/>
    <p:sldId id="691" r:id="rId91"/>
    <p:sldId id="1290" r:id="rId92"/>
    <p:sldId id="693" r:id="rId93"/>
    <p:sldId id="694" r:id="rId94"/>
    <p:sldId id="695" r:id="rId95"/>
    <p:sldId id="696" r:id="rId96"/>
    <p:sldId id="697" r:id="rId97"/>
    <p:sldId id="698" r:id="rId98"/>
    <p:sldId id="699" r:id="rId99"/>
    <p:sldId id="700" r:id="rId100"/>
    <p:sldId id="701" r:id="rId101"/>
    <p:sldId id="702" r:id="rId102"/>
    <p:sldId id="703" r:id="rId103"/>
    <p:sldId id="704" r:id="rId104"/>
    <p:sldId id="705" r:id="rId105"/>
    <p:sldId id="706" r:id="rId106"/>
    <p:sldId id="707" r:id="rId107"/>
    <p:sldId id="708" r:id="rId108"/>
    <p:sldId id="709" r:id="rId109"/>
    <p:sldId id="710" r:id="rId110"/>
    <p:sldId id="711" r:id="rId111"/>
    <p:sldId id="712" r:id="rId112"/>
    <p:sldId id="713" r:id="rId113"/>
    <p:sldId id="714" r:id="rId114"/>
    <p:sldId id="715" r:id="rId115"/>
    <p:sldId id="716" r:id="rId116"/>
    <p:sldId id="717" r:id="rId117"/>
    <p:sldId id="718" r:id="rId118"/>
    <p:sldId id="719" r:id="rId119"/>
    <p:sldId id="720" r:id="rId120"/>
    <p:sldId id="721" r:id="rId121"/>
    <p:sldId id="722" r:id="rId122"/>
    <p:sldId id="723" r:id="rId123"/>
    <p:sldId id="724" r:id="rId124"/>
    <p:sldId id="725" r:id="rId125"/>
    <p:sldId id="726" r:id="rId126"/>
    <p:sldId id="727" r:id="rId127"/>
    <p:sldId id="728" r:id="rId128"/>
    <p:sldId id="729" r:id="rId129"/>
    <p:sldId id="730" r:id="rId130"/>
    <p:sldId id="731" r:id="rId131"/>
    <p:sldId id="732" r:id="rId132"/>
    <p:sldId id="733" r:id="rId133"/>
    <p:sldId id="734" r:id="rId134"/>
    <p:sldId id="735" r:id="rId135"/>
    <p:sldId id="736" r:id="rId136"/>
    <p:sldId id="737" r:id="rId137"/>
    <p:sldId id="870" r:id="rId138"/>
    <p:sldId id="871" r:id="rId139"/>
    <p:sldId id="872" r:id="rId140"/>
    <p:sldId id="873" r:id="rId141"/>
    <p:sldId id="874" r:id="rId142"/>
    <p:sldId id="875" r:id="rId143"/>
    <p:sldId id="876" r:id="rId144"/>
    <p:sldId id="877" r:id="rId145"/>
    <p:sldId id="878" r:id="rId146"/>
    <p:sldId id="879" r:id="rId147"/>
    <p:sldId id="880" r:id="rId148"/>
    <p:sldId id="881" r:id="rId149"/>
    <p:sldId id="882" r:id="rId150"/>
    <p:sldId id="883" r:id="rId151"/>
    <p:sldId id="884" r:id="rId152"/>
    <p:sldId id="885" r:id="rId153"/>
    <p:sldId id="886" r:id="rId154"/>
    <p:sldId id="887" r:id="rId155"/>
    <p:sldId id="888" r:id="rId156"/>
    <p:sldId id="889" r:id="rId157"/>
    <p:sldId id="890" r:id="rId158"/>
    <p:sldId id="891" r:id="rId159"/>
    <p:sldId id="892" r:id="rId160"/>
    <p:sldId id="893" r:id="rId161"/>
    <p:sldId id="894" r:id="rId162"/>
    <p:sldId id="895" r:id="rId163"/>
    <p:sldId id="896" r:id="rId164"/>
    <p:sldId id="738" r:id="rId165"/>
    <p:sldId id="739" r:id="rId166"/>
    <p:sldId id="740" r:id="rId167"/>
    <p:sldId id="741" r:id="rId168"/>
    <p:sldId id="742" r:id="rId169"/>
    <p:sldId id="743" r:id="rId170"/>
    <p:sldId id="744" r:id="rId171"/>
    <p:sldId id="745" r:id="rId172"/>
    <p:sldId id="746" r:id="rId173"/>
    <p:sldId id="747" r:id="rId174"/>
    <p:sldId id="748" r:id="rId175"/>
    <p:sldId id="749" r:id="rId176"/>
    <p:sldId id="750" r:id="rId177"/>
    <p:sldId id="751" r:id="rId178"/>
    <p:sldId id="752" r:id="rId179"/>
    <p:sldId id="753" r:id="rId180"/>
    <p:sldId id="754" r:id="rId181"/>
    <p:sldId id="755" r:id="rId182"/>
    <p:sldId id="756" r:id="rId183"/>
    <p:sldId id="757" r:id="rId184"/>
    <p:sldId id="758" r:id="rId185"/>
    <p:sldId id="759" r:id="rId186"/>
    <p:sldId id="760" r:id="rId187"/>
    <p:sldId id="761" r:id="rId188"/>
    <p:sldId id="762" r:id="rId189"/>
    <p:sldId id="763" r:id="rId190"/>
    <p:sldId id="764" r:id="rId191"/>
    <p:sldId id="765" r:id="rId192"/>
    <p:sldId id="766" r:id="rId193"/>
    <p:sldId id="767" r:id="rId194"/>
    <p:sldId id="768" r:id="rId195"/>
    <p:sldId id="769" r:id="rId196"/>
    <p:sldId id="770" r:id="rId197"/>
    <p:sldId id="771" r:id="rId198"/>
    <p:sldId id="772" r:id="rId199"/>
    <p:sldId id="773" r:id="rId200"/>
    <p:sldId id="774" r:id="rId201"/>
    <p:sldId id="775" r:id="rId202"/>
    <p:sldId id="776" r:id="rId203"/>
    <p:sldId id="777" r:id="rId204"/>
    <p:sldId id="778" r:id="rId205"/>
    <p:sldId id="779" r:id="rId206"/>
    <p:sldId id="856" r:id="rId207"/>
    <p:sldId id="857" r:id="rId208"/>
    <p:sldId id="858" r:id="rId209"/>
    <p:sldId id="859" r:id="rId210"/>
    <p:sldId id="860" r:id="rId211"/>
    <p:sldId id="861" r:id="rId212"/>
    <p:sldId id="862" r:id="rId213"/>
    <p:sldId id="863" r:id="rId214"/>
    <p:sldId id="864" r:id="rId215"/>
    <p:sldId id="865" r:id="rId216"/>
    <p:sldId id="866" r:id="rId217"/>
    <p:sldId id="867" r:id="rId218"/>
    <p:sldId id="868" r:id="rId219"/>
    <p:sldId id="869" r:id="rId220"/>
    <p:sldId id="1211" r:id="rId221"/>
    <p:sldId id="1212" r:id="rId222"/>
    <p:sldId id="1213" r:id="rId223"/>
    <p:sldId id="1214" r:id="rId224"/>
    <p:sldId id="1215" r:id="rId225"/>
    <p:sldId id="1216" r:id="rId226"/>
    <p:sldId id="1217" r:id="rId227"/>
    <p:sldId id="1218" r:id="rId228"/>
    <p:sldId id="1219" r:id="rId229"/>
    <p:sldId id="1220" r:id="rId230"/>
    <p:sldId id="1221" r:id="rId231"/>
    <p:sldId id="1222" r:id="rId232"/>
    <p:sldId id="1223" r:id="rId233"/>
    <p:sldId id="1224" r:id="rId234"/>
    <p:sldId id="1225" r:id="rId235"/>
    <p:sldId id="1226" r:id="rId236"/>
    <p:sldId id="1227" r:id="rId237"/>
    <p:sldId id="1228" r:id="rId238"/>
    <p:sldId id="1229" r:id="rId239"/>
    <p:sldId id="1230" r:id="rId240"/>
    <p:sldId id="1231" r:id="rId241"/>
    <p:sldId id="1232" r:id="rId242"/>
    <p:sldId id="1233" r:id="rId243"/>
    <p:sldId id="1234" r:id="rId244"/>
    <p:sldId id="1235" r:id="rId245"/>
    <p:sldId id="1236" r:id="rId246"/>
    <p:sldId id="1237" r:id="rId247"/>
    <p:sldId id="1238" r:id="rId248"/>
    <p:sldId id="1239" r:id="rId249"/>
    <p:sldId id="1240" r:id="rId250"/>
    <p:sldId id="1241" r:id="rId251"/>
    <p:sldId id="1242" r:id="rId252"/>
    <p:sldId id="818" r:id="rId253"/>
    <p:sldId id="819" r:id="rId254"/>
    <p:sldId id="820" r:id="rId255"/>
    <p:sldId id="821" r:id="rId256"/>
    <p:sldId id="822" r:id="rId257"/>
    <p:sldId id="823" r:id="rId258"/>
    <p:sldId id="824" r:id="rId259"/>
    <p:sldId id="825" r:id="rId260"/>
    <p:sldId id="826" r:id="rId261"/>
    <p:sldId id="827" r:id="rId262"/>
    <p:sldId id="828" r:id="rId263"/>
    <p:sldId id="829" r:id="rId264"/>
    <p:sldId id="953" r:id="rId265"/>
    <p:sldId id="954" r:id="rId266"/>
    <p:sldId id="955" r:id="rId267"/>
    <p:sldId id="956" r:id="rId268"/>
    <p:sldId id="957" r:id="rId269"/>
    <p:sldId id="958" r:id="rId270"/>
    <p:sldId id="959" r:id="rId271"/>
    <p:sldId id="960" r:id="rId272"/>
    <p:sldId id="961" r:id="rId273"/>
    <p:sldId id="962" r:id="rId274"/>
    <p:sldId id="963" r:id="rId275"/>
    <p:sldId id="964" r:id="rId276"/>
    <p:sldId id="965" r:id="rId277"/>
    <p:sldId id="966" r:id="rId278"/>
    <p:sldId id="967" r:id="rId279"/>
    <p:sldId id="968" r:id="rId280"/>
    <p:sldId id="969" r:id="rId281"/>
    <p:sldId id="970" r:id="rId282"/>
    <p:sldId id="971" r:id="rId283"/>
    <p:sldId id="972" r:id="rId284"/>
    <p:sldId id="973" r:id="rId285"/>
    <p:sldId id="974" r:id="rId286"/>
    <p:sldId id="975" r:id="rId287"/>
    <p:sldId id="976" r:id="rId288"/>
    <p:sldId id="977" r:id="rId289"/>
    <p:sldId id="978" r:id="rId290"/>
    <p:sldId id="979" r:id="rId291"/>
    <p:sldId id="980" r:id="rId292"/>
    <p:sldId id="981" r:id="rId293"/>
    <p:sldId id="982" r:id="rId294"/>
    <p:sldId id="983" r:id="rId295"/>
    <p:sldId id="921" r:id="rId296"/>
    <p:sldId id="920" r:id="rId297"/>
    <p:sldId id="917" r:id="rId298"/>
  </p:sldIdLst>
  <p:sldSz cx="9144000" cy="6858000" type="screen4x3"/>
  <p:notesSz cx="7099300" cy="10234930"/>
  <p:custDataLst>
    <p:tags r:id="rId302"/>
  </p:custDataLst>
  <p:kinsoku lang="zh-CN" invalStChars="、。，．・：；？！゛゜ヽヾゝゞ々ー’”）〕］｝〉》」』】°‰′″℃￠％ぁぃぅぇぉっゃゅょゎァィゥェォッャュョヮヵヶ!%),.:;?]}｡｣､･ｧｨｩｪｫｬｭｮｯｰﾞﾟ" invalEndChars="‘“（〔［｛〈《「『【￥＄$([\{｢￡"/>
  <p:defaultTextStyle>
    <a:defPPr>
      <a:defRPr lang="en-US"/>
    </a:defPPr>
    <a:lvl1pPr marL="0" lvl="0" indent="0" algn="l" defTabSz="914400" rtl="0" eaLnBrk="1" fontAlgn="base" latinLnBrk="0" hangingPunct="1">
      <a:lnSpc>
        <a:spcPct val="100000"/>
      </a:lnSpc>
      <a:spcBef>
        <a:spcPct val="0"/>
      </a:spcBef>
      <a:spcAft>
        <a:spcPct val="0"/>
      </a:spcAft>
      <a:buNone/>
      <a:defRPr sz="2800" b="1"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28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8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8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800" b="1"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800" b="1"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800" b="1"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800" b="1"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800" b="1" i="0" u="none" kern="1200" baseline="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08" userDrawn="1">
          <p15:clr>
            <a:srgbClr val="A4A3A4"/>
          </p15:clr>
        </p15:guide>
        <p15:guide id="2" pos="27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chemeClr val="tx1"/>
    </p:penClr>
    <p:extLst>
      <p:ext uri="{2FDB2607-1784-4EEB-B798-7EB5836EED8A}">
        <p14:showMediaCtrls xmlns:p14="http://schemas.microsoft.com/office/powerpoint/2010/main" val="1"/>
      </p:ext>
    </p:extLst>
  </p:showPr>
  <p:clrMru>
    <a:srgbClr val="FF0000"/>
    <a:srgbClr val="00FFCC"/>
    <a:srgbClr val="990000"/>
    <a:srgbClr val="66FFFF"/>
    <a:srgbClr val="0000FF"/>
    <a:srgbClr val="FF9900"/>
    <a:srgbClr val="0066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1"/>
    <p:restoredTop sz="68256"/>
  </p:normalViewPr>
  <p:slideViewPr>
    <p:cSldViewPr showGuides="1">
      <p:cViewPr varScale="1">
        <p:scale>
          <a:sx n="62" d="100"/>
          <a:sy n="62" d="100"/>
        </p:scale>
        <p:origin x="2214" y="72"/>
      </p:cViewPr>
      <p:guideLst>
        <p:guide orient="horz" pos="2208"/>
        <p:guide pos="2736"/>
      </p:guideLst>
    </p:cSldViewPr>
  </p:slideViewPr>
  <p:outlineViewPr>
    <p:cViewPr>
      <p:scale>
        <a:sx n="33" d="100"/>
        <a:sy n="33" d="100"/>
      </p:scale>
      <p:origin x="0" y="288"/>
    </p:cViewPr>
  </p:outlineViewPr>
  <p:notesTextViewPr>
    <p:cViewPr>
      <p:scale>
        <a:sx n="100" d="100"/>
        <a:sy n="100" d="100"/>
      </p:scale>
      <p:origin x="0" y="0"/>
    </p:cViewPr>
  </p:notesTextViewPr>
  <p:gridSpacing cx="76199" cy="76199"/>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2" Type="http://schemas.openxmlformats.org/officeDocument/2006/relationships/tags" Target="tags/tag1.xml"/><Relationship Id="rId301" Type="http://schemas.openxmlformats.org/officeDocument/2006/relationships/tableStyles" Target="tableStyles.xml"/><Relationship Id="rId300" Type="http://schemas.openxmlformats.org/officeDocument/2006/relationships/viewProps" Target="viewProps.xml"/><Relationship Id="rId30" Type="http://schemas.openxmlformats.org/officeDocument/2006/relationships/slide" Target="slides/slide25.xml"/><Relationship Id="rId3" Type="http://schemas.openxmlformats.org/officeDocument/2006/relationships/slideMaster" Target="slideMasters/slideMaster2.xml"/><Relationship Id="rId299" Type="http://schemas.openxmlformats.org/officeDocument/2006/relationships/presProps" Target="presProps.xml"/><Relationship Id="rId298" Type="http://schemas.openxmlformats.org/officeDocument/2006/relationships/slide" Target="slides/slide293.xml"/><Relationship Id="rId297" Type="http://schemas.openxmlformats.org/officeDocument/2006/relationships/slide" Target="slides/slide292.xml"/><Relationship Id="rId296" Type="http://schemas.openxmlformats.org/officeDocument/2006/relationships/slide" Target="slides/slide291.xml"/><Relationship Id="rId295" Type="http://schemas.openxmlformats.org/officeDocument/2006/relationships/slide" Target="slides/slide290.xml"/><Relationship Id="rId294" Type="http://schemas.openxmlformats.org/officeDocument/2006/relationships/slide" Target="slides/slide289.xml"/><Relationship Id="rId293" Type="http://schemas.openxmlformats.org/officeDocument/2006/relationships/slide" Target="slides/slide288.xml"/><Relationship Id="rId292" Type="http://schemas.openxmlformats.org/officeDocument/2006/relationships/slide" Target="slides/slide287.xml"/><Relationship Id="rId291" Type="http://schemas.openxmlformats.org/officeDocument/2006/relationships/slide" Target="slides/slide286.xml"/><Relationship Id="rId290" Type="http://schemas.openxmlformats.org/officeDocument/2006/relationships/slide" Target="slides/slide285.xml"/><Relationship Id="rId29" Type="http://schemas.openxmlformats.org/officeDocument/2006/relationships/slide" Target="slides/slide24.xml"/><Relationship Id="rId289" Type="http://schemas.openxmlformats.org/officeDocument/2006/relationships/slide" Target="slides/slide284.xml"/><Relationship Id="rId288" Type="http://schemas.openxmlformats.org/officeDocument/2006/relationships/slide" Target="slides/slide283.xml"/><Relationship Id="rId287" Type="http://schemas.openxmlformats.org/officeDocument/2006/relationships/slide" Target="slides/slide282.xml"/><Relationship Id="rId286" Type="http://schemas.openxmlformats.org/officeDocument/2006/relationships/slide" Target="slides/slide281.xml"/><Relationship Id="rId285" Type="http://schemas.openxmlformats.org/officeDocument/2006/relationships/slide" Target="slides/slide280.xml"/><Relationship Id="rId284" Type="http://schemas.openxmlformats.org/officeDocument/2006/relationships/slide" Target="slides/slide279.xml"/><Relationship Id="rId283" Type="http://schemas.openxmlformats.org/officeDocument/2006/relationships/slide" Target="slides/slide278.xml"/><Relationship Id="rId282" Type="http://schemas.openxmlformats.org/officeDocument/2006/relationships/slide" Target="slides/slide277.xml"/><Relationship Id="rId281" Type="http://schemas.openxmlformats.org/officeDocument/2006/relationships/slide" Target="slides/slide276.xml"/><Relationship Id="rId280" Type="http://schemas.openxmlformats.org/officeDocument/2006/relationships/slide" Target="slides/slide275.xml"/><Relationship Id="rId28" Type="http://schemas.openxmlformats.org/officeDocument/2006/relationships/slide" Target="slides/slide23.xml"/><Relationship Id="rId279" Type="http://schemas.openxmlformats.org/officeDocument/2006/relationships/slide" Target="slides/slide274.xml"/><Relationship Id="rId278" Type="http://schemas.openxmlformats.org/officeDocument/2006/relationships/slide" Target="slides/slide273.xml"/><Relationship Id="rId277" Type="http://schemas.openxmlformats.org/officeDocument/2006/relationships/slide" Target="slides/slide272.xml"/><Relationship Id="rId276" Type="http://schemas.openxmlformats.org/officeDocument/2006/relationships/slide" Target="slides/slide271.xml"/><Relationship Id="rId275" Type="http://schemas.openxmlformats.org/officeDocument/2006/relationships/slide" Target="slides/slide270.xml"/><Relationship Id="rId274" Type="http://schemas.openxmlformats.org/officeDocument/2006/relationships/slide" Target="slides/slide269.xml"/><Relationship Id="rId273" Type="http://schemas.openxmlformats.org/officeDocument/2006/relationships/slide" Target="slides/slide268.xml"/><Relationship Id="rId272" Type="http://schemas.openxmlformats.org/officeDocument/2006/relationships/slide" Target="slides/slide267.xml"/><Relationship Id="rId271" Type="http://schemas.openxmlformats.org/officeDocument/2006/relationships/slide" Target="slides/slide266.xml"/><Relationship Id="rId270" Type="http://schemas.openxmlformats.org/officeDocument/2006/relationships/slide" Target="slides/slide265.xml"/><Relationship Id="rId27" Type="http://schemas.openxmlformats.org/officeDocument/2006/relationships/slide" Target="slides/slide22.xml"/><Relationship Id="rId269" Type="http://schemas.openxmlformats.org/officeDocument/2006/relationships/slide" Target="slides/slide264.xml"/><Relationship Id="rId268" Type="http://schemas.openxmlformats.org/officeDocument/2006/relationships/slide" Target="slides/slide263.xml"/><Relationship Id="rId267" Type="http://schemas.openxmlformats.org/officeDocument/2006/relationships/slide" Target="slides/slide262.xml"/><Relationship Id="rId266" Type="http://schemas.openxmlformats.org/officeDocument/2006/relationships/slide" Target="slides/slide261.xml"/><Relationship Id="rId265" Type="http://schemas.openxmlformats.org/officeDocument/2006/relationships/slide" Target="slides/slide260.xml"/><Relationship Id="rId264" Type="http://schemas.openxmlformats.org/officeDocument/2006/relationships/slide" Target="slides/slide259.xml"/><Relationship Id="rId263" Type="http://schemas.openxmlformats.org/officeDocument/2006/relationships/slide" Target="slides/slide258.xml"/><Relationship Id="rId262" Type="http://schemas.openxmlformats.org/officeDocument/2006/relationships/slide" Target="slides/slide257.xml"/><Relationship Id="rId261" Type="http://schemas.openxmlformats.org/officeDocument/2006/relationships/slide" Target="slides/slide256.xml"/><Relationship Id="rId260" Type="http://schemas.openxmlformats.org/officeDocument/2006/relationships/slide" Target="slides/slide255.xml"/><Relationship Id="rId26" Type="http://schemas.openxmlformats.org/officeDocument/2006/relationships/slide" Target="slides/slide21.xml"/><Relationship Id="rId259" Type="http://schemas.openxmlformats.org/officeDocument/2006/relationships/slide" Target="slides/slide254.xml"/><Relationship Id="rId258" Type="http://schemas.openxmlformats.org/officeDocument/2006/relationships/slide" Target="slides/slide253.xml"/><Relationship Id="rId257" Type="http://schemas.openxmlformats.org/officeDocument/2006/relationships/slide" Target="slides/slide252.xml"/><Relationship Id="rId256" Type="http://schemas.openxmlformats.org/officeDocument/2006/relationships/slide" Target="slides/slide251.xml"/><Relationship Id="rId255" Type="http://schemas.openxmlformats.org/officeDocument/2006/relationships/slide" Target="slides/slide250.xml"/><Relationship Id="rId254" Type="http://schemas.openxmlformats.org/officeDocument/2006/relationships/slide" Target="slides/slide249.xml"/><Relationship Id="rId253" Type="http://schemas.openxmlformats.org/officeDocument/2006/relationships/slide" Target="slides/slide248.xml"/><Relationship Id="rId252" Type="http://schemas.openxmlformats.org/officeDocument/2006/relationships/slide" Target="slides/slide247.xml"/><Relationship Id="rId251" Type="http://schemas.openxmlformats.org/officeDocument/2006/relationships/slide" Target="slides/slide246.xml"/><Relationship Id="rId250" Type="http://schemas.openxmlformats.org/officeDocument/2006/relationships/slide" Target="slides/slide245.xml"/><Relationship Id="rId25" Type="http://schemas.openxmlformats.org/officeDocument/2006/relationships/slide" Target="slides/slide20.xml"/><Relationship Id="rId249" Type="http://schemas.openxmlformats.org/officeDocument/2006/relationships/slide" Target="slides/slide244.xml"/><Relationship Id="rId248" Type="http://schemas.openxmlformats.org/officeDocument/2006/relationships/slide" Target="slides/slide243.xml"/><Relationship Id="rId247" Type="http://schemas.openxmlformats.org/officeDocument/2006/relationships/slide" Target="slides/slide242.xml"/><Relationship Id="rId246" Type="http://schemas.openxmlformats.org/officeDocument/2006/relationships/slide" Target="slides/slide241.xml"/><Relationship Id="rId245" Type="http://schemas.openxmlformats.org/officeDocument/2006/relationships/slide" Target="slides/slide240.xml"/><Relationship Id="rId244" Type="http://schemas.openxmlformats.org/officeDocument/2006/relationships/slide" Target="slides/slide239.xml"/><Relationship Id="rId243" Type="http://schemas.openxmlformats.org/officeDocument/2006/relationships/slide" Target="slides/slide238.xml"/><Relationship Id="rId242" Type="http://schemas.openxmlformats.org/officeDocument/2006/relationships/slide" Target="slides/slide237.xml"/><Relationship Id="rId241" Type="http://schemas.openxmlformats.org/officeDocument/2006/relationships/slide" Target="slides/slide236.xml"/><Relationship Id="rId240" Type="http://schemas.openxmlformats.org/officeDocument/2006/relationships/slide" Target="slides/slide235.xml"/><Relationship Id="rId24" Type="http://schemas.openxmlformats.org/officeDocument/2006/relationships/slide" Target="slides/slide19.xml"/><Relationship Id="rId239" Type="http://schemas.openxmlformats.org/officeDocument/2006/relationships/slide" Target="slides/slide234.xml"/><Relationship Id="rId238" Type="http://schemas.openxmlformats.org/officeDocument/2006/relationships/slide" Target="slides/slide233.xml"/><Relationship Id="rId237" Type="http://schemas.openxmlformats.org/officeDocument/2006/relationships/slide" Target="slides/slide232.xml"/><Relationship Id="rId236" Type="http://schemas.openxmlformats.org/officeDocument/2006/relationships/slide" Target="slides/slide231.xml"/><Relationship Id="rId235" Type="http://schemas.openxmlformats.org/officeDocument/2006/relationships/slide" Target="slides/slide230.xml"/><Relationship Id="rId234" Type="http://schemas.openxmlformats.org/officeDocument/2006/relationships/slide" Target="slides/slide229.xml"/><Relationship Id="rId233" Type="http://schemas.openxmlformats.org/officeDocument/2006/relationships/slide" Target="slides/slide228.xml"/><Relationship Id="rId232" Type="http://schemas.openxmlformats.org/officeDocument/2006/relationships/slide" Target="slides/slide227.xml"/><Relationship Id="rId231" Type="http://schemas.openxmlformats.org/officeDocument/2006/relationships/slide" Target="slides/slide226.xml"/><Relationship Id="rId230" Type="http://schemas.openxmlformats.org/officeDocument/2006/relationships/slide" Target="slides/slide225.xml"/><Relationship Id="rId23" Type="http://schemas.openxmlformats.org/officeDocument/2006/relationships/slide" Target="slides/slide18.xml"/><Relationship Id="rId229" Type="http://schemas.openxmlformats.org/officeDocument/2006/relationships/slide" Target="slides/slide224.xml"/><Relationship Id="rId228" Type="http://schemas.openxmlformats.org/officeDocument/2006/relationships/slide" Target="slides/slide223.xml"/><Relationship Id="rId227" Type="http://schemas.openxmlformats.org/officeDocument/2006/relationships/slide" Target="slides/slide222.xml"/><Relationship Id="rId226" Type="http://schemas.openxmlformats.org/officeDocument/2006/relationships/slide" Target="slides/slide221.xml"/><Relationship Id="rId225" Type="http://schemas.openxmlformats.org/officeDocument/2006/relationships/slide" Target="slides/slide220.xml"/><Relationship Id="rId224" Type="http://schemas.openxmlformats.org/officeDocument/2006/relationships/slide" Target="slides/slide219.xml"/><Relationship Id="rId223" Type="http://schemas.openxmlformats.org/officeDocument/2006/relationships/slide" Target="slides/slide218.xml"/><Relationship Id="rId222" Type="http://schemas.openxmlformats.org/officeDocument/2006/relationships/slide" Target="slides/slide217.xml"/><Relationship Id="rId221" Type="http://schemas.openxmlformats.org/officeDocument/2006/relationships/slide" Target="slides/slide216.xml"/><Relationship Id="rId220" Type="http://schemas.openxmlformats.org/officeDocument/2006/relationships/slide" Target="slides/slide215.xml"/><Relationship Id="rId22" Type="http://schemas.openxmlformats.org/officeDocument/2006/relationships/slide" Target="slides/slide17.xml"/><Relationship Id="rId219" Type="http://schemas.openxmlformats.org/officeDocument/2006/relationships/slide" Target="slides/slide214.xml"/><Relationship Id="rId218" Type="http://schemas.openxmlformats.org/officeDocument/2006/relationships/slide" Target="slides/slide213.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21" Type="http://schemas.openxmlformats.org/officeDocument/2006/relationships/slide" Target="slides/slide16.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 Id="rId20" Type="http://schemas.openxmlformats.org/officeDocument/2006/relationships/slide" Target="slides/slide15.xml"/><Relationship Id="rId2" Type="http://schemas.openxmlformats.org/officeDocument/2006/relationships/theme" Target="theme/theme1.xml"/><Relationship Id="rId199" Type="http://schemas.openxmlformats.org/officeDocument/2006/relationships/slide" Target="slides/slide194.xml"/><Relationship Id="rId198" Type="http://schemas.openxmlformats.org/officeDocument/2006/relationships/slide" Target="slides/slide193.xml"/><Relationship Id="rId197" Type="http://schemas.openxmlformats.org/officeDocument/2006/relationships/slide" Target="slides/slide192.xml"/><Relationship Id="rId196" Type="http://schemas.openxmlformats.org/officeDocument/2006/relationships/slide" Target="slides/slide191.xml"/><Relationship Id="rId195" Type="http://schemas.openxmlformats.org/officeDocument/2006/relationships/slide" Target="slides/slide190.xml"/><Relationship Id="rId194" Type="http://schemas.openxmlformats.org/officeDocument/2006/relationships/slide" Target="slides/slide189.xml"/><Relationship Id="rId193" Type="http://schemas.openxmlformats.org/officeDocument/2006/relationships/slide" Target="slides/slide188.xml"/><Relationship Id="rId192" Type="http://schemas.openxmlformats.org/officeDocument/2006/relationships/slide" Target="slides/slide187.xml"/><Relationship Id="rId191" Type="http://schemas.openxmlformats.org/officeDocument/2006/relationships/slide" Target="slides/slide186.xml"/><Relationship Id="rId190" Type="http://schemas.openxmlformats.org/officeDocument/2006/relationships/slide" Target="slides/slide185.xml"/><Relationship Id="rId19" Type="http://schemas.openxmlformats.org/officeDocument/2006/relationships/slide" Target="slides/slide14.xml"/><Relationship Id="rId189" Type="http://schemas.openxmlformats.org/officeDocument/2006/relationships/slide" Target="slides/slide184.xml"/><Relationship Id="rId188" Type="http://schemas.openxmlformats.org/officeDocument/2006/relationships/slide" Target="slides/slide183.xml"/><Relationship Id="rId187" Type="http://schemas.openxmlformats.org/officeDocument/2006/relationships/slide" Target="slides/slide182.xml"/><Relationship Id="rId186" Type="http://schemas.openxmlformats.org/officeDocument/2006/relationships/slide" Target="slides/slide181.xml"/><Relationship Id="rId185" Type="http://schemas.openxmlformats.org/officeDocument/2006/relationships/slide" Target="slides/slide180.xml"/><Relationship Id="rId184" Type="http://schemas.openxmlformats.org/officeDocument/2006/relationships/slide" Target="slides/slide179.xml"/><Relationship Id="rId183" Type="http://schemas.openxmlformats.org/officeDocument/2006/relationships/slide" Target="slides/slide178.xml"/><Relationship Id="rId182" Type="http://schemas.openxmlformats.org/officeDocument/2006/relationships/slide" Target="slides/slide177.xml"/><Relationship Id="rId181" Type="http://schemas.openxmlformats.org/officeDocument/2006/relationships/slide" Target="slides/slide176.xml"/><Relationship Id="rId180" Type="http://schemas.openxmlformats.org/officeDocument/2006/relationships/slide" Target="slides/slide175.xml"/><Relationship Id="rId18" Type="http://schemas.openxmlformats.org/officeDocument/2006/relationships/slide" Target="slides/slide13.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176" Type="http://schemas.openxmlformats.org/officeDocument/2006/relationships/slide" Target="slides/slide171.xml"/><Relationship Id="rId175" Type="http://schemas.openxmlformats.org/officeDocument/2006/relationships/slide" Target="slides/slide170.xml"/><Relationship Id="rId174" Type="http://schemas.openxmlformats.org/officeDocument/2006/relationships/slide" Target="slides/slide169.xml"/><Relationship Id="rId173" Type="http://schemas.openxmlformats.org/officeDocument/2006/relationships/slide" Target="slides/slide168.xml"/><Relationship Id="rId172" Type="http://schemas.openxmlformats.org/officeDocument/2006/relationships/slide" Target="slides/slide167.xml"/><Relationship Id="rId171" Type="http://schemas.openxmlformats.org/officeDocument/2006/relationships/slide" Target="slides/slide166.xml"/><Relationship Id="rId170" Type="http://schemas.openxmlformats.org/officeDocument/2006/relationships/slide" Target="slides/slide165.xml"/><Relationship Id="rId17" Type="http://schemas.openxmlformats.org/officeDocument/2006/relationships/slide" Target="slides/slide12.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165" Type="http://schemas.openxmlformats.org/officeDocument/2006/relationships/slide" Target="slides/slide160.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1" Type="http://schemas.openxmlformats.org/officeDocument/2006/relationships/slide" Target="slides/slide156.xml"/><Relationship Id="rId160" Type="http://schemas.openxmlformats.org/officeDocument/2006/relationships/slide" Target="slides/slide155.xml"/><Relationship Id="rId16" Type="http://schemas.openxmlformats.org/officeDocument/2006/relationships/slide" Target="slides/slide11.xml"/><Relationship Id="rId159" Type="http://schemas.openxmlformats.org/officeDocument/2006/relationships/slide" Target="slides/slide154.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54" Type="http://schemas.openxmlformats.org/officeDocument/2006/relationships/slide" Target="slides/slide149.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0" Type="http://schemas.openxmlformats.org/officeDocument/2006/relationships/slide" Target="slides/slide145.xml"/><Relationship Id="rId15" Type="http://schemas.openxmlformats.org/officeDocument/2006/relationships/slide" Target="slides/slide10.xml"/><Relationship Id="rId149" Type="http://schemas.openxmlformats.org/officeDocument/2006/relationships/slide" Target="slides/slide144.xml"/><Relationship Id="rId148" Type="http://schemas.openxmlformats.org/officeDocument/2006/relationships/slide" Target="slides/slide143.xml"/><Relationship Id="rId147" Type="http://schemas.openxmlformats.org/officeDocument/2006/relationships/slide" Target="slides/slide142.xml"/><Relationship Id="rId146" Type="http://schemas.openxmlformats.org/officeDocument/2006/relationships/slide" Target="slides/slide141.xml"/><Relationship Id="rId145" Type="http://schemas.openxmlformats.org/officeDocument/2006/relationships/slide" Target="slides/slide140.xml"/><Relationship Id="rId144" Type="http://schemas.openxmlformats.org/officeDocument/2006/relationships/slide" Target="slides/slide139.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14" Type="http://schemas.openxmlformats.org/officeDocument/2006/relationships/slide" Target="slides/slide9.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 Type="http://schemas.openxmlformats.org/officeDocument/2006/relationships/slide" Target="slides/slide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121" Type="http://schemas.openxmlformats.org/officeDocument/2006/relationships/slide" Target="slides/slide116.xml"/><Relationship Id="rId120" Type="http://schemas.openxmlformats.org/officeDocument/2006/relationships/slide" Target="slides/slide115.xml"/><Relationship Id="rId12" Type="http://schemas.openxmlformats.org/officeDocument/2006/relationships/slide" Target="slides/slide7.xml"/><Relationship Id="rId119" Type="http://schemas.openxmlformats.org/officeDocument/2006/relationships/slide" Target="slides/slide114.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110" Type="http://schemas.openxmlformats.org/officeDocument/2006/relationships/slide" Target="slides/slide105.xml"/><Relationship Id="rId11" Type="http://schemas.openxmlformats.org/officeDocument/2006/relationships/slide" Target="slides/slide6.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5" Type="http://schemas.openxmlformats.org/officeDocument/2006/relationships/image" Target="../media/image68.wmf"/><Relationship Id="rId4" Type="http://schemas.openxmlformats.org/officeDocument/2006/relationships/image" Target="../media/image67.wmf"/><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71.wmf"/><Relationship Id="rId1" Type="http://schemas.openxmlformats.org/officeDocument/2006/relationships/image" Target="../media/image69.wmf"/></Relationships>
</file>

<file path=ppt/drawings/_rels/vmlDrawing12.vml.rels><?xml version="1.0" encoding="UTF-8" standalone="yes"?>
<Relationships xmlns="http://schemas.openxmlformats.org/package/2006/relationships"><Relationship Id="rId5" Type="http://schemas.openxmlformats.org/officeDocument/2006/relationships/image" Target="../media/image68.wmf"/><Relationship Id="rId4" Type="http://schemas.openxmlformats.org/officeDocument/2006/relationships/image" Target="../media/image71.wmf"/><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drawings/_rels/vmlDrawing13.vml.rels><?xml version="1.0" encoding="UTF-8" standalone="yes"?>
<Relationships xmlns="http://schemas.openxmlformats.org/package/2006/relationships"><Relationship Id="rId5" Type="http://schemas.openxmlformats.org/officeDocument/2006/relationships/image" Target="../media/image68.wmf"/><Relationship Id="rId4" Type="http://schemas.openxmlformats.org/officeDocument/2006/relationships/image" Target="../media/image71.wmf"/><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s>
</file>

<file path=ppt/drawings/_rels/vmlDrawing14.vml.rels><?xml version="1.0" encoding="UTF-8" standalone="yes"?>
<Relationships xmlns="http://schemas.openxmlformats.org/package/2006/relationships"><Relationship Id="rId4" Type="http://schemas.openxmlformats.org/officeDocument/2006/relationships/image" Target="../media/image79.wmf"/><Relationship Id="rId3" Type="http://schemas.openxmlformats.org/officeDocument/2006/relationships/image" Target="../media/image60.wmf"/><Relationship Id="rId2" Type="http://schemas.openxmlformats.org/officeDocument/2006/relationships/image" Target="../media/image68.wmf"/><Relationship Id="rId1" Type="http://schemas.openxmlformats.org/officeDocument/2006/relationships/image" Target="../media/image71.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79.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83.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79.wmf"/></Relationships>
</file>

<file path=ppt/drawings/_rels/vmlDrawing18.vml.rels><?xml version="1.0" encoding="UTF-8" standalone="yes"?>
<Relationships xmlns="http://schemas.openxmlformats.org/package/2006/relationships"><Relationship Id="rId5" Type="http://schemas.openxmlformats.org/officeDocument/2006/relationships/image" Target="../media/image87.wmf"/><Relationship Id="rId4" Type="http://schemas.openxmlformats.org/officeDocument/2006/relationships/image" Target="../media/image92.wmf"/><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2.vml.rels><?xml version="1.0" encoding="UTF-8" standalone="yes"?>
<Relationships xmlns="http://schemas.openxmlformats.org/package/2006/relationships"><Relationship Id="rId5" Type="http://schemas.openxmlformats.org/officeDocument/2006/relationships/image" Target="../media/image26.wmf"/><Relationship Id="rId4" Type="http://schemas.openxmlformats.org/officeDocument/2006/relationships/image" Target="../media/image25.wmf"/><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25.vml.rels><?xml version="1.0" encoding="UTF-8" standalone="yes"?>
<Relationships xmlns="http://schemas.openxmlformats.org/package/2006/relationships"><Relationship Id="rId9" Type="http://schemas.openxmlformats.org/officeDocument/2006/relationships/image" Target="../media/image106.wmf"/><Relationship Id="rId8" Type="http://schemas.openxmlformats.org/officeDocument/2006/relationships/image" Target="../media/image105.wmf"/><Relationship Id="rId7" Type="http://schemas.openxmlformats.org/officeDocument/2006/relationships/image" Target="../media/image104.wmf"/><Relationship Id="rId6" Type="http://schemas.openxmlformats.org/officeDocument/2006/relationships/image" Target="../media/image103.wmf"/><Relationship Id="rId5" Type="http://schemas.openxmlformats.org/officeDocument/2006/relationships/image" Target="../media/image102.wmf"/><Relationship Id="rId4" Type="http://schemas.openxmlformats.org/officeDocument/2006/relationships/image" Target="../media/image68.wmf"/><Relationship Id="rId3" Type="http://schemas.openxmlformats.org/officeDocument/2006/relationships/image" Target="../media/image101.wmf"/><Relationship Id="rId2" Type="http://schemas.openxmlformats.org/officeDocument/2006/relationships/image" Target="../media/image100.wmf"/><Relationship Id="rId13" Type="http://schemas.openxmlformats.org/officeDocument/2006/relationships/image" Target="../media/image110.wmf"/><Relationship Id="rId12" Type="http://schemas.openxmlformats.org/officeDocument/2006/relationships/image" Target="../media/image109.wmf"/><Relationship Id="rId11" Type="http://schemas.openxmlformats.org/officeDocument/2006/relationships/image" Target="../media/image108.wmf"/><Relationship Id="rId10" Type="http://schemas.openxmlformats.org/officeDocument/2006/relationships/image" Target="../media/image107.wmf"/><Relationship Id="rId1" Type="http://schemas.openxmlformats.org/officeDocument/2006/relationships/image" Target="../media/image99.wmf"/></Relationships>
</file>

<file path=ppt/drawings/_rels/vmlDrawing26.vml.rels><?xml version="1.0" encoding="UTF-8" standalone="yes"?>
<Relationships xmlns="http://schemas.openxmlformats.org/package/2006/relationships"><Relationship Id="rId9" Type="http://schemas.openxmlformats.org/officeDocument/2006/relationships/image" Target="../media/image119.wmf"/><Relationship Id="rId8" Type="http://schemas.openxmlformats.org/officeDocument/2006/relationships/image" Target="../media/image118.wmf"/><Relationship Id="rId7" Type="http://schemas.openxmlformats.org/officeDocument/2006/relationships/image" Target="../media/image117.wmf"/><Relationship Id="rId6" Type="http://schemas.openxmlformats.org/officeDocument/2006/relationships/image" Target="../media/image116.wmf"/><Relationship Id="rId5" Type="http://schemas.openxmlformats.org/officeDocument/2006/relationships/image" Target="../media/image115.wmf"/><Relationship Id="rId4" Type="http://schemas.openxmlformats.org/officeDocument/2006/relationships/image" Target="../media/image114.wmf"/><Relationship Id="rId3" Type="http://schemas.openxmlformats.org/officeDocument/2006/relationships/image" Target="../media/image113.wmf"/><Relationship Id="rId2" Type="http://schemas.openxmlformats.org/officeDocument/2006/relationships/image" Target="../media/image112.wmf"/><Relationship Id="rId13" Type="http://schemas.openxmlformats.org/officeDocument/2006/relationships/image" Target="../media/image122.wmf"/><Relationship Id="rId12" Type="http://schemas.openxmlformats.org/officeDocument/2006/relationships/image" Target="../media/image121.wmf"/><Relationship Id="rId11" Type="http://schemas.openxmlformats.org/officeDocument/2006/relationships/image" Target="../media/image120.wmf"/><Relationship Id="rId10" Type="http://schemas.openxmlformats.org/officeDocument/2006/relationships/image" Target="../media/image102.wmf"/><Relationship Id="rId1" Type="http://schemas.openxmlformats.org/officeDocument/2006/relationships/image" Target="../media/image111.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23.emf"/></Relationships>
</file>

<file path=ppt/drawings/_rels/vmlDrawing28.vml.rels><?xml version="1.0" encoding="UTF-8" standalone="yes"?>
<Relationships xmlns="http://schemas.openxmlformats.org/package/2006/relationships"><Relationship Id="rId7" Type="http://schemas.openxmlformats.org/officeDocument/2006/relationships/image" Target="../media/image116.wmf"/><Relationship Id="rId6" Type="http://schemas.openxmlformats.org/officeDocument/2006/relationships/image" Target="../media/image137.wmf"/><Relationship Id="rId5" Type="http://schemas.openxmlformats.org/officeDocument/2006/relationships/image" Target="../media/image136.wmf"/><Relationship Id="rId4" Type="http://schemas.openxmlformats.org/officeDocument/2006/relationships/image" Target="../media/image135.wmf"/><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image" Target="../media/image132.wmf"/></Relationships>
</file>

<file path=ppt/drawings/_rels/vmlDrawing29.vml.rels><?xml version="1.0" encoding="UTF-8" standalone="yes"?>
<Relationships xmlns="http://schemas.openxmlformats.org/package/2006/relationships"><Relationship Id="rId7" Type="http://schemas.openxmlformats.org/officeDocument/2006/relationships/image" Target="../media/image144.wmf"/><Relationship Id="rId6" Type="http://schemas.openxmlformats.org/officeDocument/2006/relationships/image" Target="../media/image143.wmf"/><Relationship Id="rId5" Type="http://schemas.openxmlformats.org/officeDocument/2006/relationships/image" Target="../media/image137.wmf"/><Relationship Id="rId4" Type="http://schemas.openxmlformats.org/officeDocument/2006/relationships/image" Target="../media/image136.wmf"/><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8.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46.wmf"/><Relationship Id="rId1" Type="http://schemas.openxmlformats.org/officeDocument/2006/relationships/image" Target="../media/image145.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47.wmf"/><Relationship Id="rId1" Type="http://schemas.openxmlformats.org/officeDocument/2006/relationships/image" Target="../media/image146.wmf"/></Relationships>
</file>

<file path=ppt/drawings/_rels/vmlDrawing32.vml.rels><?xml version="1.0" encoding="UTF-8" standalone="yes"?>
<Relationships xmlns="http://schemas.openxmlformats.org/package/2006/relationships"><Relationship Id="rId9" Type="http://schemas.openxmlformats.org/officeDocument/2006/relationships/image" Target="../media/image153.wmf"/><Relationship Id="rId8" Type="http://schemas.openxmlformats.org/officeDocument/2006/relationships/image" Target="../media/image152.wmf"/><Relationship Id="rId7" Type="http://schemas.openxmlformats.org/officeDocument/2006/relationships/image" Target="../media/image151.wmf"/><Relationship Id="rId6" Type="http://schemas.openxmlformats.org/officeDocument/2006/relationships/image" Target="../media/image140.wmf"/><Relationship Id="rId5" Type="http://schemas.openxmlformats.org/officeDocument/2006/relationships/image" Target="../media/image150.wmf"/><Relationship Id="rId4" Type="http://schemas.openxmlformats.org/officeDocument/2006/relationships/image" Target="../media/image149.wmf"/><Relationship Id="rId3" Type="http://schemas.openxmlformats.org/officeDocument/2006/relationships/image" Target="../media/image137.wmf"/><Relationship Id="rId2" Type="http://schemas.openxmlformats.org/officeDocument/2006/relationships/image" Target="../media/image136.wmf"/><Relationship Id="rId12" Type="http://schemas.openxmlformats.org/officeDocument/2006/relationships/image" Target="../media/image122.wmf"/><Relationship Id="rId11" Type="http://schemas.openxmlformats.org/officeDocument/2006/relationships/image" Target="../media/image121.wmf"/><Relationship Id="rId10" Type="http://schemas.openxmlformats.org/officeDocument/2006/relationships/image" Target="../media/image154.wmf"/><Relationship Id="rId1" Type="http://schemas.openxmlformats.org/officeDocument/2006/relationships/image" Target="../media/image148.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55.w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163.wmf"/><Relationship Id="rId7" Type="http://schemas.openxmlformats.org/officeDocument/2006/relationships/image" Target="../media/image162.wmf"/><Relationship Id="rId6" Type="http://schemas.openxmlformats.org/officeDocument/2006/relationships/image" Target="../media/image161.wmf"/><Relationship Id="rId5" Type="http://schemas.openxmlformats.org/officeDocument/2006/relationships/image" Target="../media/image160.wmf"/><Relationship Id="rId4" Type="http://schemas.openxmlformats.org/officeDocument/2006/relationships/image" Target="../media/image159.wmf"/><Relationship Id="rId3" Type="http://schemas.openxmlformats.org/officeDocument/2006/relationships/image" Target="../media/image158.wmf"/><Relationship Id="rId2" Type="http://schemas.openxmlformats.org/officeDocument/2006/relationships/image" Target="../media/image157.wmf"/><Relationship Id="rId1" Type="http://schemas.openxmlformats.org/officeDocument/2006/relationships/image" Target="../media/image156.wmf"/></Relationships>
</file>

<file path=ppt/drawings/_rels/vmlDrawing35.vml.rels><?xml version="1.0" encoding="UTF-8" standalone="yes"?>
<Relationships xmlns="http://schemas.openxmlformats.org/package/2006/relationships"><Relationship Id="rId6" Type="http://schemas.openxmlformats.org/officeDocument/2006/relationships/image" Target="../media/image168.wmf"/><Relationship Id="rId5" Type="http://schemas.openxmlformats.org/officeDocument/2006/relationships/image" Target="../media/image167.wmf"/><Relationship Id="rId4" Type="http://schemas.openxmlformats.org/officeDocument/2006/relationships/image" Target="../media/image166.wmf"/><Relationship Id="rId3" Type="http://schemas.openxmlformats.org/officeDocument/2006/relationships/image" Target="../media/image165.wmf"/><Relationship Id="rId2" Type="http://schemas.openxmlformats.org/officeDocument/2006/relationships/image" Target="../media/image164.wmf"/><Relationship Id="rId1" Type="http://schemas.openxmlformats.org/officeDocument/2006/relationships/image" Target="../media/image32.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72.wmf"/></Relationships>
</file>

<file path=ppt/drawings/_rels/vmlDrawing37.vml.rels><?xml version="1.0" encoding="UTF-8" standalone="yes"?>
<Relationships xmlns="http://schemas.openxmlformats.org/package/2006/relationships"><Relationship Id="rId7" Type="http://schemas.openxmlformats.org/officeDocument/2006/relationships/image" Target="../media/image180.wmf"/><Relationship Id="rId6" Type="http://schemas.openxmlformats.org/officeDocument/2006/relationships/image" Target="../media/image179.wmf"/><Relationship Id="rId5" Type="http://schemas.openxmlformats.org/officeDocument/2006/relationships/image" Target="../media/image178.wmf"/><Relationship Id="rId4" Type="http://schemas.openxmlformats.org/officeDocument/2006/relationships/image" Target="../media/image177.wmf"/><Relationship Id="rId3" Type="http://schemas.openxmlformats.org/officeDocument/2006/relationships/image" Target="../media/image176.wmf"/><Relationship Id="rId2" Type="http://schemas.openxmlformats.org/officeDocument/2006/relationships/image" Target="../media/image175.wmf"/><Relationship Id="rId1" Type="http://schemas.openxmlformats.org/officeDocument/2006/relationships/image" Target="../media/image174.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84.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86.wmf"/></Relationships>
</file>

<file path=ppt/drawings/_rels/vmlDrawing4.vml.rels><?xml version="1.0" encoding="UTF-8" standalone="yes"?>
<Relationships xmlns="http://schemas.openxmlformats.org/package/2006/relationships"><Relationship Id="rId4" Type="http://schemas.openxmlformats.org/officeDocument/2006/relationships/image" Target="../media/image34.wmf"/><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88.wmf"/><Relationship Id="rId1" Type="http://schemas.openxmlformats.org/officeDocument/2006/relationships/image" Target="../media/image187.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91.wmf"/><Relationship Id="rId1" Type="http://schemas.openxmlformats.org/officeDocument/2006/relationships/image" Target="../media/image190.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95.wmf"/><Relationship Id="rId2" Type="http://schemas.openxmlformats.org/officeDocument/2006/relationships/image" Target="../media/image194.wmf"/><Relationship Id="rId1" Type="http://schemas.openxmlformats.org/officeDocument/2006/relationships/image" Target="../media/image193.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98.wmf"/><Relationship Id="rId2" Type="http://schemas.openxmlformats.org/officeDocument/2006/relationships/image" Target="../media/image197.wmf"/><Relationship Id="rId1" Type="http://schemas.openxmlformats.org/officeDocument/2006/relationships/image" Target="../media/image196.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01.wmf"/><Relationship Id="rId2" Type="http://schemas.openxmlformats.org/officeDocument/2006/relationships/image" Target="../media/image200.wmf"/><Relationship Id="rId1" Type="http://schemas.openxmlformats.org/officeDocument/2006/relationships/image" Target="../media/image198.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02.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98.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08.wmf"/><Relationship Id="rId2" Type="http://schemas.openxmlformats.org/officeDocument/2006/relationships/image" Target="../media/image200.wmf"/><Relationship Id="rId1" Type="http://schemas.openxmlformats.org/officeDocument/2006/relationships/image" Target="../media/image207.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13.wmf"/><Relationship Id="rId2" Type="http://schemas.openxmlformats.org/officeDocument/2006/relationships/image" Target="../media/image212.wmf"/><Relationship Id="rId1" Type="http://schemas.openxmlformats.org/officeDocument/2006/relationships/image" Target="../media/image211.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01.wmf"/><Relationship Id="rId2" Type="http://schemas.openxmlformats.org/officeDocument/2006/relationships/image" Target="../media/image200.wmf"/><Relationship Id="rId1" Type="http://schemas.openxmlformats.org/officeDocument/2006/relationships/image" Target="../media/image22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01.wmf"/><Relationship Id="rId2" Type="http://schemas.openxmlformats.org/officeDocument/2006/relationships/image" Target="../media/image200.wmf"/><Relationship Id="rId1" Type="http://schemas.openxmlformats.org/officeDocument/2006/relationships/image" Target="../media/image221.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23.wmf"/><Relationship Id="rId2" Type="http://schemas.openxmlformats.org/officeDocument/2006/relationships/image" Target="../media/image222.wmf"/><Relationship Id="rId1" Type="http://schemas.openxmlformats.org/officeDocument/2006/relationships/image" Target="../media/image198.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25.wmf"/><Relationship Id="rId2" Type="http://schemas.openxmlformats.org/officeDocument/2006/relationships/image" Target="../media/image224.wmf"/><Relationship Id="rId1" Type="http://schemas.openxmlformats.org/officeDocument/2006/relationships/image" Target="../media/image198.wmf"/></Relationships>
</file>

<file path=ppt/drawings/_rels/vmlDrawing53.vml.rels><?xml version="1.0" encoding="UTF-8" standalone="yes"?>
<Relationships xmlns="http://schemas.openxmlformats.org/package/2006/relationships"><Relationship Id="rId7" Type="http://schemas.openxmlformats.org/officeDocument/2006/relationships/image" Target="../media/image233.wmf"/><Relationship Id="rId6" Type="http://schemas.openxmlformats.org/officeDocument/2006/relationships/image" Target="../media/image232.wmf"/><Relationship Id="rId5" Type="http://schemas.openxmlformats.org/officeDocument/2006/relationships/image" Target="../media/image231.wmf"/><Relationship Id="rId4" Type="http://schemas.openxmlformats.org/officeDocument/2006/relationships/image" Target="../media/image230.wmf"/><Relationship Id="rId3" Type="http://schemas.openxmlformats.org/officeDocument/2006/relationships/image" Target="../media/image229.wmf"/><Relationship Id="rId2" Type="http://schemas.openxmlformats.org/officeDocument/2006/relationships/image" Target="../media/image228.wmf"/><Relationship Id="rId1" Type="http://schemas.openxmlformats.org/officeDocument/2006/relationships/image" Target="../media/image226.wmf"/></Relationships>
</file>

<file path=ppt/drawings/_rels/vmlDrawing54.vml.rels><?xml version="1.0" encoding="UTF-8" standalone="yes"?>
<Relationships xmlns="http://schemas.openxmlformats.org/package/2006/relationships"><Relationship Id="rId5" Type="http://schemas.openxmlformats.org/officeDocument/2006/relationships/image" Target="../media/image240.wmf"/><Relationship Id="rId4" Type="http://schemas.openxmlformats.org/officeDocument/2006/relationships/image" Target="../media/image239.wmf"/><Relationship Id="rId3" Type="http://schemas.openxmlformats.org/officeDocument/2006/relationships/image" Target="../media/image26.wmf"/><Relationship Id="rId2" Type="http://schemas.openxmlformats.org/officeDocument/2006/relationships/image" Target="../media/image235.wmf"/><Relationship Id="rId1" Type="http://schemas.openxmlformats.org/officeDocument/2006/relationships/image" Target="../media/image234.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244.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232.wmf"/><Relationship Id="rId1" Type="http://schemas.openxmlformats.org/officeDocument/2006/relationships/image" Target="../media/image247.wmf"/></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230.wmf"/><Relationship Id="rId1" Type="http://schemas.openxmlformats.org/officeDocument/2006/relationships/image" Target="../media/image248.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251.wmf"/><Relationship Id="rId2" Type="http://schemas.openxmlformats.org/officeDocument/2006/relationships/image" Target="../media/image250.wmf"/><Relationship Id="rId1" Type="http://schemas.openxmlformats.org/officeDocument/2006/relationships/image" Target="../media/image249.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254.wmf"/><Relationship Id="rId2" Type="http://schemas.openxmlformats.org/officeDocument/2006/relationships/image" Target="../media/image253.wmf"/><Relationship Id="rId1" Type="http://schemas.openxmlformats.org/officeDocument/2006/relationships/image" Target="../media/image25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258.wmf"/><Relationship Id="rId1" Type="http://schemas.openxmlformats.org/officeDocument/2006/relationships/image" Target="../media/image257.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263.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26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55.wmf"/><Relationship Id="rId1" Type="http://schemas.openxmlformats.org/officeDocument/2006/relationships/image" Target="../media/image54.wmf"/></Relationships>
</file>

<file path=ppt/drawings/_rels/vmlDrawing9.vml.rels><?xml version="1.0" encoding="UTF-8" standalone="yes"?>
<Relationships xmlns="http://schemas.openxmlformats.org/package/2006/relationships"><Relationship Id="rId7" Type="http://schemas.openxmlformats.org/officeDocument/2006/relationships/image" Target="../media/image63.wmf"/><Relationship Id="rId6" Type="http://schemas.openxmlformats.org/officeDocument/2006/relationships/image" Target="../media/image62.wmf"/><Relationship Id="rId5" Type="http://schemas.openxmlformats.org/officeDocument/2006/relationships/image" Target="../media/image61.wmf"/><Relationship Id="rId4" Type="http://schemas.openxmlformats.org/officeDocument/2006/relationships/image" Target="../media/image60.wmf"/><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2"/>
          <p:cNvSpPr>
            <a:spLocks noGrp="1" noChangeArrowheads="1" noTextEdit="1"/>
          </p:cNvSpPr>
          <p:nvPr>
            <p:ph type="body" sz="quarter" idx="3"/>
          </p:nvPr>
        </p:nvSpPr>
        <p:spPr bwMode="auto">
          <a:xfrm>
            <a:off x="944563" y="4862513"/>
            <a:ext cx="5208588" cy="4602163"/>
          </a:xfrm>
          <a:prstGeom prst="rect">
            <a:avLst/>
          </a:prstGeom>
          <a:noFill/>
          <a:ln w="12700" cmpd="sng">
            <a:solidFill>
              <a:schemeClr val="tx1"/>
            </a:solidFill>
            <a:miter lim="800000"/>
          </a:ln>
        </p:spPr>
        <p:txBody>
          <a:bodyPr vert="horz" wrap="square" lIns="100437" tIns="50221" rIns="100437" bIns="50221" numCol="1" anchor="ctr" anchorCtr="0" compatLnSpc="1"/>
          <a:lstStyle/>
          <a:p>
            <a:pPr marL="0" marR="0" lvl="0" indent="0" algn="l" defTabSz="963930" rtl="0" eaLnBrk="0" fontAlgn="base" latinLnBrk="0" hangingPunct="0">
              <a:lnSpc>
                <a:spcPct val="100000"/>
              </a:lnSpc>
              <a:spcBef>
                <a:spcPct val="30000"/>
              </a:spcBef>
              <a:spcAft>
                <a:spcPct val="0"/>
              </a:spcAft>
              <a:buClrTx/>
              <a:buSzTx/>
              <a:buFontTx/>
              <a:buNone/>
              <a:defRPr/>
            </a:pPr>
            <a:endParaRPr kumimoji="0" lang="zh-CN"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p:txBody>
      </p:sp>
      <p:sp>
        <p:nvSpPr>
          <p:cNvPr id="4099" name="Rectangle 3"/>
          <p:cNvSpPr>
            <a:spLocks noGrp="1" noRot="1" noChangeAspect="1" noTextEdit="1"/>
          </p:cNvSpPr>
          <p:nvPr>
            <p:ph type="sldImg"/>
          </p:nvPr>
        </p:nvSpPr>
        <p:spPr>
          <a:xfrm>
            <a:off x="1004888" y="776288"/>
            <a:ext cx="5094287" cy="3821112"/>
          </a:xfrm>
          <a:prstGeom prst="rect">
            <a:avLst/>
          </a:prstGeom>
          <a:noFill/>
          <a:ln w="12700" cap="flat" cmpd="sng">
            <a:solidFill>
              <a:schemeClr val="tx1"/>
            </a:solidFill>
            <a:prstDash val="solid"/>
            <a:miter/>
            <a:headEnd type="none" w="med" len="med"/>
            <a:tailEnd type="none" w="med" len="med"/>
          </a:ln>
        </p:spPr>
      </p:sp>
    </p:spTree>
  </p:cSld>
  <p:clrMap bg1="lt1" tx1="dk1" bg2="lt2" tx2="dk2" accent1="accent1" accent2="accent2" accent3="accent3" accent4="accent4" accent5="accent5" accent6="accent6" hlink="hlink" folHlink="folHlink"/>
  <p:hf sldNum="0" hdr="0" ftr="0" dt="0"/>
  <p:notesStyle>
    <a:lvl1pPr algn="l" defTabSz="96393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69900" indent="-12700" algn="l" defTabSz="96393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38530" indent="-24130" algn="l" defTabSz="96393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408430" indent="-36830" algn="l" defTabSz="96393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76425" indent="-47625" algn="l" defTabSz="96393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1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1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1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1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1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1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1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1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1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1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1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1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1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1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1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1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1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1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1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1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1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1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2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2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2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2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2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2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2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2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2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2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2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2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2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2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2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2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2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2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2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2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2.xml"/></Relationships>
</file>

<file path=ppt/notesSlides/_rels/notesSlide2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2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2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2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2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_rels/notesSlide2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2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0.xml"/></Relationships>
</file>

<file path=ppt/notesSlides/_rels/notesSlide2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1.xml"/></Relationships>
</file>

<file path=ppt/notesSlides/_rels/notesSlide2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2.xml"/></Relationships>
</file>

<file path=ppt/notesSlides/_rels/notesSlide2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3.xml"/></Relationships>
</file>

<file path=ppt/notesSlides/_rels/notesSlide2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4.xml"/></Relationships>
</file>

<file path=ppt/notesSlides/_rels/notesSlide2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5.xml"/></Relationships>
</file>

<file path=ppt/notesSlides/_rels/notesSlide2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6.xml"/></Relationships>
</file>

<file path=ppt/notesSlides/_rels/notesSlide2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7.xml"/></Relationships>
</file>

<file path=ppt/notesSlides/_rels/notesSlide2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8.xml"/></Relationships>
</file>

<file path=ppt/notesSlides/_rels/notesSlide2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0.xml"/></Relationships>
</file>

<file path=ppt/notesSlides/_rels/notesSlide2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1.xml"/></Relationships>
</file>

<file path=ppt/notesSlides/_rels/notesSlide2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2.xml"/></Relationships>
</file>

<file path=ppt/notesSlides/_rels/notesSlide2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3.xml"/></Relationships>
</file>

<file path=ppt/notesSlides/_rels/notesSlide2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4.xml"/></Relationships>
</file>

<file path=ppt/notesSlides/_rels/notesSlide2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5.xml"/></Relationships>
</file>

<file path=ppt/notesSlides/_rels/notesSlide2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6.xml"/></Relationships>
</file>

<file path=ppt/notesSlides/_rels/notesSlide2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7.xml"/></Relationships>
</file>

<file path=ppt/notesSlides/_rels/notesSlide2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8.xml"/></Relationships>
</file>

<file path=ppt/notesSlides/_rels/notesSlide2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0.xml"/></Relationships>
</file>

<file path=ppt/notesSlides/_rels/notesSlide2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1.xml"/></Relationships>
</file>

<file path=ppt/notesSlides/_rels/notesSlide2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2.xml"/></Relationships>
</file>

<file path=ppt/notesSlides/_rels/notesSlide2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3.xml"/></Relationships>
</file>

<file path=ppt/notesSlides/_rels/notesSlide2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4.xml"/></Relationships>
</file>

<file path=ppt/notesSlides/_rels/notesSlide2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5.xml"/></Relationships>
</file>

<file path=ppt/notesSlides/_rels/notesSlide2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6.xml"/></Relationships>
</file>

<file path=ppt/notesSlides/_rels/notesSlide2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7.xml"/></Relationships>
</file>

<file path=ppt/notesSlides/_rels/notesSlide2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8.xml"/></Relationships>
</file>

<file path=ppt/notesSlides/_rels/notesSlide2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0.xml"/></Relationships>
</file>

<file path=ppt/notesSlides/_rels/notesSlide2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1.xml"/></Relationships>
</file>

<file path=ppt/notesSlides/_rels/notesSlide2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2.xml"/></Relationships>
</file>

<file path=ppt/notesSlides/_rels/notesSlide2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3.xml"/></Relationships>
</file>

<file path=ppt/notesSlides/_rels/notesSlide2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4.xml"/></Relationships>
</file>

<file path=ppt/notesSlides/_rels/notesSlide2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5.xml"/></Relationships>
</file>

<file path=ppt/notesSlides/_rels/notesSlide2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6.xml"/></Relationships>
</file>

<file path=ppt/notesSlides/_rels/notesSlide2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7.xml"/></Relationships>
</file>

<file path=ppt/notesSlides/_rels/notesSlide2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8.xml"/></Relationships>
</file>

<file path=ppt/notesSlides/_rels/notesSlide2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0.xml"/></Relationships>
</file>

<file path=ppt/notesSlides/_rels/notesSlide2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1.xml"/></Relationships>
</file>

<file path=ppt/notesSlides/_rels/notesSlide2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2.xml"/></Relationships>
</file>

<file path=ppt/notesSlides/_rels/notesSlide2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3.xml"/></Relationships>
</file>

<file path=ppt/notesSlides/_rels/notesSlide2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4.xml"/></Relationships>
</file>

<file path=ppt/notesSlides/_rels/notesSlide2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5.xml"/></Relationships>
</file>

<file path=ppt/notesSlides/_rels/notesSlide2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6.xml"/></Relationships>
</file>

<file path=ppt/notesSlides/_rels/notesSlide2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7.xml"/></Relationships>
</file>

<file path=ppt/notesSlides/_rels/notesSlide2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8.xml"/></Relationships>
</file>

<file path=ppt/notesSlides/_rels/notesSlide2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0.xml"/></Relationships>
</file>

<file path=ppt/notesSlides/_rels/notesSlide2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1.xml"/></Relationships>
</file>

<file path=ppt/notesSlides/_rels/notesSlide2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2.xml"/></Relationships>
</file>

<file path=ppt/notesSlides/_rels/notesSlide2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3.xml"/></Relationships>
</file>

<file path=ppt/notesSlides/_rels/notesSlide2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4.xml"/></Relationships>
</file>

<file path=ppt/notesSlides/_rels/notesSlide2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5.xml"/></Relationships>
</file>

<file path=ppt/notesSlides/_rels/notesSlide2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6.xml"/></Relationships>
</file>

<file path=ppt/notesSlides/_rels/notesSlide2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7.xml"/></Relationships>
</file>

<file path=ppt/notesSlides/_rels/notesSlide2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8.xml"/></Relationships>
</file>

<file path=ppt/notesSlides/_rels/notesSlide2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0.xml"/></Relationships>
</file>

<file path=ppt/notesSlides/_rels/notesSlide2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1.xml"/></Relationships>
</file>

<file path=ppt/notesSlides/_rels/notesSlide2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2.xml"/></Relationships>
</file>

<file path=ppt/notesSlides/_rels/notesSlide2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幻灯片图像占位符 1"/>
          <p:cNvSpPr>
            <a:spLocks noGrp="1" noRot="1" noChangeAspect="1" noTextEdit="1"/>
          </p:cNvSpPr>
          <p:nvPr>
            <p:ph type="sldImg"/>
          </p:nvPr>
        </p:nvSpPr>
        <p:spPr>
          <a:ln/>
        </p:spPr>
      </p:sp>
      <p:sp>
        <p:nvSpPr>
          <p:cNvPr id="614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幻灯片图像占位符 1"/>
          <p:cNvSpPr>
            <a:spLocks noGrp="1" noRot="1" noChangeAspect="1" noTextEdit="1"/>
          </p:cNvSpPr>
          <p:nvPr>
            <p:ph type="sldImg"/>
          </p:nvPr>
        </p:nvSpPr>
        <p:spPr>
          <a:ln/>
        </p:spPr>
      </p:sp>
      <p:sp>
        <p:nvSpPr>
          <p:cNvPr id="2457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8897" name="幻灯片图像占位符 1"/>
          <p:cNvSpPr>
            <a:spLocks noGrp="1" noRot="1" noChangeAspect="1" noTextEdit="1"/>
          </p:cNvSpPr>
          <p:nvPr>
            <p:ph type="sldImg"/>
          </p:nvPr>
        </p:nvSpPr>
        <p:spPr>
          <a:ln/>
        </p:spPr>
      </p:sp>
      <p:sp>
        <p:nvSpPr>
          <p:cNvPr id="20889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0945" name="幻灯片图像占位符 1"/>
          <p:cNvSpPr>
            <a:spLocks noGrp="1" noRot="1" noChangeAspect="1" noTextEdit="1"/>
          </p:cNvSpPr>
          <p:nvPr>
            <p:ph type="sldImg"/>
          </p:nvPr>
        </p:nvSpPr>
        <p:spPr>
          <a:ln/>
        </p:spPr>
      </p:sp>
      <p:sp>
        <p:nvSpPr>
          <p:cNvPr id="21094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2993" name="幻灯片图像占位符 1"/>
          <p:cNvSpPr>
            <a:spLocks noGrp="1" noRot="1" noChangeAspect="1" noTextEdit="1"/>
          </p:cNvSpPr>
          <p:nvPr>
            <p:ph type="sldImg"/>
          </p:nvPr>
        </p:nvSpPr>
        <p:spPr>
          <a:ln/>
        </p:spPr>
      </p:sp>
      <p:sp>
        <p:nvSpPr>
          <p:cNvPr id="21299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41" name="幻灯片图像占位符 1"/>
          <p:cNvSpPr>
            <a:spLocks noGrp="1" noRot="1" noChangeAspect="1" noTextEdit="1"/>
          </p:cNvSpPr>
          <p:nvPr>
            <p:ph type="sldImg"/>
          </p:nvPr>
        </p:nvSpPr>
        <p:spPr>
          <a:ln/>
        </p:spPr>
      </p:sp>
      <p:sp>
        <p:nvSpPr>
          <p:cNvPr id="21504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7089" name="幻灯片图像占位符 1"/>
          <p:cNvSpPr>
            <a:spLocks noGrp="1" noRot="1" noChangeAspect="1" noTextEdit="1"/>
          </p:cNvSpPr>
          <p:nvPr>
            <p:ph type="sldImg"/>
          </p:nvPr>
        </p:nvSpPr>
        <p:spPr>
          <a:ln/>
        </p:spPr>
      </p:sp>
      <p:sp>
        <p:nvSpPr>
          <p:cNvPr id="21709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9137" name="幻灯片图像占位符 1"/>
          <p:cNvSpPr>
            <a:spLocks noGrp="1" noRot="1" noChangeAspect="1" noTextEdit="1"/>
          </p:cNvSpPr>
          <p:nvPr>
            <p:ph type="sldImg"/>
          </p:nvPr>
        </p:nvSpPr>
        <p:spPr>
          <a:ln/>
        </p:spPr>
      </p:sp>
      <p:sp>
        <p:nvSpPr>
          <p:cNvPr id="21913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1185" name="幻灯片图像占位符 1"/>
          <p:cNvSpPr>
            <a:spLocks noGrp="1" noRot="1" noChangeAspect="1" noTextEdit="1"/>
          </p:cNvSpPr>
          <p:nvPr>
            <p:ph type="sldImg"/>
          </p:nvPr>
        </p:nvSpPr>
        <p:spPr>
          <a:ln/>
        </p:spPr>
      </p:sp>
      <p:sp>
        <p:nvSpPr>
          <p:cNvPr id="22118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3233" name="幻灯片图像占位符 1"/>
          <p:cNvSpPr>
            <a:spLocks noGrp="1" noRot="1" noChangeAspect="1" noTextEdit="1"/>
          </p:cNvSpPr>
          <p:nvPr>
            <p:ph type="sldImg"/>
          </p:nvPr>
        </p:nvSpPr>
        <p:spPr>
          <a:ln/>
        </p:spPr>
      </p:sp>
      <p:sp>
        <p:nvSpPr>
          <p:cNvPr id="22323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81" name="幻灯片图像占位符 1"/>
          <p:cNvSpPr>
            <a:spLocks noGrp="1" noRot="1" noChangeAspect="1" noTextEdit="1"/>
          </p:cNvSpPr>
          <p:nvPr>
            <p:ph type="sldImg"/>
          </p:nvPr>
        </p:nvSpPr>
        <p:spPr>
          <a:ln/>
        </p:spPr>
      </p:sp>
      <p:sp>
        <p:nvSpPr>
          <p:cNvPr id="22528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7329" name="幻灯片图像占位符 1"/>
          <p:cNvSpPr>
            <a:spLocks noGrp="1" noRot="1" noChangeAspect="1" noTextEdit="1"/>
          </p:cNvSpPr>
          <p:nvPr>
            <p:ph type="sldImg"/>
          </p:nvPr>
        </p:nvSpPr>
        <p:spPr>
          <a:ln/>
        </p:spPr>
      </p:sp>
      <p:sp>
        <p:nvSpPr>
          <p:cNvPr id="22733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幻灯片图像占位符 1"/>
          <p:cNvSpPr>
            <a:spLocks noGrp="1" noRot="1" noChangeAspect="1" noTextEdit="1"/>
          </p:cNvSpPr>
          <p:nvPr>
            <p:ph type="sldImg"/>
          </p:nvPr>
        </p:nvSpPr>
        <p:spPr>
          <a:ln/>
        </p:spPr>
      </p:sp>
      <p:sp>
        <p:nvSpPr>
          <p:cNvPr id="2662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9377" name="幻灯片图像占位符 1"/>
          <p:cNvSpPr>
            <a:spLocks noGrp="1" noRot="1" noChangeAspect="1" noTextEdit="1"/>
          </p:cNvSpPr>
          <p:nvPr>
            <p:ph type="sldImg"/>
          </p:nvPr>
        </p:nvSpPr>
        <p:spPr>
          <a:ln/>
        </p:spPr>
      </p:sp>
      <p:sp>
        <p:nvSpPr>
          <p:cNvPr id="22937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1425" name="幻灯片图像占位符 1"/>
          <p:cNvSpPr>
            <a:spLocks noGrp="1" noRot="1" noChangeAspect="1" noTextEdit="1"/>
          </p:cNvSpPr>
          <p:nvPr>
            <p:ph type="sldImg"/>
          </p:nvPr>
        </p:nvSpPr>
        <p:spPr>
          <a:ln/>
        </p:spPr>
      </p:sp>
      <p:sp>
        <p:nvSpPr>
          <p:cNvPr id="23142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en-US" altLang="zh-CN" dirty="0">
              <a:ea typeface="宋体" panose="02010600030101010101" pitchFamily="2" charset="-122"/>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3473" name="幻灯片图像占位符 1"/>
          <p:cNvSpPr>
            <a:spLocks noGrp="1" noRot="1" noChangeAspect="1" noTextEdit="1"/>
          </p:cNvSpPr>
          <p:nvPr>
            <p:ph type="sldImg"/>
          </p:nvPr>
        </p:nvSpPr>
        <p:spPr>
          <a:ln/>
        </p:spPr>
      </p:sp>
      <p:sp>
        <p:nvSpPr>
          <p:cNvPr id="23347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21" name="幻灯片图像占位符 1"/>
          <p:cNvSpPr>
            <a:spLocks noGrp="1" noRot="1" noChangeAspect="1" noTextEdit="1"/>
          </p:cNvSpPr>
          <p:nvPr>
            <p:ph type="sldImg"/>
          </p:nvPr>
        </p:nvSpPr>
        <p:spPr>
          <a:ln/>
        </p:spPr>
      </p:sp>
      <p:sp>
        <p:nvSpPr>
          <p:cNvPr id="23552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lgn="just" eaLnBrk="1" hangingPunct="1">
              <a:lnSpc>
                <a:spcPct val="90000"/>
              </a:lnSpc>
              <a:buFont typeface="Monotype Sorts" pitchFamily="2" charset="2"/>
              <a:buChar char="•"/>
            </a:pPr>
            <a:endParaRPr lang="zh-CN" altLang="en-US" dirty="0">
              <a:ea typeface="宋体" panose="02010600030101010101" pitchFamily="2" charset="-122"/>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7569" name="幻灯片图像占位符 1"/>
          <p:cNvSpPr>
            <a:spLocks noGrp="1" noRot="1" noChangeAspect="1" noTextEdit="1"/>
          </p:cNvSpPr>
          <p:nvPr>
            <p:ph type="sldImg"/>
          </p:nvPr>
        </p:nvSpPr>
        <p:spPr>
          <a:ln/>
        </p:spPr>
      </p:sp>
      <p:sp>
        <p:nvSpPr>
          <p:cNvPr id="23757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9617" name="幻灯片图像占位符 1"/>
          <p:cNvSpPr>
            <a:spLocks noGrp="1" noRot="1" noChangeAspect="1" noTextEdit="1"/>
          </p:cNvSpPr>
          <p:nvPr>
            <p:ph type="sldImg"/>
          </p:nvPr>
        </p:nvSpPr>
        <p:spPr>
          <a:ln/>
        </p:spPr>
      </p:sp>
      <p:sp>
        <p:nvSpPr>
          <p:cNvPr id="23961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1665" name="幻灯片图像占位符 1"/>
          <p:cNvSpPr>
            <a:spLocks noGrp="1" noRot="1" noChangeAspect="1" noTextEdit="1"/>
          </p:cNvSpPr>
          <p:nvPr>
            <p:ph type="sldImg"/>
          </p:nvPr>
        </p:nvSpPr>
        <p:spPr>
          <a:ln/>
        </p:spPr>
      </p:sp>
      <p:sp>
        <p:nvSpPr>
          <p:cNvPr id="24166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3713" name="幻灯片图像占位符 1"/>
          <p:cNvSpPr>
            <a:spLocks noGrp="1" noRot="1" noChangeAspect="1" noTextEdit="1"/>
          </p:cNvSpPr>
          <p:nvPr>
            <p:ph type="sldImg"/>
          </p:nvPr>
        </p:nvSpPr>
        <p:spPr>
          <a:ln/>
        </p:spPr>
      </p:sp>
      <p:sp>
        <p:nvSpPr>
          <p:cNvPr id="24371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en-US" altLang="zh-CN" dirty="0">
              <a:ea typeface="宋体" panose="02010600030101010101" pitchFamily="2" charset="-122"/>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61" name="幻灯片图像占位符 1"/>
          <p:cNvSpPr>
            <a:spLocks noGrp="1" noRot="1" noChangeAspect="1" noTextEdit="1"/>
          </p:cNvSpPr>
          <p:nvPr>
            <p:ph type="sldImg"/>
          </p:nvPr>
        </p:nvSpPr>
        <p:spPr>
          <a:ln/>
        </p:spPr>
      </p:sp>
      <p:sp>
        <p:nvSpPr>
          <p:cNvPr id="24576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7809" name="幻灯片图像占位符 1"/>
          <p:cNvSpPr>
            <a:spLocks noGrp="1" noRot="1" noChangeAspect="1" noTextEdit="1"/>
          </p:cNvSpPr>
          <p:nvPr>
            <p:ph type="sldImg"/>
          </p:nvPr>
        </p:nvSpPr>
        <p:spPr>
          <a:ln/>
        </p:spPr>
      </p:sp>
      <p:sp>
        <p:nvSpPr>
          <p:cNvPr id="24781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幻灯片图像占位符 1"/>
          <p:cNvSpPr>
            <a:spLocks noGrp="1" noRot="1" noChangeAspect="1" noTextEdit="1"/>
          </p:cNvSpPr>
          <p:nvPr>
            <p:ph type="sldImg"/>
          </p:nvPr>
        </p:nvSpPr>
        <p:spPr>
          <a:ln/>
        </p:spPr>
      </p:sp>
      <p:sp>
        <p:nvSpPr>
          <p:cNvPr id="2867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en-US" altLang="zh-CN" dirty="0">
              <a:ea typeface="宋体" panose="02010600030101010101" pitchFamily="2" charset="-122"/>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9857" name="幻灯片图像占位符 1"/>
          <p:cNvSpPr>
            <a:spLocks noGrp="1" noRot="1" noChangeAspect="1" noTextEdit="1"/>
          </p:cNvSpPr>
          <p:nvPr>
            <p:ph type="sldImg"/>
          </p:nvPr>
        </p:nvSpPr>
        <p:spPr>
          <a:ln/>
        </p:spPr>
      </p:sp>
      <p:sp>
        <p:nvSpPr>
          <p:cNvPr id="24985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1905" name="幻灯片图像占位符 1"/>
          <p:cNvSpPr>
            <a:spLocks noGrp="1" noRot="1" noChangeAspect="1" noTextEdit="1"/>
          </p:cNvSpPr>
          <p:nvPr>
            <p:ph type="sldImg"/>
          </p:nvPr>
        </p:nvSpPr>
        <p:spPr>
          <a:ln/>
        </p:spPr>
      </p:sp>
      <p:sp>
        <p:nvSpPr>
          <p:cNvPr id="25190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lnSpc>
                <a:spcPct val="90000"/>
              </a:lnSpc>
            </a:pPr>
            <a:endParaRPr lang="en-US" altLang="zh-CN" dirty="0">
              <a:ea typeface="宋体" panose="02010600030101010101" pitchFamily="2" charset="-122"/>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3953" name="幻灯片图像占位符 1"/>
          <p:cNvSpPr>
            <a:spLocks noGrp="1" noRot="1" noChangeAspect="1" noTextEdit="1"/>
          </p:cNvSpPr>
          <p:nvPr>
            <p:ph type="sldImg"/>
          </p:nvPr>
        </p:nvSpPr>
        <p:spPr>
          <a:ln/>
        </p:spPr>
      </p:sp>
      <p:sp>
        <p:nvSpPr>
          <p:cNvPr id="25395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en-US" altLang="zh-CN" dirty="0">
              <a:ea typeface="宋体" panose="02010600030101010101" pitchFamily="2" charset="-122"/>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01" name="幻灯片图像占位符 1"/>
          <p:cNvSpPr>
            <a:spLocks noGrp="1" noRot="1" noChangeAspect="1" noTextEdit="1"/>
          </p:cNvSpPr>
          <p:nvPr>
            <p:ph type="sldImg"/>
          </p:nvPr>
        </p:nvSpPr>
        <p:spPr>
          <a:ln/>
        </p:spPr>
      </p:sp>
      <p:sp>
        <p:nvSpPr>
          <p:cNvPr id="25600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8049" name="幻灯片图像占位符 1"/>
          <p:cNvSpPr>
            <a:spLocks noGrp="1" noRot="1" noChangeAspect="1" noTextEdit="1"/>
          </p:cNvSpPr>
          <p:nvPr>
            <p:ph type="sldImg"/>
          </p:nvPr>
        </p:nvSpPr>
        <p:spPr>
          <a:ln/>
        </p:spPr>
      </p:sp>
      <p:sp>
        <p:nvSpPr>
          <p:cNvPr id="25805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0097" name="幻灯片图像占位符 1"/>
          <p:cNvSpPr>
            <a:spLocks noGrp="1" noRot="1" noChangeAspect="1" noTextEdit="1"/>
          </p:cNvSpPr>
          <p:nvPr>
            <p:ph type="sldImg"/>
          </p:nvPr>
        </p:nvSpPr>
        <p:spPr>
          <a:ln/>
        </p:spPr>
      </p:sp>
      <p:sp>
        <p:nvSpPr>
          <p:cNvPr id="26009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2145" name="幻灯片图像占位符 1"/>
          <p:cNvSpPr>
            <a:spLocks noGrp="1" noRot="1" noChangeAspect="1" noTextEdit="1"/>
          </p:cNvSpPr>
          <p:nvPr>
            <p:ph type="sldImg"/>
          </p:nvPr>
        </p:nvSpPr>
        <p:spPr>
          <a:ln/>
        </p:spPr>
      </p:sp>
      <p:sp>
        <p:nvSpPr>
          <p:cNvPr id="26214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4193" name="幻灯片图像占位符 1"/>
          <p:cNvSpPr>
            <a:spLocks noGrp="1" noRot="1" noChangeAspect="1" noTextEdit="1"/>
          </p:cNvSpPr>
          <p:nvPr>
            <p:ph type="sldImg"/>
          </p:nvPr>
        </p:nvSpPr>
        <p:spPr>
          <a:ln/>
        </p:spPr>
      </p:sp>
      <p:sp>
        <p:nvSpPr>
          <p:cNvPr id="26419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41" name="幻灯片图像占位符 1"/>
          <p:cNvSpPr>
            <a:spLocks noGrp="1" noRot="1" noChangeAspect="1" noTextEdit="1"/>
          </p:cNvSpPr>
          <p:nvPr>
            <p:ph type="sldImg"/>
          </p:nvPr>
        </p:nvSpPr>
        <p:spPr>
          <a:ln/>
        </p:spPr>
      </p:sp>
      <p:sp>
        <p:nvSpPr>
          <p:cNvPr id="26624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8289" name="幻灯片图像占位符 1"/>
          <p:cNvSpPr>
            <a:spLocks noGrp="1" noRot="1" noChangeAspect="1" noTextEdit="1"/>
          </p:cNvSpPr>
          <p:nvPr>
            <p:ph type="sldImg"/>
          </p:nvPr>
        </p:nvSpPr>
        <p:spPr>
          <a:ln/>
        </p:spPr>
      </p:sp>
      <p:sp>
        <p:nvSpPr>
          <p:cNvPr id="26829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幻灯片图像占位符 1"/>
          <p:cNvSpPr>
            <a:spLocks noGrp="1" noRot="1" noChangeAspect="1" noTextEdit="1"/>
          </p:cNvSpPr>
          <p:nvPr>
            <p:ph type="sldImg"/>
          </p:nvPr>
        </p:nvSpPr>
        <p:spPr>
          <a:ln/>
        </p:spPr>
      </p:sp>
      <p:sp>
        <p:nvSpPr>
          <p:cNvPr id="3072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0337" name="幻灯片图像占位符 1"/>
          <p:cNvSpPr>
            <a:spLocks noGrp="1" noRot="1" noChangeAspect="1" noTextEdit="1"/>
          </p:cNvSpPr>
          <p:nvPr>
            <p:ph type="sldImg"/>
          </p:nvPr>
        </p:nvSpPr>
        <p:spPr>
          <a:ln/>
        </p:spPr>
      </p:sp>
      <p:sp>
        <p:nvSpPr>
          <p:cNvPr id="27033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2385" name="幻灯片图像占位符 1"/>
          <p:cNvSpPr>
            <a:spLocks noGrp="1" noRot="1" noChangeAspect="1" noTextEdit="1"/>
          </p:cNvSpPr>
          <p:nvPr>
            <p:ph type="sldImg"/>
          </p:nvPr>
        </p:nvSpPr>
        <p:spPr>
          <a:ln/>
        </p:spPr>
      </p:sp>
      <p:sp>
        <p:nvSpPr>
          <p:cNvPr id="27238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4433" name="幻灯片图像占位符 1"/>
          <p:cNvSpPr>
            <a:spLocks noGrp="1" noRot="1" noChangeAspect="1" noTextEdit="1"/>
          </p:cNvSpPr>
          <p:nvPr>
            <p:ph type="sldImg"/>
          </p:nvPr>
        </p:nvSpPr>
        <p:spPr>
          <a:ln/>
        </p:spPr>
      </p:sp>
      <p:sp>
        <p:nvSpPr>
          <p:cNvPr id="27443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81" name="幻灯片图像占位符 1"/>
          <p:cNvSpPr>
            <a:spLocks noGrp="1" noRot="1" noChangeAspect="1" noTextEdit="1"/>
          </p:cNvSpPr>
          <p:nvPr>
            <p:ph type="sldImg"/>
          </p:nvPr>
        </p:nvSpPr>
        <p:spPr>
          <a:ln/>
        </p:spPr>
      </p:sp>
      <p:sp>
        <p:nvSpPr>
          <p:cNvPr id="27648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8529" name="幻灯片图像占位符 1"/>
          <p:cNvSpPr>
            <a:spLocks noGrp="1" noRot="1" noChangeAspect="1" noTextEdit="1"/>
          </p:cNvSpPr>
          <p:nvPr>
            <p:ph type="sldImg"/>
          </p:nvPr>
        </p:nvSpPr>
        <p:spPr>
          <a:ln/>
        </p:spPr>
      </p:sp>
      <p:sp>
        <p:nvSpPr>
          <p:cNvPr id="27853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0577" name="幻灯片图像占位符 1"/>
          <p:cNvSpPr>
            <a:spLocks noGrp="1" noRot="1" noChangeAspect="1" noTextEdit="1"/>
          </p:cNvSpPr>
          <p:nvPr>
            <p:ph type="sldImg"/>
          </p:nvPr>
        </p:nvSpPr>
        <p:spPr>
          <a:ln/>
        </p:spPr>
      </p:sp>
      <p:sp>
        <p:nvSpPr>
          <p:cNvPr id="28057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2625" name="幻灯片图像占位符 1"/>
          <p:cNvSpPr>
            <a:spLocks noGrp="1" noRot="1" noChangeAspect="1" noTextEdit="1"/>
          </p:cNvSpPr>
          <p:nvPr>
            <p:ph type="sldImg"/>
          </p:nvPr>
        </p:nvSpPr>
        <p:spPr>
          <a:ln/>
        </p:spPr>
      </p:sp>
      <p:sp>
        <p:nvSpPr>
          <p:cNvPr id="28262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4673" name="幻灯片图像占位符 1"/>
          <p:cNvSpPr>
            <a:spLocks noGrp="1" noRot="1" noChangeAspect="1" noTextEdit="1"/>
          </p:cNvSpPr>
          <p:nvPr>
            <p:ph type="sldImg"/>
          </p:nvPr>
        </p:nvSpPr>
        <p:spPr>
          <a:ln/>
        </p:spPr>
      </p:sp>
      <p:sp>
        <p:nvSpPr>
          <p:cNvPr id="28467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21" name="幻灯片图像占位符 1"/>
          <p:cNvSpPr>
            <a:spLocks noGrp="1" noRot="1" noChangeAspect="1" noTextEdit="1"/>
          </p:cNvSpPr>
          <p:nvPr>
            <p:ph type="sldImg"/>
          </p:nvPr>
        </p:nvSpPr>
        <p:spPr>
          <a:ln/>
        </p:spPr>
      </p:sp>
      <p:sp>
        <p:nvSpPr>
          <p:cNvPr id="28672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8769" name="幻灯片图像占位符 1"/>
          <p:cNvSpPr>
            <a:spLocks noGrp="1" noRot="1" noChangeAspect="1" noTextEdit="1"/>
          </p:cNvSpPr>
          <p:nvPr>
            <p:ph type="sldImg"/>
          </p:nvPr>
        </p:nvSpPr>
        <p:spPr>
          <a:ln/>
        </p:spPr>
      </p:sp>
      <p:sp>
        <p:nvSpPr>
          <p:cNvPr id="28877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幻灯片图像占位符 1"/>
          <p:cNvSpPr>
            <a:spLocks noGrp="1" noRot="1" noChangeAspect="1" noTextEdit="1"/>
          </p:cNvSpPr>
          <p:nvPr>
            <p:ph type="sldImg"/>
          </p:nvPr>
        </p:nvSpPr>
        <p:spPr>
          <a:ln/>
        </p:spPr>
      </p:sp>
      <p:sp>
        <p:nvSpPr>
          <p:cNvPr id="3277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0817" name="幻灯片图像占位符 1"/>
          <p:cNvSpPr>
            <a:spLocks noGrp="1" noRot="1" noChangeAspect="1" noTextEdit="1"/>
          </p:cNvSpPr>
          <p:nvPr>
            <p:ph type="sldImg"/>
          </p:nvPr>
        </p:nvSpPr>
        <p:spPr>
          <a:ln/>
        </p:spPr>
      </p:sp>
      <p:sp>
        <p:nvSpPr>
          <p:cNvPr id="29081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2865" name="幻灯片图像占位符 1"/>
          <p:cNvSpPr>
            <a:spLocks noGrp="1" noRot="1" noChangeAspect="1" noTextEdit="1"/>
          </p:cNvSpPr>
          <p:nvPr>
            <p:ph type="sldImg"/>
          </p:nvPr>
        </p:nvSpPr>
        <p:spPr>
          <a:ln/>
        </p:spPr>
      </p:sp>
      <p:sp>
        <p:nvSpPr>
          <p:cNvPr id="29286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4913" name="幻灯片图像占位符 1"/>
          <p:cNvSpPr>
            <a:spLocks noGrp="1" noRot="1" noChangeAspect="1" noTextEdit="1"/>
          </p:cNvSpPr>
          <p:nvPr>
            <p:ph type="sldImg"/>
          </p:nvPr>
        </p:nvSpPr>
        <p:spPr>
          <a:ln/>
        </p:spPr>
      </p:sp>
      <p:sp>
        <p:nvSpPr>
          <p:cNvPr id="29491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61" name="幻灯片图像占位符 1"/>
          <p:cNvSpPr>
            <a:spLocks noGrp="1" noRot="1" noChangeAspect="1" noTextEdit="1"/>
          </p:cNvSpPr>
          <p:nvPr>
            <p:ph type="sldImg"/>
          </p:nvPr>
        </p:nvSpPr>
        <p:spPr>
          <a:ln/>
        </p:spPr>
      </p:sp>
      <p:sp>
        <p:nvSpPr>
          <p:cNvPr id="29696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9009" name="幻灯片图像占位符 1"/>
          <p:cNvSpPr>
            <a:spLocks noGrp="1" noRot="1" noChangeAspect="1" noTextEdit="1"/>
          </p:cNvSpPr>
          <p:nvPr>
            <p:ph type="sldImg"/>
          </p:nvPr>
        </p:nvSpPr>
        <p:spPr>
          <a:ln/>
        </p:spPr>
      </p:sp>
      <p:sp>
        <p:nvSpPr>
          <p:cNvPr id="29901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1057" name="幻灯片图像占位符 1"/>
          <p:cNvSpPr>
            <a:spLocks noGrp="1" noRot="1" noChangeAspect="1" noTextEdit="1"/>
          </p:cNvSpPr>
          <p:nvPr>
            <p:ph type="sldImg"/>
          </p:nvPr>
        </p:nvSpPr>
        <p:spPr>
          <a:ln/>
        </p:spPr>
      </p:sp>
      <p:sp>
        <p:nvSpPr>
          <p:cNvPr id="30105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3105" name="幻灯片图像占位符 1"/>
          <p:cNvSpPr>
            <a:spLocks noGrp="1" noRot="1" noChangeAspect="1" noTextEdit="1"/>
          </p:cNvSpPr>
          <p:nvPr>
            <p:ph type="sldImg"/>
          </p:nvPr>
        </p:nvSpPr>
        <p:spPr>
          <a:ln/>
        </p:spPr>
      </p:sp>
      <p:sp>
        <p:nvSpPr>
          <p:cNvPr id="30310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5153" name="幻灯片图像占位符 1"/>
          <p:cNvSpPr>
            <a:spLocks noGrp="1" noRot="1" noChangeAspect="1" noTextEdit="1"/>
          </p:cNvSpPr>
          <p:nvPr>
            <p:ph type="sldImg"/>
          </p:nvPr>
        </p:nvSpPr>
        <p:spPr>
          <a:ln/>
        </p:spPr>
      </p:sp>
      <p:sp>
        <p:nvSpPr>
          <p:cNvPr id="30515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01" name="幻灯片图像占位符 1"/>
          <p:cNvSpPr>
            <a:spLocks noGrp="1" noRot="1" noChangeAspect="1" noTextEdit="1"/>
          </p:cNvSpPr>
          <p:nvPr>
            <p:ph type="sldImg"/>
          </p:nvPr>
        </p:nvSpPr>
        <p:spPr>
          <a:ln/>
        </p:spPr>
      </p:sp>
      <p:sp>
        <p:nvSpPr>
          <p:cNvPr id="30720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9249" name="幻灯片图像占位符 1"/>
          <p:cNvSpPr>
            <a:spLocks noGrp="1" noRot="1" noChangeAspect="1" noTextEdit="1"/>
          </p:cNvSpPr>
          <p:nvPr>
            <p:ph type="sldImg"/>
          </p:nvPr>
        </p:nvSpPr>
        <p:spPr>
          <a:ln/>
        </p:spPr>
      </p:sp>
      <p:sp>
        <p:nvSpPr>
          <p:cNvPr id="30925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幻灯片图像占位符 1"/>
          <p:cNvSpPr>
            <a:spLocks noGrp="1" noRot="1" noChangeAspect="1" noTextEdit="1"/>
          </p:cNvSpPr>
          <p:nvPr>
            <p:ph type="sldImg"/>
          </p:nvPr>
        </p:nvSpPr>
        <p:spPr>
          <a:ln/>
        </p:spPr>
      </p:sp>
      <p:sp>
        <p:nvSpPr>
          <p:cNvPr id="3481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1297" name="幻灯片图像占位符 1"/>
          <p:cNvSpPr>
            <a:spLocks noGrp="1" noRot="1" noChangeAspect="1" noTextEdit="1"/>
          </p:cNvSpPr>
          <p:nvPr>
            <p:ph type="sldImg"/>
          </p:nvPr>
        </p:nvSpPr>
        <p:spPr>
          <a:ln/>
        </p:spPr>
      </p:sp>
      <p:sp>
        <p:nvSpPr>
          <p:cNvPr id="31129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3345" name="幻灯片图像占位符 1"/>
          <p:cNvSpPr>
            <a:spLocks noGrp="1" noRot="1" noChangeAspect="1" noTextEdit="1"/>
          </p:cNvSpPr>
          <p:nvPr>
            <p:ph type="sldImg"/>
          </p:nvPr>
        </p:nvSpPr>
        <p:spPr>
          <a:ln/>
        </p:spPr>
      </p:sp>
      <p:sp>
        <p:nvSpPr>
          <p:cNvPr id="31334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5393" name="幻灯片图像占位符 1"/>
          <p:cNvSpPr>
            <a:spLocks noGrp="1" noRot="1" noChangeAspect="1" noTextEdit="1"/>
          </p:cNvSpPr>
          <p:nvPr>
            <p:ph type="sldImg"/>
          </p:nvPr>
        </p:nvSpPr>
        <p:spPr>
          <a:ln/>
        </p:spPr>
      </p:sp>
      <p:sp>
        <p:nvSpPr>
          <p:cNvPr id="31539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41" name="幻灯片图像占位符 1"/>
          <p:cNvSpPr>
            <a:spLocks noGrp="1" noRot="1" noChangeAspect="1" noTextEdit="1"/>
          </p:cNvSpPr>
          <p:nvPr>
            <p:ph type="sldImg"/>
          </p:nvPr>
        </p:nvSpPr>
        <p:spPr>
          <a:ln/>
        </p:spPr>
      </p:sp>
      <p:sp>
        <p:nvSpPr>
          <p:cNvPr id="31744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9489" name="幻灯片图像占位符 1"/>
          <p:cNvSpPr>
            <a:spLocks noGrp="1" noRot="1" noChangeAspect="1" noTextEdit="1"/>
          </p:cNvSpPr>
          <p:nvPr>
            <p:ph type="sldImg"/>
          </p:nvPr>
        </p:nvSpPr>
        <p:spPr>
          <a:ln/>
        </p:spPr>
      </p:sp>
      <p:sp>
        <p:nvSpPr>
          <p:cNvPr id="31949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1537" name="幻灯片图像占位符 1"/>
          <p:cNvSpPr>
            <a:spLocks noGrp="1" noRot="1" noChangeAspect="1" noTextEdit="1"/>
          </p:cNvSpPr>
          <p:nvPr>
            <p:ph type="sldImg"/>
          </p:nvPr>
        </p:nvSpPr>
        <p:spPr>
          <a:ln/>
        </p:spPr>
      </p:sp>
      <p:sp>
        <p:nvSpPr>
          <p:cNvPr id="32153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3585" name="幻灯片图像占位符 1"/>
          <p:cNvSpPr>
            <a:spLocks noGrp="1" noRot="1" noChangeAspect="1" noTextEdit="1"/>
          </p:cNvSpPr>
          <p:nvPr>
            <p:ph type="sldImg"/>
          </p:nvPr>
        </p:nvSpPr>
        <p:spPr>
          <a:ln/>
        </p:spPr>
      </p:sp>
      <p:sp>
        <p:nvSpPr>
          <p:cNvPr id="32358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5633" name="幻灯片图像占位符 1"/>
          <p:cNvSpPr>
            <a:spLocks noGrp="1" noRot="1" noChangeAspect="1" noTextEdit="1"/>
          </p:cNvSpPr>
          <p:nvPr>
            <p:ph type="sldImg"/>
          </p:nvPr>
        </p:nvSpPr>
        <p:spPr>
          <a:ln/>
        </p:spPr>
      </p:sp>
      <p:sp>
        <p:nvSpPr>
          <p:cNvPr id="32563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81" name="幻灯片图像占位符 1"/>
          <p:cNvSpPr>
            <a:spLocks noGrp="1" noRot="1" noChangeAspect="1" noTextEdit="1"/>
          </p:cNvSpPr>
          <p:nvPr>
            <p:ph type="sldImg"/>
          </p:nvPr>
        </p:nvSpPr>
        <p:spPr>
          <a:ln/>
        </p:spPr>
      </p:sp>
      <p:sp>
        <p:nvSpPr>
          <p:cNvPr id="32768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9729" name="幻灯片图像占位符 1"/>
          <p:cNvSpPr>
            <a:spLocks noGrp="1" noRot="1" noChangeAspect="1" noTextEdit="1"/>
          </p:cNvSpPr>
          <p:nvPr>
            <p:ph type="sldImg"/>
          </p:nvPr>
        </p:nvSpPr>
        <p:spPr>
          <a:ln/>
        </p:spPr>
      </p:sp>
      <p:sp>
        <p:nvSpPr>
          <p:cNvPr id="32973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幻灯片图像占位符 1"/>
          <p:cNvSpPr>
            <a:spLocks noGrp="1" noRot="1" noChangeAspect="1" noTextEdit="1"/>
          </p:cNvSpPr>
          <p:nvPr>
            <p:ph type="sldImg"/>
          </p:nvPr>
        </p:nvSpPr>
        <p:spPr>
          <a:ln/>
        </p:spPr>
      </p:sp>
      <p:sp>
        <p:nvSpPr>
          <p:cNvPr id="3686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1777" name="幻灯片图像占位符 1"/>
          <p:cNvSpPr>
            <a:spLocks noGrp="1" noRot="1" noChangeAspect="1" noTextEdit="1"/>
          </p:cNvSpPr>
          <p:nvPr>
            <p:ph type="sldImg"/>
          </p:nvPr>
        </p:nvSpPr>
        <p:spPr>
          <a:ln/>
        </p:spPr>
      </p:sp>
      <p:sp>
        <p:nvSpPr>
          <p:cNvPr id="33177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3825" name="幻灯片图像占位符 1"/>
          <p:cNvSpPr>
            <a:spLocks noGrp="1" noRot="1" noChangeAspect="1" noTextEdit="1"/>
          </p:cNvSpPr>
          <p:nvPr>
            <p:ph type="sldImg"/>
          </p:nvPr>
        </p:nvSpPr>
        <p:spPr>
          <a:ln/>
        </p:spPr>
      </p:sp>
      <p:sp>
        <p:nvSpPr>
          <p:cNvPr id="33382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5873" name="幻灯片图像占位符 1"/>
          <p:cNvSpPr>
            <a:spLocks noGrp="1" noRot="1" noChangeAspect="1" noTextEdit="1"/>
          </p:cNvSpPr>
          <p:nvPr>
            <p:ph type="sldImg"/>
          </p:nvPr>
        </p:nvSpPr>
        <p:spPr>
          <a:ln/>
        </p:spPr>
      </p:sp>
      <p:sp>
        <p:nvSpPr>
          <p:cNvPr id="33587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21" name="幻灯片图像占位符 1"/>
          <p:cNvSpPr>
            <a:spLocks noGrp="1" noRot="1" noChangeAspect="1" noTextEdit="1"/>
          </p:cNvSpPr>
          <p:nvPr>
            <p:ph type="sldImg"/>
          </p:nvPr>
        </p:nvSpPr>
        <p:spPr>
          <a:ln/>
        </p:spPr>
      </p:sp>
      <p:sp>
        <p:nvSpPr>
          <p:cNvPr id="33792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9969" name="幻灯片图像占位符 1"/>
          <p:cNvSpPr>
            <a:spLocks noGrp="1" noRot="1" noChangeAspect="1" noTextEdit="1"/>
          </p:cNvSpPr>
          <p:nvPr>
            <p:ph type="sldImg"/>
          </p:nvPr>
        </p:nvSpPr>
        <p:spPr>
          <a:ln/>
        </p:spPr>
      </p:sp>
      <p:sp>
        <p:nvSpPr>
          <p:cNvPr id="33997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2017" name="幻灯片图像占位符 1"/>
          <p:cNvSpPr>
            <a:spLocks noGrp="1" noRot="1" noChangeAspect="1" noTextEdit="1"/>
          </p:cNvSpPr>
          <p:nvPr>
            <p:ph type="sldImg"/>
          </p:nvPr>
        </p:nvSpPr>
        <p:spPr>
          <a:ln/>
        </p:spPr>
      </p:sp>
      <p:sp>
        <p:nvSpPr>
          <p:cNvPr id="34201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4065" name="幻灯片图像占位符 1"/>
          <p:cNvSpPr>
            <a:spLocks noGrp="1" noRot="1" noChangeAspect="1" noTextEdit="1"/>
          </p:cNvSpPr>
          <p:nvPr>
            <p:ph type="sldImg"/>
          </p:nvPr>
        </p:nvSpPr>
        <p:spPr>
          <a:ln/>
        </p:spPr>
      </p:sp>
      <p:sp>
        <p:nvSpPr>
          <p:cNvPr id="34406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en-US" altLang="zh-CN" dirty="0">
              <a:ea typeface="宋体" panose="02010600030101010101" pitchFamily="2" charset="-122"/>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6113" name="幻灯片图像占位符 1"/>
          <p:cNvSpPr>
            <a:spLocks noGrp="1" noRot="1" noChangeAspect="1" noTextEdit="1"/>
          </p:cNvSpPr>
          <p:nvPr>
            <p:ph type="sldImg"/>
          </p:nvPr>
        </p:nvSpPr>
        <p:spPr>
          <a:ln/>
        </p:spPr>
      </p:sp>
      <p:sp>
        <p:nvSpPr>
          <p:cNvPr id="34611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61" name="幻灯片图像占位符 1"/>
          <p:cNvSpPr>
            <a:spLocks noGrp="1" noRot="1" noChangeAspect="1" noTextEdit="1"/>
          </p:cNvSpPr>
          <p:nvPr>
            <p:ph type="sldImg"/>
          </p:nvPr>
        </p:nvSpPr>
        <p:spPr>
          <a:ln/>
        </p:spPr>
      </p:sp>
      <p:sp>
        <p:nvSpPr>
          <p:cNvPr id="34816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0209" name="幻灯片图像占位符 1"/>
          <p:cNvSpPr>
            <a:spLocks noGrp="1" noRot="1" noChangeAspect="1" noTextEdit="1"/>
          </p:cNvSpPr>
          <p:nvPr>
            <p:ph type="sldImg"/>
          </p:nvPr>
        </p:nvSpPr>
        <p:spPr>
          <a:ln/>
        </p:spPr>
      </p:sp>
      <p:sp>
        <p:nvSpPr>
          <p:cNvPr id="35021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幻灯片图像占位符 1"/>
          <p:cNvSpPr>
            <a:spLocks noGrp="1" noRot="1" noChangeAspect="1" noTextEdit="1"/>
          </p:cNvSpPr>
          <p:nvPr>
            <p:ph type="sldImg"/>
          </p:nvPr>
        </p:nvSpPr>
        <p:spPr>
          <a:ln/>
        </p:spPr>
      </p:sp>
      <p:sp>
        <p:nvSpPr>
          <p:cNvPr id="3891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2257" name="幻灯片图像占位符 1"/>
          <p:cNvSpPr>
            <a:spLocks noGrp="1" noRot="1" noChangeAspect="1" noTextEdit="1"/>
          </p:cNvSpPr>
          <p:nvPr>
            <p:ph type="sldImg"/>
          </p:nvPr>
        </p:nvSpPr>
        <p:spPr>
          <a:ln/>
        </p:spPr>
      </p:sp>
      <p:sp>
        <p:nvSpPr>
          <p:cNvPr id="35225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en-US" altLang="zh-CN" dirty="0">
              <a:ea typeface="宋体" panose="02010600030101010101" pitchFamily="2" charset="-122"/>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4305" name="幻灯片图像占位符 1"/>
          <p:cNvSpPr>
            <a:spLocks noGrp="1" noRot="1" noChangeAspect="1" noTextEdit="1"/>
          </p:cNvSpPr>
          <p:nvPr>
            <p:ph type="sldImg"/>
          </p:nvPr>
        </p:nvSpPr>
        <p:spPr>
          <a:ln/>
        </p:spPr>
      </p:sp>
      <p:sp>
        <p:nvSpPr>
          <p:cNvPr id="35430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6353" name="幻灯片图像占位符 1"/>
          <p:cNvSpPr>
            <a:spLocks noGrp="1" noRot="1" noChangeAspect="1" noTextEdit="1"/>
          </p:cNvSpPr>
          <p:nvPr>
            <p:ph type="sldImg"/>
          </p:nvPr>
        </p:nvSpPr>
        <p:spPr>
          <a:ln/>
        </p:spPr>
      </p:sp>
      <p:sp>
        <p:nvSpPr>
          <p:cNvPr id="35635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01" name="幻灯片图像占位符 1"/>
          <p:cNvSpPr>
            <a:spLocks noGrp="1" noRot="1" noChangeAspect="1" noTextEdit="1"/>
          </p:cNvSpPr>
          <p:nvPr>
            <p:ph type="sldImg"/>
          </p:nvPr>
        </p:nvSpPr>
        <p:spPr>
          <a:ln/>
        </p:spPr>
      </p:sp>
      <p:sp>
        <p:nvSpPr>
          <p:cNvPr id="35840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0449" name="幻灯片图像占位符 1"/>
          <p:cNvSpPr>
            <a:spLocks noGrp="1" noRot="1" noChangeAspect="1" noTextEdit="1"/>
          </p:cNvSpPr>
          <p:nvPr>
            <p:ph type="sldImg"/>
          </p:nvPr>
        </p:nvSpPr>
        <p:spPr>
          <a:ln/>
        </p:spPr>
      </p:sp>
      <p:sp>
        <p:nvSpPr>
          <p:cNvPr id="36045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2497" name="幻灯片图像占位符 1"/>
          <p:cNvSpPr>
            <a:spLocks noGrp="1" noRot="1" noChangeAspect="1" noTextEdit="1"/>
          </p:cNvSpPr>
          <p:nvPr>
            <p:ph type="sldImg"/>
          </p:nvPr>
        </p:nvSpPr>
        <p:spPr>
          <a:ln/>
        </p:spPr>
      </p:sp>
      <p:sp>
        <p:nvSpPr>
          <p:cNvPr id="36249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4545" name="幻灯片图像占位符 1"/>
          <p:cNvSpPr>
            <a:spLocks noGrp="1" noRot="1" noChangeAspect="1" noTextEdit="1"/>
          </p:cNvSpPr>
          <p:nvPr>
            <p:ph type="sldImg"/>
          </p:nvPr>
        </p:nvSpPr>
        <p:spPr>
          <a:ln/>
        </p:spPr>
      </p:sp>
      <p:sp>
        <p:nvSpPr>
          <p:cNvPr id="36454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6593" name="幻灯片图像占位符 1"/>
          <p:cNvSpPr>
            <a:spLocks noGrp="1" noRot="1" noChangeAspect="1" noTextEdit="1"/>
          </p:cNvSpPr>
          <p:nvPr>
            <p:ph type="sldImg"/>
          </p:nvPr>
        </p:nvSpPr>
        <p:spPr>
          <a:ln/>
        </p:spPr>
      </p:sp>
      <p:sp>
        <p:nvSpPr>
          <p:cNvPr id="36659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41" name="幻灯片图像占位符 1"/>
          <p:cNvSpPr>
            <a:spLocks noGrp="1" noRot="1" noChangeAspect="1" noTextEdit="1"/>
          </p:cNvSpPr>
          <p:nvPr>
            <p:ph type="sldImg"/>
          </p:nvPr>
        </p:nvSpPr>
        <p:spPr>
          <a:ln/>
        </p:spPr>
      </p:sp>
      <p:sp>
        <p:nvSpPr>
          <p:cNvPr id="36864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0689" name="幻灯片图像占位符 1"/>
          <p:cNvSpPr>
            <a:spLocks noGrp="1" noRot="1" noChangeAspect="1" noTextEdit="1"/>
          </p:cNvSpPr>
          <p:nvPr>
            <p:ph type="sldImg"/>
          </p:nvPr>
        </p:nvSpPr>
        <p:spPr>
          <a:ln/>
        </p:spPr>
      </p:sp>
      <p:sp>
        <p:nvSpPr>
          <p:cNvPr id="37069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幻灯片图像占位符 1"/>
          <p:cNvSpPr>
            <a:spLocks noGrp="1" noRot="1" noChangeAspect="1" noTextEdit="1"/>
          </p:cNvSpPr>
          <p:nvPr>
            <p:ph type="sldImg"/>
          </p:nvPr>
        </p:nvSpPr>
        <p:spPr>
          <a:ln/>
        </p:spPr>
      </p:sp>
      <p:sp>
        <p:nvSpPr>
          <p:cNvPr id="4096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2737" name="幻灯片图像占位符 1"/>
          <p:cNvSpPr>
            <a:spLocks noGrp="1" noRot="1" noChangeAspect="1" noTextEdit="1"/>
          </p:cNvSpPr>
          <p:nvPr>
            <p:ph type="sldImg"/>
          </p:nvPr>
        </p:nvSpPr>
        <p:spPr>
          <a:ln/>
        </p:spPr>
      </p:sp>
      <p:sp>
        <p:nvSpPr>
          <p:cNvPr id="37273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4785" name="幻灯片图像占位符 1"/>
          <p:cNvSpPr>
            <a:spLocks noGrp="1" noRot="1" noChangeAspect="1" noTextEdit="1"/>
          </p:cNvSpPr>
          <p:nvPr>
            <p:ph type="sldImg"/>
          </p:nvPr>
        </p:nvSpPr>
        <p:spPr>
          <a:ln/>
        </p:spPr>
      </p:sp>
      <p:sp>
        <p:nvSpPr>
          <p:cNvPr id="37478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6833" name="幻灯片图像占位符 1"/>
          <p:cNvSpPr>
            <a:spLocks noGrp="1" noRot="1" noChangeAspect="1" noTextEdit="1"/>
          </p:cNvSpPr>
          <p:nvPr>
            <p:ph type="sldImg"/>
          </p:nvPr>
        </p:nvSpPr>
        <p:spPr>
          <a:ln/>
        </p:spPr>
      </p:sp>
      <p:sp>
        <p:nvSpPr>
          <p:cNvPr id="37683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81" name="幻灯片图像占位符 1"/>
          <p:cNvSpPr>
            <a:spLocks noGrp="1" noRot="1" noChangeAspect="1" noTextEdit="1"/>
          </p:cNvSpPr>
          <p:nvPr>
            <p:ph type="sldImg"/>
          </p:nvPr>
        </p:nvSpPr>
        <p:spPr>
          <a:ln/>
        </p:spPr>
      </p:sp>
      <p:sp>
        <p:nvSpPr>
          <p:cNvPr id="37888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0929" name="幻灯片图像占位符 1"/>
          <p:cNvSpPr>
            <a:spLocks noGrp="1" noRot="1" noChangeAspect="1" noTextEdit="1"/>
          </p:cNvSpPr>
          <p:nvPr>
            <p:ph type="sldImg"/>
          </p:nvPr>
        </p:nvSpPr>
        <p:spPr>
          <a:ln/>
        </p:spPr>
      </p:sp>
      <p:sp>
        <p:nvSpPr>
          <p:cNvPr id="38093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en-US" altLang="zh-CN" dirty="0">
              <a:ea typeface="宋体" panose="02010600030101010101" pitchFamily="2" charset="-122"/>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2977" name="幻灯片图像占位符 1"/>
          <p:cNvSpPr>
            <a:spLocks noGrp="1" noRot="1" noChangeAspect="1" noTextEdit="1"/>
          </p:cNvSpPr>
          <p:nvPr>
            <p:ph type="sldImg"/>
          </p:nvPr>
        </p:nvSpPr>
        <p:spPr>
          <a:ln/>
        </p:spPr>
      </p:sp>
      <p:sp>
        <p:nvSpPr>
          <p:cNvPr id="38297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5025" name="幻灯片图像占位符 1"/>
          <p:cNvSpPr>
            <a:spLocks noGrp="1" noRot="1" noChangeAspect="1" noTextEdit="1"/>
          </p:cNvSpPr>
          <p:nvPr>
            <p:ph type="sldImg"/>
          </p:nvPr>
        </p:nvSpPr>
        <p:spPr>
          <a:ln/>
        </p:spPr>
      </p:sp>
      <p:sp>
        <p:nvSpPr>
          <p:cNvPr id="38502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en-US" altLang="zh-CN" dirty="0">
              <a:ea typeface="宋体" panose="02010600030101010101" pitchFamily="2" charset="-122"/>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7073" name="幻灯片图像占位符 1"/>
          <p:cNvSpPr>
            <a:spLocks noGrp="1" noRot="1" noChangeAspect="1" noTextEdit="1"/>
          </p:cNvSpPr>
          <p:nvPr>
            <p:ph type="sldImg"/>
          </p:nvPr>
        </p:nvSpPr>
        <p:spPr>
          <a:ln/>
        </p:spPr>
      </p:sp>
      <p:sp>
        <p:nvSpPr>
          <p:cNvPr id="38707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en-US" altLang="zh-CN" dirty="0">
              <a:ea typeface="宋体" panose="02010600030101010101" pitchFamily="2" charset="-122"/>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21" name="幻灯片图像占位符 1"/>
          <p:cNvSpPr>
            <a:spLocks noGrp="1" noRot="1" noChangeAspect="1" noTextEdit="1"/>
          </p:cNvSpPr>
          <p:nvPr>
            <p:ph type="sldImg"/>
          </p:nvPr>
        </p:nvSpPr>
        <p:spPr>
          <a:ln/>
        </p:spPr>
      </p:sp>
      <p:sp>
        <p:nvSpPr>
          <p:cNvPr id="38912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1169" name="幻灯片图像占位符 1"/>
          <p:cNvSpPr>
            <a:spLocks noGrp="1" noRot="1" noChangeAspect="1" noTextEdit="1"/>
          </p:cNvSpPr>
          <p:nvPr>
            <p:ph type="sldImg"/>
          </p:nvPr>
        </p:nvSpPr>
        <p:spPr>
          <a:ln/>
        </p:spPr>
      </p:sp>
      <p:sp>
        <p:nvSpPr>
          <p:cNvPr id="39117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en-US" altLang="zh-CN" dirty="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幻灯片图像占位符 1"/>
          <p:cNvSpPr>
            <a:spLocks noGrp="1" noRot="1" noChangeAspect="1" noTextEdit="1"/>
          </p:cNvSpPr>
          <p:nvPr>
            <p:ph type="sldImg"/>
          </p:nvPr>
        </p:nvSpPr>
        <p:spPr>
          <a:ln/>
        </p:spPr>
      </p:sp>
      <p:sp>
        <p:nvSpPr>
          <p:cNvPr id="4301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3217" name="幻灯片图像占位符 1"/>
          <p:cNvSpPr>
            <a:spLocks noGrp="1" noRot="1" noChangeAspect="1" noTextEdit="1"/>
          </p:cNvSpPr>
          <p:nvPr>
            <p:ph type="sldImg"/>
          </p:nvPr>
        </p:nvSpPr>
        <p:spPr>
          <a:ln/>
        </p:spPr>
      </p:sp>
      <p:sp>
        <p:nvSpPr>
          <p:cNvPr id="39321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5265" name="幻灯片图像占位符 1"/>
          <p:cNvSpPr>
            <a:spLocks noGrp="1" noRot="1" noChangeAspect="1" noTextEdit="1"/>
          </p:cNvSpPr>
          <p:nvPr>
            <p:ph type="sldImg"/>
          </p:nvPr>
        </p:nvSpPr>
        <p:spPr>
          <a:ln/>
        </p:spPr>
      </p:sp>
      <p:sp>
        <p:nvSpPr>
          <p:cNvPr id="39526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7313" name="幻灯片图像占位符 1"/>
          <p:cNvSpPr>
            <a:spLocks noGrp="1" noRot="1" noChangeAspect="1" noTextEdit="1"/>
          </p:cNvSpPr>
          <p:nvPr>
            <p:ph type="sldImg"/>
          </p:nvPr>
        </p:nvSpPr>
        <p:spPr>
          <a:ln/>
        </p:spPr>
      </p:sp>
      <p:sp>
        <p:nvSpPr>
          <p:cNvPr id="39731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en-US" altLang="zh-CN" dirty="0">
              <a:ea typeface="宋体" panose="02010600030101010101" pitchFamily="2" charset="-122"/>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61" name="幻灯片图像占位符 1"/>
          <p:cNvSpPr>
            <a:spLocks noGrp="1" noRot="1" noChangeAspect="1" noTextEdit="1"/>
          </p:cNvSpPr>
          <p:nvPr>
            <p:ph type="sldImg"/>
          </p:nvPr>
        </p:nvSpPr>
        <p:spPr>
          <a:ln/>
        </p:spPr>
      </p:sp>
      <p:sp>
        <p:nvSpPr>
          <p:cNvPr id="39936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en-US" altLang="zh-CN" dirty="0">
              <a:ea typeface="宋体" panose="02010600030101010101" pitchFamily="2" charset="-122"/>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1409" name="幻灯片图像占位符 1"/>
          <p:cNvSpPr>
            <a:spLocks noGrp="1" noRot="1" noChangeAspect="1" noTextEdit="1"/>
          </p:cNvSpPr>
          <p:nvPr>
            <p:ph type="sldImg"/>
          </p:nvPr>
        </p:nvSpPr>
        <p:spPr>
          <a:ln/>
        </p:spPr>
      </p:sp>
      <p:sp>
        <p:nvSpPr>
          <p:cNvPr id="40141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3457" name="幻灯片图像占位符 1"/>
          <p:cNvSpPr>
            <a:spLocks noGrp="1" noRot="1" noChangeAspect="1" noTextEdit="1"/>
          </p:cNvSpPr>
          <p:nvPr>
            <p:ph type="sldImg"/>
          </p:nvPr>
        </p:nvSpPr>
        <p:spPr>
          <a:ln/>
        </p:spPr>
      </p:sp>
      <p:sp>
        <p:nvSpPr>
          <p:cNvPr id="40345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5505" name="幻灯片图像占位符 1"/>
          <p:cNvSpPr>
            <a:spLocks noGrp="1" noRot="1" noChangeAspect="1" noTextEdit="1"/>
          </p:cNvSpPr>
          <p:nvPr>
            <p:ph type="sldImg"/>
          </p:nvPr>
        </p:nvSpPr>
        <p:spPr>
          <a:ln/>
        </p:spPr>
      </p:sp>
      <p:sp>
        <p:nvSpPr>
          <p:cNvPr id="40550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7553" name="幻灯片图像占位符 1"/>
          <p:cNvSpPr>
            <a:spLocks noGrp="1" noRot="1" noChangeAspect="1" noTextEdit="1"/>
          </p:cNvSpPr>
          <p:nvPr>
            <p:ph type="sldImg"/>
          </p:nvPr>
        </p:nvSpPr>
        <p:spPr>
          <a:ln/>
        </p:spPr>
      </p:sp>
      <p:sp>
        <p:nvSpPr>
          <p:cNvPr id="40755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01" name="幻灯片图像占位符 1"/>
          <p:cNvSpPr>
            <a:spLocks noGrp="1" noRot="1" noChangeAspect="1" noTextEdit="1"/>
          </p:cNvSpPr>
          <p:nvPr>
            <p:ph type="sldImg"/>
          </p:nvPr>
        </p:nvSpPr>
        <p:spPr>
          <a:ln/>
        </p:spPr>
      </p:sp>
      <p:sp>
        <p:nvSpPr>
          <p:cNvPr id="40960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1649" name="幻灯片图像占位符 1"/>
          <p:cNvSpPr>
            <a:spLocks noGrp="1" noRot="1" noChangeAspect="1" noTextEdit="1"/>
          </p:cNvSpPr>
          <p:nvPr>
            <p:ph type="sldImg"/>
          </p:nvPr>
        </p:nvSpPr>
        <p:spPr>
          <a:ln/>
        </p:spPr>
      </p:sp>
      <p:sp>
        <p:nvSpPr>
          <p:cNvPr id="41165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Rectangle 2"/>
          <p:cNvSpPr>
            <a:spLocks noGrp="1" noRot="1" noTextEdit="1"/>
          </p:cNvSpPr>
          <p:nvPr>
            <p:ph type="sldImg"/>
          </p:nvPr>
        </p:nvSpPr>
        <p:spPr>
          <a:xfrm>
            <a:off x="996950" y="768350"/>
            <a:ext cx="5113338" cy="3836988"/>
          </a:xfrm>
          <a:ln/>
        </p:spPr>
      </p:sp>
      <p:sp>
        <p:nvSpPr>
          <p:cNvPr id="8194" name="Rectangle 3"/>
          <p:cNvSpPr>
            <a:spLocks noGrp="1"/>
          </p:cNvSpPr>
          <p:nvPr>
            <p:ph type="body"/>
          </p:nvPr>
        </p:nvSpPr>
        <p:spPr>
          <a:xfrm>
            <a:off x="946150" y="4859338"/>
            <a:ext cx="5207000" cy="4606925"/>
          </a:xfrm>
          <a:ln>
            <a:miter/>
          </a:ln>
        </p:spPr>
        <p:txBody>
          <a:bodyPr wrap="square" lIns="95025" tIns="47513" rIns="95025" bIns="47513" anchor="ctr" anchorCtr="0"/>
          <a:p>
            <a:pPr lvl="0"/>
            <a:endParaRPr lang="zh-CN" altLang="en-US" dirty="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noTextEdit="1"/>
          </p:cNvSpPr>
          <p:nvPr>
            <p:ph type="sldImg"/>
          </p:nvPr>
        </p:nvSpPr>
        <p:spPr>
          <a:ln/>
        </p:spPr>
      </p:sp>
      <p:sp>
        <p:nvSpPr>
          <p:cNvPr id="4505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3697" name="幻灯片图像占位符 1"/>
          <p:cNvSpPr>
            <a:spLocks noGrp="1" noRot="1" noChangeAspect="1" noTextEdit="1"/>
          </p:cNvSpPr>
          <p:nvPr>
            <p:ph type="sldImg"/>
          </p:nvPr>
        </p:nvSpPr>
        <p:spPr>
          <a:ln/>
        </p:spPr>
      </p:sp>
      <p:sp>
        <p:nvSpPr>
          <p:cNvPr id="41369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5745" name="幻灯片图像占位符 1"/>
          <p:cNvSpPr>
            <a:spLocks noGrp="1" noRot="1" noChangeAspect="1" noTextEdit="1"/>
          </p:cNvSpPr>
          <p:nvPr>
            <p:ph type="sldImg"/>
          </p:nvPr>
        </p:nvSpPr>
        <p:spPr>
          <a:ln/>
        </p:spPr>
      </p:sp>
      <p:sp>
        <p:nvSpPr>
          <p:cNvPr id="41574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en-US" altLang="zh-CN" dirty="0">
              <a:ea typeface="宋体" panose="02010600030101010101" pitchFamily="2" charset="-122"/>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7793" name="幻灯片图像占位符 1"/>
          <p:cNvSpPr>
            <a:spLocks noGrp="1" noRot="1" noChangeAspect="1" noTextEdit="1"/>
          </p:cNvSpPr>
          <p:nvPr>
            <p:ph type="sldImg"/>
          </p:nvPr>
        </p:nvSpPr>
        <p:spPr>
          <a:ln/>
        </p:spPr>
      </p:sp>
      <p:sp>
        <p:nvSpPr>
          <p:cNvPr id="41779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41" name="幻灯片图像占位符 1"/>
          <p:cNvSpPr>
            <a:spLocks noGrp="1" noRot="1" noChangeAspect="1" noTextEdit="1"/>
          </p:cNvSpPr>
          <p:nvPr>
            <p:ph type="sldImg"/>
          </p:nvPr>
        </p:nvSpPr>
        <p:spPr>
          <a:ln/>
        </p:spPr>
      </p:sp>
      <p:sp>
        <p:nvSpPr>
          <p:cNvPr id="41984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21889" name="幻灯片图像占位符 1"/>
          <p:cNvSpPr>
            <a:spLocks noGrp="1" noRot="1" noChangeAspect="1" noTextEdit="1"/>
          </p:cNvSpPr>
          <p:nvPr>
            <p:ph type="sldImg"/>
          </p:nvPr>
        </p:nvSpPr>
        <p:spPr>
          <a:ln/>
        </p:spPr>
      </p:sp>
      <p:sp>
        <p:nvSpPr>
          <p:cNvPr id="42189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23937" name="幻灯片图像占位符 1"/>
          <p:cNvSpPr>
            <a:spLocks noGrp="1" noRot="1" noChangeAspect="1" noTextEdit="1"/>
          </p:cNvSpPr>
          <p:nvPr>
            <p:ph type="sldImg"/>
          </p:nvPr>
        </p:nvSpPr>
        <p:spPr>
          <a:ln/>
        </p:spPr>
      </p:sp>
      <p:sp>
        <p:nvSpPr>
          <p:cNvPr id="42393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25985" name="幻灯片图像占位符 1"/>
          <p:cNvSpPr>
            <a:spLocks noGrp="1" noRot="1" noChangeAspect="1" noTextEdit="1"/>
          </p:cNvSpPr>
          <p:nvPr>
            <p:ph type="sldImg"/>
          </p:nvPr>
        </p:nvSpPr>
        <p:spPr>
          <a:ln/>
        </p:spPr>
      </p:sp>
      <p:sp>
        <p:nvSpPr>
          <p:cNvPr id="42598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en-US" altLang="zh-CN" dirty="0">
              <a:ea typeface="宋体" panose="02010600030101010101" pitchFamily="2" charset="-122"/>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28033" name="幻灯片图像占位符 1"/>
          <p:cNvSpPr>
            <a:spLocks noGrp="1" noRot="1" noChangeAspect="1" noTextEdit="1"/>
          </p:cNvSpPr>
          <p:nvPr>
            <p:ph type="sldImg"/>
          </p:nvPr>
        </p:nvSpPr>
        <p:spPr>
          <a:ln/>
        </p:spPr>
      </p:sp>
      <p:sp>
        <p:nvSpPr>
          <p:cNvPr id="42803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81" name="幻灯片图像占位符 1"/>
          <p:cNvSpPr>
            <a:spLocks noGrp="1" noRot="1" noChangeAspect="1" noTextEdit="1"/>
          </p:cNvSpPr>
          <p:nvPr>
            <p:ph type="sldImg"/>
          </p:nvPr>
        </p:nvSpPr>
        <p:spPr>
          <a:ln/>
        </p:spPr>
      </p:sp>
      <p:sp>
        <p:nvSpPr>
          <p:cNvPr id="43008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2129" name="幻灯片图像占位符 1"/>
          <p:cNvSpPr>
            <a:spLocks noGrp="1" noRot="1" noChangeAspect="1" noTextEdit="1"/>
          </p:cNvSpPr>
          <p:nvPr>
            <p:ph type="sldImg"/>
          </p:nvPr>
        </p:nvSpPr>
        <p:spPr>
          <a:ln/>
        </p:spPr>
      </p:sp>
      <p:sp>
        <p:nvSpPr>
          <p:cNvPr id="43213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幻灯片图像占位符 1"/>
          <p:cNvSpPr>
            <a:spLocks noGrp="1" noRot="1" noChangeAspect="1" noTextEdit="1"/>
          </p:cNvSpPr>
          <p:nvPr>
            <p:ph type="sldImg"/>
          </p:nvPr>
        </p:nvSpPr>
        <p:spPr>
          <a:ln/>
        </p:spPr>
      </p:sp>
      <p:sp>
        <p:nvSpPr>
          <p:cNvPr id="4710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en-US" altLang="zh-CN" dirty="0">
              <a:ea typeface="宋体" panose="02010600030101010101" pitchFamily="2" charset="-122"/>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4177" name="幻灯片图像占位符 1"/>
          <p:cNvSpPr>
            <a:spLocks noGrp="1" noRot="1" noChangeAspect="1" noTextEdit="1"/>
          </p:cNvSpPr>
          <p:nvPr>
            <p:ph type="sldImg"/>
          </p:nvPr>
        </p:nvSpPr>
        <p:spPr>
          <a:ln/>
        </p:spPr>
      </p:sp>
      <p:sp>
        <p:nvSpPr>
          <p:cNvPr id="43417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6225" name="幻灯片图像占位符 1"/>
          <p:cNvSpPr>
            <a:spLocks noGrp="1" noRot="1" noChangeAspect="1" noTextEdit="1"/>
          </p:cNvSpPr>
          <p:nvPr>
            <p:ph type="sldImg"/>
          </p:nvPr>
        </p:nvSpPr>
        <p:spPr>
          <a:ln/>
        </p:spPr>
      </p:sp>
      <p:sp>
        <p:nvSpPr>
          <p:cNvPr id="43622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8273" name="幻灯片图像占位符 1"/>
          <p:cNvSpPr>
            <a:spLocks noGrp="1" noRot="1" noChangeAspect="1" noTextEdit="1"/>
          </p:cNvSpPr>
          <p:nvPr>
            <p:ph type="sldImg"/>
          </p:nvPr>
        </p:nvSpPr>
        <p:spPr>
          <a:ln/>
        </p:spPr>
      </p:sp>
      <p:sp>
        <p:nvSpPr>
          <p:cNvPr id="43827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21" name="幻灯片图像占位符 1"/>
          <p:cNvSpPr>
            <a:spLocks noGrp="1" noRot="1" noChangeAspect="1" noTextEdit="1"/>
          </p:cNvSpPr>
          <p:nvPr>
            <p:ph type="sldImg"/>
          </p:nvPr>
        </p:nvSpPr>
        <p:spPr>
          <a:ln/>
        </p:spPr>
      </p:sp>
      <p:sp>
        <p:nvSpPr>
          <p:cNvPr id="44032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2369" name="幻灯片图像占位符 1"/>
          <p:cNvSpPr>
            <a:spLocks noGrp="1" noRot="1" noChangeAspect="1" noTextEdit="1"/>
          </p:cNvSpPr>
          <p:nvPr>
            <p:ph type="sldImg"/>
          </p:nvPr>
        </p:nvSpPr>
        <p:spPr>
          <a:ln/>
        </p:spPr>
      </p:sp>
      <p:sp>
        <p:nvSpPr>
          <p:cNvPr id="44237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4417" name="幻灯片图像占位符 1"/>
          <p:cNvSpPr>
            <a:spLocks noGrp="1" noRot="1" noChangeAspect="1" noTextEdit="1"/>
          </p:cNvSpPr>
          <p:nvPr>
            <p:ph type="sldImg"/>
          </p:nvPr>
        </p:nvSpPr>
        <p:spPr>
          <a:ln/>
        </p:spPr>
      </p:sp>
      <p:sp>
        <p:nvSpPr>
          <p:cNvPr id="44441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6465" name="幻灯片图像占位符 1"/>
          <p:cNvSpPr>
            <a:spLocks noGrp="1" noRot="1" noChangeAspect="1" noTextEdit="1"/>
          </p:cNvSpPr>
          <p:nvPr>
            <p:ph type="sldImg"/>
          </p:nvPr>
        </p:nvSpPr>
        <p:spPr>
          <a:ln/>
        </p:spPr>
      </p:sp>
      <p:sp>
        <p:nvSpPr>
          <p:cNvPr id="44646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8513" name="幻灯片图像占位符 1"/>
          <p:cNvSpPr>
            <a:spLocks noGrp="1" noRot="1" noChangeAspect="1" noTextEdit="1"/>
          </p:cNvSpPr>
          <p:nvPr>
            <p:ph type="sldImg"/>
          </p:nvPr>
        </p:nvSpPr>
        <p:spPr>
          <a:ln/>
        </p:spPr>
      </p:sp>
      <p:sp>
        <p:nvSpPr>
          <p:cNvPr id="448514" name="备注占位符 2"/>
          <p:cNvSpPr>
            <a:spLocks noGrp="1" noTextEdit="1"/>
          </p:cNvSpPr>
          <p:nvPr>
            <p:ph type="body"/>
          </p:nvPr>
        </p:nvSpPr>
        <p:spPr>
          <a:xfrm>
            <a:off x="944563" y="4862513"/>
            <a:ext cx="5208587" cy="4602162"/>
          </a:xfrm>
          <a:ln>
            <a:miter/>
          </a:ln>
        </p:spPr>
        <p:txBody>
          <a:bodyPr wrap="square" lIns="100437" tIns="50221" rIns="100437" bIns="50221" anchor="ctr" anchorCtr="0"/>
          <a:p>
            <a:pPr lvl="0"/>
            <a:endParaRPr lang="zh-CN" altLang="en-US">
              <a:ea typeface="宋体" panose="02010600030101010101" pitchFamily="2" charset="-122"/>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61" name="幻灯片图像占位符 1"/>
          <p:cNvSpPr>
            <a:spLocks noGrp="1" noRot="1" noChangeAspect="1" noTextEdit="1"/>
          </p:cNvSpPr>
          <p:nvPr>
            <p:ph type="sldImg"/>
          </p:nvPr>
        </p:nvSpPr>
        <p:spPr>
          <a:ln/>
        </p:spPr>
      </p:sp>
      <p:sp>
        <p:nvSpPr>
          <p:cNvPr id="450562" name="备注占位符 2"/>
          <p:cNvSpPr>
            <a:spLocks noGrp="1" noTextEdit="1"/>
          </p:cNvSpPr>
          <p:nvPr>
            <p:ph type="body"/>
          </p:nvPr>
        </p:nvSpPr>
        <p:spPr>
          <a:xfrm>
            <a:off x="944563" y="4862513"/>
            <a:ext cx="5208587" cy="4602162"/>
          </a:xfrm>
          <a:ln>
            <a:miter/>
          </a:ln>
        </p:spPr>
        <p:txBody>
          <a:bodyPr wrap="square" lIns="100437" tIns="50221" rIns="100437" bIns="50221" anchor="ctr" anchorCtr="0"/>
          <a:p>
            <a:pPr lvl="0"/>
            <a:endParaRPr lang="zh-CN" altLang="en-US">
              <a:ea typeface="宋体" panose="02010600030101010101" pitchFamily="2" charset="-122"/>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2609" name="幻灯片图像占位符 1"/>
          <p:cNvSpPr>
            <a:spLocks noGrp="1" noRot="1" noChangeAspect="1" noTextEdit="1"/>
          </p:cNvSpPr>
          <p:nvPr>
            <p:ph type="sldImg"/>
          </p:nvPr>
        </p:nvSpPr>
        <p:spPr>
          <a:ln/>
        </p:spPr>
      </p:sp>
      <p:sp>
        <p:nvSpPr>
          <p:cNvPr id="452610" name="备注占位符 2"/>
          <p:cNvSpPr>
            <a:spLocks noGrp="1"/>
          </p:cNvSpPr>
          <p:nvPr>
            <p:ph type="body"/>
          </p:nvPr>
        </p:nvSpPr>
        <p:spPr>
          <a:xfrm>
            <a:off x="944563" y="4862513"/>
            <a:ext cx="5208587" cy="4602162"/>
          </a:xfrm>
          <a:ln>
            <a:noFill/>
          </a:ln>
        </p:spPr>
        <p:txBody>
          <a:bodyPr wrap="square" lIns="100437" tIns="50221" rIns="100437" bIns="50221" anchor="ctr" anchorCtr="0"/>
          <a:p>
            <a:pPr lvl="0" defTabSz="962025">
              <a:lnSpc>
                <a:spcPct val="120000"/>
              </a:lnSpc>
            </a:pPr>
            <a:endParaRPr lang="en-US" altLang="en-US" dirty="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幻灯片图像占位符 1"/>
          <p:cNvSpPr>
            <a:spLocks noGrp="1" noRot="1" noChangeAspect="1" noTextEdit="1"/>
          </p:cNvSpPr>
          <p:nvPr>
            <p:ph type="sldImg"/>
          </p:nvPr>
        </p:nvSpPr>
        <p:spPr>
          <a:ln/>
        </p:spPr>
      </p:sp>
      <p:sp>
        <p:nvSpPr>
          <p:cNvPr id="4915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en-US" altLang="zh-CN" dirty="0">
              <a:ea typeface="宋体" panose="02010600030101010101" pitchFamily="2" charset="-122"/>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4657" name="幻灯片图像占位符 1"/>
          <p:cNvSpPr>
            <a:spLocks noGrp="1" noRot="1" noChangeAspect="1" noTextEdit="1"/>
          </p:cNvSpPr>
          <p:nvPr>
            <p:ph type="sldImg"/>
          </p:nvPr>
        </p:nvSpPr>
        <p:spPr>
          <a:ln/>
        </p:spPr>
      </p:sp>
      <p:sp>
        <p:nvSpPr>
          <p:cNvPr id="454658" name="备注占位符 2"/>
          <p:cNvSpPr>
            <a:spLocks noGrp="1" noTextEdit="1"/>
          </p:cNvSpPr>
          <p:nvPr>
            <p:ph type="body"/>
          </p:nvPr>
        </p:nvSpPr>
        <p:spPr>
          <a:xfrm>
            <a:off x="944563" y="4862513"/>
            <a:ext cx="5208587" cy="4602162"/>
          </a:xfrm>
          <a:ln>
            <a:miter/>
          </a:ln>
        </p:spPr>
        <p:txBody>
          <a:bodyPr wrap="square" lIns="100437" tIns="50221" rIns="100437" bIns="50221" anchor="ctr" anchorCtr="0"/>
          <a:p>
            <a:pPr lvl="0"/>
            <a:endParaRPr lang="zh-CN" altLang="en-US">
              <a:ea typeface="宋体" panose="02010600030101010101" pitchFamily="2" charset="-122"/>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6705" name="幻灯片图像占位符 1"/>
          <p:cNvSpPr>
            <a:spLocks noGrp="1" noRot="1" noChangeAspect="1" noTextEdit="1"/>
          </p:cNvSpPr>
          <p:nvPr>
            <p:ph type="sldImg"/>
          </p:nvPr>
        </p:nvSpPr>
        <p:spPr>
          <a:ln/>
        </p:spPr>
      </p:sp>
      <p:sp>
        <p:nvSpPr>
          <p:cNvPr id="456706" name="备注占位符 2"/>
          <p:cNvSpPr>
            <a:spLocks noGrp="1" noTextEdit="1"/>
          </p:cNvSpPr>
          <p:nvPr>
            <p:ph type="body"/>
          </p:nvPr>
        </p:nvSpPr>
        <p:spPr>
          <a:xfrm>
            <a:off x="944563" y="4862513"/>
            <a:ext cx="5208587" cy="4602162"/>
          </a:xfrm>
          <a:ln>
            <a:miter/>
          </a:ln>
        </p:spPr>
        <p:txBody>
          <a:bodyPr wrap="square" lIns="100437" tIns="50221" rIns="100437" bIns="50221" anchor="ctr" anchorCtr="0"/>
          <a:p>
            <a:pPr lvl="0"/>
            <a:endParaRPr lang="zh-CN" altLang="en-US">
              <a:ea typeface="宋体" panose="02010600030101010101" pitchFamily="2" charset="-122"/>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8753" name="幻灯片图像占位符 1"/>
          <p:cNvSpPr>
            <a:spLocks noGrp="1" noRot="1" noChangeAspect="1" noTextEdit="1"/>
          </p:cNvSpPr>
          <p:nvPr>
            <p:ph type="sldImg"/>
          </p:nvPr>
        </p:nvSpPr>
        <p:spPr>
          <a:ln/>
        </p:spPr>
      </p:sp>
      <p:sp>
        <p:nvSpPr>
          <p:cNvPr id="458754" name="备注占位符 2"/>
          <p:cNvSpPr>
            <a:spLocks noGrp="1"/>
          </p:cNvSpPr>
          <p:nvPr>
            <p:ph type="body"/>
          </p:nvPr>
        </p:nvSpPr>
        <p:spPr>
          <a:xfrm>
            <a:off x="944563" y="4862513"/>
            <a:ext cx="5208587" cy="4602162"/>
          </a:xfrm>
          <a:ln>
            <a:noFill/>
          </a:ln>
        </p:spPr>
        <p:txBody>
          <a:bodyPr wrap="square" lIns="100437" tIns="50221" rIns="100437" bIns="50221" anchor="ctr" anchorCtr="0"/>
          <a:p>
            <a:pPr lvl="0">
              <a:lnSpc>
                <a:spcPct val="120000"/>
              </a:lnSpc>
              <a:spcBef>
                <a:spcPct val="10000"/>
              </a:spcBef>
              <a:buClr>
                <a:srgbClr val="FF00FF"/>
              </a:buClr>
              <a:buSzPct val="50000"/>
              <a:buFont typeface="Wingdings" panose="05000000000000000000" pitchFamily="2" charset="2"/>
              <a:buChar char="Ø"/>
            </a:pPr>
            <a:endParaRPr lang="en-US" altLang="en-US" dirty="0">
              <a:ea typeface="宋体" panose="02010600030101010101" pitchFamily="2" charset="-122"/>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01" name="幻灯片图像占位符 1"/>
          <p:cNvSpPr>
            <a:spLocks noGrp="1" noRot="1" noChangeAspect="1" noTextEdit="1"/>
          </p:cNvSpPr>
          <p:nvPr>
            <p:ph type="sldImg"/>
          </p:nvPr>
        </p:nvSpPr>
        <p:spPr>
          <a:ln/>
        </p:spPr>
      </p:sp>
      <p:sp>
        <p:nvSpPr>
          <p:cNvPr id="460802" name="备注占位符 2"/>
          <p:cNvSpPr>
            <a:spLocks noGrp="1"/>
          </p:cNvSpPr>
          <p:nvPr>
            <p:ph type="body"/>
          </p:nvPr>
        </p:nvSpPr>
        <p:spPr>
          <a:xfrm>
            <a:off x="944563" y="4862513"/>
            <a:ext cx="5208587" cy="4602162"/>
          </a:xfrm>
          <a:ln>
            <a:noFill/>
          </a:ln>
        </p:spPr>
        <p:txBody>
          <a:bodyPr wrap="square" lIns="100437" tIns="50221" rIns="100437" bIns="50221" anchor="ctr" anchorCtr="0"/>
          <a:p>
            <a:pPr lvl="0" defTabSz="962025">
              <a:lnSpc>
                <a:spcPct val="120000"/>
              </a:lnSpc>
              <a:spcBef>
                <a:spcPct val="10000"/>
              </a:spcBef>
              <a:buClr>
                <a:srgbClr val="FF00FF"/>
              </a:buClr>
              <a:buSzPct val="50000"/>
              <a:buFont typeface="Wingdings" panose="05000000000000000000" pitchFamily="2" charset="2"/>
              <a:buChar char="•"/>
            </a:pPr>
            <a:endParaRPr lang="en-US" altLang="en-US" dirty="0">
              <a:ea typeface="宋体" panose="02010600030101010101" pitchFamily="2" charset="-122"/>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2849" name="幻灯片图像占位符 1"/>
          <p:cNvSpPr>
            <a:spLocks noGrp="1" noRot="1" noChangeAspect="1" noTextEdit="1"/>
          </p:cNvSpPr>
          <p:nvPr>
            <p:ph type="sldImg"/>
          </p:nvPr>
        </p:nvSpPr>
        <p:spPr>
          <a:ln/>
        </p:spPr>
      </p:sp>
      <p:sp>
        <p:nvSpPr>
          <p:cNvPr id="462850" name="备注占位符 2"/>
          <p:cNvSpPr>
            <a:spLocks noGrp="1" noTextEdit="1"/>
          </p:cNvSpPr>
          <p:nvPr>
            <p:ph type="body"/>
          </p:nvPr>
        </p:nvSpPr>
        <p:spPr>
          <a:xfrm>
            <a:off x="944563" y="4862513"/>
            <a:ext cx="5208587" cy="4602162"/>
          </a:xfrm>
          <a:ln>
            <a:miter/>
          </a:ln>
        </p:spPr>
        <p:txBody>
          <a:bodyPr wrap="square" lIns="100437" tIns="50221" rIns="100437" bIns="50221" anchor="ctr" anchorCtr="0"/>
          <a:p>
            <a:pPr lvl="0"/>
            <a:endParaRPr lang="zh-CN" altLang="en-US">
              <a:ea typeface="宋体" panose="02010600030101010101" pitchFamily="2" charset="-122"/>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4897" name="幻灯片图像占位符 1"/>
          <p:cNvSpPr>
            <a:spLocks noGrp="1" noRot="1" noChangeAspect="1" noTextEdit="1"/>
          </p:cNvSpPr>
          <p:nvPr>
            <p:ph type="sldImg"/>
          </p:nvPr>
        </p:nvSpPr>
        <p:spPr>
          <a:ln/>
        </p:spPr>
      </p:sp>
      <p:sp>
        <p:nvSpPr>
          <p:cNvPr id="464898" name="备注占位符 2"/>
          <p:cNvSpPr>
            <a:spLocks noGrp="1" noTextEdit="1"/>
          </p:cNvSpPr>
          <p:nvPr>
            <p:ph type="body"/>
          </p:nvPr>
        </p:nvSpPr>
        <p:spPr>
          <a:xfrm>
            <a:off x="944563" y="4862513"/>
            <a:ext cx="5208587" cy="4602162"/>
          </a:xfrm>
          <a:ln>
            <a:miter/>
          </a:ln>
        </p:spPr>
        <p:txBody>
          <a:bodyPr wrap="square" lIns="100437" tIns="50221" rIns="100437" bIns="50221" anchor="ctr" anchorCtr="0"/>
          <a:p>
            <a:pPr lvl="0"/>
            <a:endParaRPr lang="zh-CN" altLang="en-US">
              <a:ea typeface="宋体" panose="02010600030101010101" pitchFamily="2" charset="-122"/>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6945" name="幻灯片图像占位符 1"/>
          <p:cNvSpPr>
            <a:spLocks noGrp="1" noRot="1" noChangeAspect="1" noTextEdit="1"/>
          </p:cNvSpPr>
          <p:nvPr>
            <p:ph type="sldImg"/>
          </p:nvPr>
        </p:nvSpPr>
        <p:spPr>
          <a:ln/>
        </p:spPr>
      </p:sp>
      <p:sp>
        <p:nvSpPr>
          <p:cNvPr id="466946" name="备注占位符 2"/>
          <p:cNvSpPr>
            <a:spLocks noGrp="1" noTextEdit="1"/>
          </p:cNvSpPr>
          <p:nvPr>
            <p:ph type="body"/>
          </p:nvPr>
        </p:nvSpPr>
        <p:spPr>
          <a:xfrm>
            <a:off x="944563" y="4862513"/>
            <a:ext cx="5208587" cy="4602162"/>
          </a:xfrm>
          <a:ln>
            <a:miter/>
          </a:ln>
        </p:spPr>
        <p:txBody>
          <a:bodyPr wrap="square" lIns="100437" tIns="50221" rIns="100437" bIns="50221" anchor="ctr" anchorCtr="0"/>
          <a:p>
            <a:pPr lvl="0"/>
            <a:endParaRPr lang="zh-CN" altLang="en-US">
              <a:ea typeface="宋体" panose="02010600030101010101" pitchFamily="2" charset="-122"/>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8993" name="幻灯片图像占位符 1"/>
          <p:cNvSpPr>
            <a:spLocks noGrp="1" noRot="1" noChangeAspect="1" noTextEdit="1"/>
          </p:cNvSpPr>
          <p:nvPr>
            <p:ph type="sldImg"/>
          </p:nvPr>
        </p:nvSpPr>
        <p:spPr>
          <a:ln/>
        </p:spPr>
      </p:sp>
      <p:sp>
        <p:nvSpPr>
          <p:cNvPr id="46899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41" name="幻灯片图像占位符 1"/>
          <p:cNvSpPr>
            <a:spLocks noGrp="1" noRot="1" noChangeAspect="1" noTextEdit="1"/>
          </p:cNvSpPr>
          <p:nvPr>
            <p:ph type="sldImg"/>
          </p:nvPr>
        </p:nvSpPr>
        <p:spPr>
          <a:ln/>
        </p:spPr>
      </p:sp>
      <p:sp>
        <p:nvSpPr>
          <p:cNvPr id="471042" name="备注占位符 2"/>
          <p:cNvSpPr>
            <a:spLocks noGrp="1" noTextEdit="1"/>
          </p:cNvSpPr>
          <p:nvPr>
            <p:ph type="body"/>
          </p:nvPr>
        </p:nvSpPr>
        <p:spPr>
          <a:xfrm>
            <a:off x="944563" y="4862513"/>
            <a:ext cx="5208587" cy="4602162"/>
          </a:xfrm>
          <a:ln>
            <a:miter/>
          </a:ln>
        </p:spPr>
        <p:txBody>
          <a:bodyPr wrap="square" lIns="100437" tIns="50221" rIns="100437" bIns="50221" anchor="ctr" anchorCtr="0"/>
          <a:p>
            <a:pPr lvl="0"/>
            <a:endParaRPr lang="zh-CN" altLang="en-US">
              <a:ea typeface="宋体" panose="02010600030101010101" pitchFamily="2" charset="-122"/>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3089" name="幻灯片图像占位符 1"/>
          <p:cNvSpPr>
            <a:spLocks noGrp="1" noRot="1" noChangeAspect="1" noTextEdit="1"/>
          </p:cNvSpPr>
          <p:nvPr>
            <p:ph type="sldImg"/>
          </p:nvPr>
        </p:nvSpPr>
        <p:spPr>
          <a:ln/>
        </p:spPr>
      </p:sp>
      <p:sp>
        <p:nvSpPr>
          <p:cNvPr id="473090" name="备注占位符 2"/>
          <p:cNvSpPr>
            <a:spLocks noGrp="1" noTextEdit="1"/>
          </p:cNvSpPr>
          <p:nvPr>
            <p:ph type="body"/>
          </p:nvPr>
        </p:nvSpPr>
        <p:spPr>
          <a:xfrm>
            <a:off x="944563" y="4862513"/>
            <a:ext cx="5208587" cy="4602162"/>
          </a:xfrm>
          <a:ln>
            <a:miter/>
          </a:ln>
        </p:spPr>
        <p:txBody>
          <a:bodyPr wrap="square" lIns="100437" tIns="50221" rIns="100437" bIns="50221" anchor="ctr" anchorCtr="0"/>
          <a:p>
            <a:pPr lvl="0"/>
            <a:endParaRPr lang="zh-CN" altLang="en-US">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幻灯片图像占位符 1"/>
          <p:cNvSpPr>
            <a:spLocks noGrp="1" noRot="1" noChangeAspect="1" noTextEdit="1"/>
          </p:cNvSpPr>
          <p:nvPr>
            <p:ph type="sldImg"/>
          </p:nvPr>
        </p:nvSpPr>
        <p:spPr>
          <a:ln/>
        </p:spPr>
      </p:sp>
      <p:sp>
        <p:nvSpPr>
          <p:cNvPr id="5120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5137" name="幻灯片图像占位符 1"/>
          <p:cNvSpPr>
            <a:spLocks noGrp="1" noRot="1" noChangeAspect="1" noTextEdit="1"/>
          </p:cNvSpPr>
          <p:nvPr>
            <p:ph type="sldImg"/>
          </p:nvPr>
        </p:nvSpPr>
        <p:spPr>
          <a:ln/>
        </p:spPr>
      </p:sp>
      <p:sp>
        <p:nvSpPr>
          <p:cNvPr id="475138" name="备注占位符 2"/>
          <p:cNvSpPr>
            <a:spLocks noGrp="1" noTextEdit="1"/>
          </p:cNvSpPr>
          <p:nvPr>
            <p:ph type="body"/>
          </p:nvPr>
        </p:nvSpPr>
        <p:spPr>
          <a:xfrm>
            <a:off x="944563" y="4862513"/>
            <a:ext cx="5208587" cy="4602162"/>
          </a:xfrm>
          <a:ln>
            <a:miter/>
          </a:ln>
        </p:spPr>
        <p:txBody>
          <a:bodyPr wrap="square" lIns="100437" tIns="50221" rIns="100437" bIns="50221" anchor="ctr" anchorCtr="0"/>
          <a:p>
            <a:pPr lvl="0"/>
            <a:endParaRPr lang="zh-CN" altLang="en-US">
              <a:ea typeface="宋体" panose="02010600030101010101" pitchFamily="2" charset="-122"/>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7185" name="幻灯片图像占位符 1"/>
          <p:cNvSpPr>
            <a:spLocks noGrp="1" noRot="1" noChangeAspect="1" noTextEdit="1"/>
          </p:cNvSpPr>
          <p:nvPr>
            <p:ph type="sldImg"/>
          </p:nvPr>
        </p:nvSpPr>
        <p:spPr>
          <a:ln/>
        </p:spPr>
      </p:sp>
      <p:sp>
        <p:nvSpPr>
          <p:cNvPr id="477186" name="备注占位符 2"/>
          <p:cNvSpPr>
            <a:spLocks noGrp="1" noTextEdit="1"/>
          </p:cNvSpPr>
          <p:nvPr>
            <p:ph type="body"/>
          </p:nvPr>
        </p:nvSpPr>
        <p:spPr>
          <a:xfrm>
            <a:off x="944563" y="4862513"/>
            <a:ext cx="5208587" cy="4602162"/>
          </a:xfrm>
          <a:ln>
            <a:miter/>
          </a:ln>
        </p:spPr>
        <p:txBody>
          <a:bodyPr wrap="square" lIns="100437" tIns="50221" rIns="100437" bIns="50221" anchor="ctr" anchorCtr="0"/>
          <a:p>
            <a:pPr lvl="0"/>
            <a:endParaRPr lang="zh-CN" altLang="en-US">
              <a:ea typeface="宋体" panose="02010600030101010101" pitchFamily="2" charset="-122"/>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9233" name="幻灯片图像占位符 1"/>
          <p:cNvSpPr>
            <a:spLocks noGrp="1" noRot="1" noChangeAspect="1" noTextEdit="1"/>
          </p:cNvSpPr>
          <p:nvPr>
            <p:ph type="sldImg"/>
          </p:nvPr>
        </p:nvSpPr>
        <p:spPr>
          <a:ln/>
        </p:spPr>
      </p:sp>
      <p:sp>
        <p:nvSpPr>
          <p:cNvPr id="479234" name="备注占位符 2"/>
          <p:cNvSpPr>
            <a:spLocks noGrp="1" noTextEdit="1"/>
          </p:cNvSpPr>
          <p:nvPr>
            <p:ph type="body"/>
          </p:nvPr>
        </p:nvSpPr>
        <p:spPr>
          <a:xfrm>
            <a:off x="944563" y="4862513"/>
            <a:ext cx="5208587" cy="4602162"/>
          </a:xfrm>
          <a:ln>
            <a:miter/>
          </a:ln>
        </p:spPr>
        <p:txBody>
          <a:bodyPr wrap="square" lIns="100437" tIns="50221" rIns="100437" bIns="50221" anchor="ctr" anchorCtr="0"/>
          <a:p>
            <a:pPr lvl="0"/>
            <a:endParaRPr lang="zh-CN" altLang="en-US">
              <a:ea typeface="宋体" panose="02010600030101010101" pitchFamily="2" charset="-122"/>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81" name="幻灯片图像占位符 1"/>
          <p:cNvSpPr>
            <a:spLocks noGrp="1" noRot="1" noChangeAspect="1" noTextEdit="1"/>
          </p:cNvSpPr>
          <p:nvPr>
            <p:ph type="sldImg"/>
          </p:nvPr>
        </p:nvSpPr>
        <p:spPr>
          <a:ln/>
        </p:spPr>
      </p:sp>
      <p:sp>
        <p:nvSpPr>
          <p:cNvPr id="481282" name="备注占位符 2"/>
          <p:cNvSpPr>
            <a:spLocks noGrp="1" noTextEdit="1"/>
          </p:cNvSpPr>
          <p:nvPr>
            <p:ph type="body"/>
          </p:nvPr>
        </p:nvSpPr>
        <p:spPr>
          <a:xfrm>
            <a:off x="944563" y="4862513"/>
            <a:ext cx="5208587" cy="4602162"/>
          </a:xfrm>
          <a:ln>
            <a:miter/>
          </a:ln>
        </p:spPr>
        <p:txBody>
          <a:bodyPr wrap="square" lIns="100437" tIns="50221" rIns="100437" bIns="50221" anchor="ctr" anchorCtr="0"/>
          <a:p>
            <a:pPr lvl="0"/>
            <a:endParaRPr lang="zh-CN" altLang="en-US">
              <a:ea typeface="宋体" panose="02010600030101010101" pitchFamily="2" charset="-122"/>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3329" name="幻灯片图像占位符 1"/>
          <p:cNvSpPr>
            <a:spLocks noGrp="1" noRot="1" noChangeAspect="1" noTextEdit="1"/>
          </p:cNvSpPr>
          <p:nvPr>
            <p:ph type="sldImg"/>
          </p:nvPr>
        </p:nvSpPr>
        <p:spPr>
          <a:ln/>
        </p:spPr>
      </p:sp>
      <p:sp>
        <p:nvSpPr>
          <p:cNvPr id="483330" name="备注占位符 2"/>
          <p:cNvSpPr>
            <a:spLocks noGrp="1" noTextEdit="1"/>
          </p:cNvSpPr>
          <p:nvPr>
            <p:ph type="body"/>
          </p:nvPr>
        </p:nvSpPr>
        <p:spPr>
          <a:xfrm>
            <a:off x="944563" y="4862513"/>
            <a:ext cx="5208587" cy="4602162"/>
          </a:xfrm>
          <a:ln>
            <a:miter/>
          </a:ln>
        </p:spPr>
        <p:txBody>
          <a:bodyPr wrap="square" lIns="100437" tIns="50221" rIns="100437" bIns="50221" anchor="ctr" anchorCtr="0"/>
          <a:p>
            <a:pPr lvl="0"/>
            <a:endParaRPr lang="zh-CN" altLang="en-US">
              <a:ea typeface="宋体" panose="02010600030101010101" pitchFamily="2" charset="-122"/>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5377" name="幻灯片图像占位符 1"/>
          <p:cNvSpPr>
            <a:spLocks noGrp="1" noRot="1" noChangeAspect="1" noTextEdit="1"/>
          </p:cNvSpPr>
          <p:nvPr>
            <p:ph type="sldImg"/>
          </p:nvPr>
        </p:nvSpPr>
        <p:spPr>
          <a:ln/>
        </p:spPr>
      </p:sp>
      <p:sp>
        <p:nvSpPr>
          <p:cNvPr id="485378" name="备注占位符 2"/>
          <p:cNvSpPr>
            <a:spLocks noGrp="1" noTextEdit="1"/>
          </p:cNvSpPr>
          <p:nvPr>
            <p:ph type="body"/>
          </p:nvPr>
        </p:nvSpPr>
        <p:spPr>
          <a:xfrm>
            <a:off x="944563" y="4862513"/>
            <a:ext cx="5208587" cy="4602162"/>
          </a:xfrm>
          <a:ln>
            <a:miter/>
          </a:ln>
        </p:spPr>
        <p:txBody>
          <a:bodyPr wrap="square" lIns="100437" tIns="50221" rIns="100437" bIns="50221" anchor="ctr" anchorCtr="0"/>
          <a:p>
            <a:pPr lvl="0"/>
            <a:endParaRPr lang="zh-CN" altLang="en-US">
              <a:ea typeface="宋体" panose="02010600030101010101" pitchFamily="2" charset="-122"/>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7425" name="幻灯片图像占位符 1"/>
          <p:cNvSpPr>
            <a:spLocks noGrp="1" noRot="1" noChangeAspect="1" noTextEdit="1"/>
          </p:cNvSpPr>
          <p:nvPr>
            <p:ph type="sldImg"/>
          </p:nvPr>
        </p:nvSpPr>
        <p:spPr>
          <a:ln/>
        </p:spPr>
      </p:sp>
      <p:sp>
        <p:nvSpPr>
          <p:cNvPr id="487426" name="备注占位符 2"/>
          <p:cNvSpPr>
            <a:spLocks noGrp="1"/>
          </p:cNvSpPr>
          <p:nvPr>
            <p:ph type="body"/>
          </p:nvPr>
        </p:nvSpPr>
        <p:spPr>
          <a:xfrm>
            <a:off x="944563" y="4862513"/>
            <a:ext cx="5208587" cy="4602162"/>
          </a:xfrm>
          <a:ln>
            <a:noFill/>
          </a:ln>
        </p:spPr>
        <p:txBody>
          <a:bodyPr wrap="square" lIns="100437" tIns="50221" rIns="100437" bIns="50221" anchor="ctr" anchorCtr="0"/>
          <a:p>
            <a:pPr lvl="0" defTabSz="962025"/>
            <a:endParaRPr lang="en-US" altLang="en-US" dirty="0">
              <a:ea typeface="宋体" panose="02010600030101010101" pitchFamily="2" charset="-122"/>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9473" name="幻灯片图像占位符 1"/>
          <p:cNvSpPr>
            <a:spLocks noGrp="1" noRot="1" noChangeAspect="1" noTextEdit="1"/>
          </p:cNvSpPr>
          <p:nvPr>
            <p:ph type="sldImg"/>
          </p:nvPr>
        </p:nvSpPr>
        <p:spPr>
          <a:ln/>
        </p:spPr>
      </p:sp>
      <p:sp>
        <p:nvSpPr>
          <p:cNvPr id="48947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indent="265430"/>
            <a:endParaRPr lang="zh-CN" altLang="en-US" dirty="0">
              <a:ea typeface="宋体" panose="02010600030101010101" pitchFamily="2" charset="-122"/>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21" name="幻灯片图像占位符 1"/>
          <p:cNvSpPr>
            <a:spLocks noGrp="1" noRot="1" noChangeAspect="1" noTextEdit="1"/>
          </p:cNvSpPr>
          <p:nvPr>
            <p:ph type="sldImg"/>
          </p:nvPr>
        </p:nvSpPr>
        <p:spPr>
          <a:ln/>
        </p:spPr>
      </p:sp>
      <p:sp>
        <p:nvSpPr>
          <p:cNvPr id="491522" name="备注占位符 2"/>
          <p:cNvSpPr>
            <a:spLocks noGrp="1" noTextEdit="1"/>
          </p:cNvSpPr>
          <p:nvPr>
            <p:ph type="body"/>
          </p:nvPr>
        </p:nvSpPr>
        <p:spPr>
          <a:xfrm>
            <a:off x="944563" y="4862513"/>
            <a:ext cx="5208587" cy="4602162"/>
          </a:xfrm>
          <a:ln>
            <a:miter/>
          </a:ln>
        </p:spPr>
        <p:txBody>
          <a:bodyPr wrap="square" lIns="100437" tIns="50221" rIns="100437" bIns="50221" anchor="ctr" anchorCtr="0"/>
          <a:p>
            <a:pPr lvl="0"/>
            <a:endParaRPr lang="zh-CN" altLang="en-US">
              <a:ea typeface="宋体" panose="02010600030101010101" pitchFamily="2" charset="-122"/>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3569" name="幻灯片图像占位符 1"/>
          <p:cNvSpPr>
            <a:spLocks noGrp="1" noRot="1" noChangeAspect="1" noTextEdit="1"/>
          </p:cNvSpPr>
          <p:nvPr>
            <p:ph type="sldImg"/>
          </p:nvPr>
        </p:nvSpPr>
        <p:spPr>
          <a:ln/>
        </p:spPr>
      </p:sp>
      <p:sp>
        <p:nvSpPr>
          <p:cNvPr id="493570" name="备注占位符 2"/>
          <p:cNvSpPr>
            <a:spLocks noGrp="1" noTextEdit="1"/>
          </p:cNvSpPr>
          <p:nvPr>
            <p:ph type="body"/>
          </p:nvPr>
        </p:nvSpPr>
        <p:spPr>
          <a:xfrm>
            <a:off x="944563" y="4862513"/>
            <a:ext cx="5208587" cy="4602162"/>
          </a:xfrm>
          <a:ln>
            <a:miter/>
          </a:ln>
        </p:spPr>
        <p:txBody>
          <a:bodyPr wrap="square" lIns="100437" tIns="50221" rIns="100437" bIns="50221" anchor="ctr" anchorCtr="0"/>
          <a:p>
            <a:pPr lvl="0"/>
            <a:endParaRPr lang="zh-CN" altLang="en-US">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幻灯片图像占位符 1"/>
          <p:cNvSpPr>
            <a:spLocks noGrp="1" noRot="1" noChangeAspect="1" noTextEdit="1"/>
          </p:cNvSpPr>
          <p:nvPr>
            <p:ph type="sldImg"/>
          </p:nvPr>
        </p:nvSpPr>
        <p:spPr>
          <a:ln/>
        </p:spPr>
      </p:sp>
      <p:sp>
        <p:nvSpPr>
          <p:cNvPr id="5325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5617" name="幻灯片图像占位符 1"/>
          <p:cNvSpPr>
            <a:spLocks noGrp="1" noRot="1" noChangeAspect="1" noTextEdit="1"/>
          </p:cNvSpPr>
          <p:nvPr>
            <p:ph type="sldImg"/>
          </p:nvPr>
        </p:nvSpPr>
        <p:spPr>
          <a:ln/>
        </p:spPr>
      </p:sp>
      <p:sp>
        <p:nvSpPr>
          <p:cNvPr id="495618" name="备注占位符 2"/>
          <p:cNvSpPr>
            <a:spLocks noGrp="1" noTextEdit="1"/>
          </p:cNvSpPr>
          <p:nvPr>
            <p:ph type="body"/>
          </p:nvPr>
        </p:nvSpPr>
        <p:spPr>
          <a:xfrm>
            <a:off x="944563" y="4862513"/>
            <a:ext cx="5208587" cy="4602162"/>
          </a:xfrm>
          <a:ln>
            <a:miter/>
          </a:ln>
        </p:spPr>
        <p:txBody>
          <a:bodyPr wrap="square" lIns="100437" tIns="50221" rIns="100437" bIns="50221" anchor="ctr" anchorCtr="0"/>
          <a:p>
            <a:pPr lvl="0"/>
            <a:endParaRPr lang="zh-CN" altLang="en-US">
              <a:ea typeface="宋体" panose="02010600030101010101" pitchFamily="2" charset="-122"/>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7665" name="幻灯片图像占位符 1"/>
          <p:cNvSpPr>
            <a:spLocks noGrp="1" noRot="1" noChangeAspect="1" noTextEdit="1"/>
          </p:cNvSpPr>
          <p:nvPr>
            <p:ph type="sldImg"/>
          </p:nvPr>
        </p:nvSpPr>
        <p:spPr>
          <a:ln/>
        </p:spPr>
      </p:sp>
      <p:sp>
        <p:nvSpPr>
          <p:cNvPr id="497666" name="备注占位符 2"/>
          <p:cNvSpPr>
            <a:spLocks noGrp="1" noTextEdit="1"/>
          </p:cNvSpPr>
          <p:nvPr>
            <p:ph type="body"/>
          </p:nvPr>
        </p:nvSpPr>
        <p:spPr>
          <a:xfrm>
            <a:off x="944563" y="4862513"/>
            <a:ext cx="5208587" cy="4602162"/>
          </a:xfrm>
          <a:ln>
            <a:miter/>
          </a:ln>
        </p:spPr>
        <p:txBody>
          <a:bodyPr wrap="square" lIns="100437" tIns="50221" rIns="100437" bIns="50221" anchor="ctr" anchorCtr="0"/>
          <a:p>
            <a:pPr lvl="0"/>
            <a:endParaRPr lang="zh-CN" altLang="en-US">
              <a:ea typeface="宋体" panose="02010600030101010101" pitchFamily="2" charset="-122"/>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9713" name="幻灯片图像占位符 1"/>
          <p:cNvSpPr>
            <a:spLocks noGrp="1" noRot="1" noChangeAspect="1" noTextEdit="1"/>
          </p:cNvSpPr>
          <p:nvPr>
            <p:ph type="sldImg"/>
          </p:nvPr>
        </p:nvSpPr>
        <p:spPr>
          <a:ln/>
        </p:spPr>
      </p:sp>
      <p:sp>
        <p:nvSpPr>
          <p:cNvPr id="499714" name="备注占位符 2"/>
          <p:cNvSpPr>
            <a:spLocks noGrp="1"/>
          </p:cNvSpPr>
          <p:nvPr>
            <p:ph type="body"/>
          </p:nvPr>
        </p:nvSpPr>
        <p:spPr>
          <a:xfrm>
            <a:off x="944563" y="4862513"/>
            <a:ext cx="5208587" cy="4602162"/>
          </a:xfrm>
          <a:ln>
            <a:miter/>
          </a:ln>
        </p:spPr>
        <p:txBody>
          <a:bodyPr wrap="square" lIns="100437" tIns="50221" rIns="100437" bIns="50221" anchor="ctr" anchorCtr="0"/>
          <a:p>
            <a:pPr marL="342900" lvl="0" indent="-342900">
              <a:buChar char="•"/>
            </a:pPr>
            <a:endParaRPr lang="zh-CN" altLang="en-US" dirty="0">
              <a:ea typeface="宋体" panose="02010600030101010101" pitchFamily="2" charset="-122"/>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61" name="幻灯片图像占位符 1"/>
          <p:cNvSpPr>
            <a:spLocks noGrp="1" noRot="1" noChangeAspect="1" noTextEdit="1"/>
          </p:cNvSpPr>
          <p:nvPr>
            <p:ph type="sldImg"/>
          </p:nvPr>
        </p:nvSpPr>
        <p:spPr>
          <a:ln/>
        </p:spPr>
      </p:sp>
      <p:sp>
        <p:nvSpPr>
          <p:cNvPr id="501762" name="备注占位符 2"/>
          <p:cNvSpPr>
            <a:spLocks noGrp="1"/>
          </p:cNvSpPr>
          <p:nvPr>
            <p:ph type="body"/>
          </p:nvPr>
        </p:nvSpPr>
        <p:spPr>
          <a:xfrm>
            <a:off x="944563" y="4862513"/>
            <a:ext cx="5208587" cy="4602162"/>
          </a:xfrm>
          <a:ln>
            <a:miter/>
          </a:ln>
        </p:spPr>
        <p:txBody>
          <a:bodyPr wrap="square" lIns="100437" tIns="50221" rIns="100437" bIns="50221" anchor="ctr" anchorCtr="0"/>
          <a:p>
            <a:pPr marL="342900" lvl="0" indent="-342900">
              <a:buChar char="•"/>
            </a:pPr>
            <a:endParaRPr lang="zh-CN" altLang="en-US" dirty="0">
              <a:ea typeface="宋体" panose="02010600030101010101" pitchFamily="2" charset="-122"/>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3809" name="幻灯片图像占位符 1"/>
          <p:cNvSpPr>
            <a:spLocks noGrp="1" noRot="1" noChangeAspect="1" noTextEdit="1"/>
          </p:cNvSpPr>
          <p:nvPr>
            <p:ph type="sldImg"/>
          </p:nvPr>
        </p:nvSpPr>
        <p:spPr>
          <a:ln/>
        </p:spPr>
      </p:sp>
      <p:sp>
        <p:nvSpPr>
          <p:cNvPr id="50381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5857" name="幻灯片图像占位符 1"/>
          <p:cNvSpPr>
            <a:spLocks noGrp="1" noRot="1" noChangeAspect="1" noTextEdit="1"/>
          </p:cNvSpPr>
          <p:nvPr>
            <p:ph type="sldImg"/>
          </p:nvPr>
        </p:nvSpPr>
        <p:spPr>
          <a:ln/>
        </p:spPr>
      </p:sp>
      <p:sp>
        <p:nvSpPr>
          <p:cNvPr id="505858" name="备注占位符 2"/>
          <p:cNvSpPr>
            <a:spLocks noGrp="1" noTextEdit="1"/>
          </p:cNvSpPr>
          <p:nvPr>
            <p:ph type="body"/>
          </p:nvPr>
        </p:nvSpPr>
        <p:spPr>
          <a:xfrm>
            <a:off x="944563" y="4862513"/>
            <a:ext cx="5208587" cy="4602162"/>
          </a:xfrm>
          <a:ln>
            <a:miter/>
          </a:ln>
        </p:spPr>
        <p:txBody>
          <a:bodyPr wrap="square" lIns="100437" tIns="50221" rIns="100437" bIns="50221" anchor="ctr" anchorCtr="0"/>
          <a:p>
            <a:pPr lvl="0"/>
            <a:endParaRPr lang="zh-CN" altLang="en-US">
              <a:ea typeface="宋体" panose="02010600030101010101" pitchFamily="2" charset="-122"/>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7905" name="幻灯片图像占位符 1"/>
          <p:cNvSpPr>
            <a:spLocks noGrp="1" noRot="1" noChangeAspect="1" noTextEdit="1"/>
          </p:cNvSpPr>
          <p:nvPr>
            <p:ph type="sldImg"/>
          </p:nvPr>
        </p:nvSpPr>
        <p:spPr>
          <a:ln/>
        </p:spPr>
      </p:sp>
      <p:sp>
        <p:nvSpPr>
          <p:cNvPr id="507906" name="备注占位符 2"/>
          <p:cNvSpPr>
            <a:spLocks noGrp="1" noTextEdit="1"/>
          </p:cNvSpPr>
          <p:nvPr>
            <p:ph type="body"/>
          </p:nvPr>
        </p:nvSpPr>
        <p:spPr>
          <a:xfrm>
            <a:off x="944563" y="4862513"/>
            <a:ext cx="5208587" cy="4602162"/>
          </a:xfrm>
          <a:ln>
            <a:miter/>
          </a:ln>
        </p:spPr>
        <p:txBody>
          <a:bodyPr wrap="square" lIns="100437" tIns="50221" rIns="100437" bIns="50221" anchor="ctr" anchorCtr="0"/>
          <a:p>
            <a:pPr lvl="0"/>
            <a:endParaRPr lang="zh-CN" altLang="en-US">
              <a:ea typeface="宋体" panose="02010600030101010101" pitchFamily="2" charset="-122"/>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9953" name="幻灯片图像占位符 1"/>
          <p:cNvSpPr>
            <a:spLocks noGrp="1" noRot="1" noChangeAspect="1" noTextEdit="1"/>
          </p:cNvSpPr>
          <p:nvPr>
            <p:ph type="sldImg"/>
          </p:nvPr>
        </p:nvSpPr>
        <p:spPr>
          <a:ln/>
        </p:spPr>
      </p:sp>
      <p:sp>
        <p:nvSpPr>
          <p:cNvPr id="509954" name="备注占位符 2"/>
          <p:cNvSpPr>
            <a:spLocks noGrp="1" noTextEdit="1"/>
          </p:cNvSpPr>
          <p:nvPr>
            <p:ph type="body"/>
          </p:nvPr>
        </p:nvSpPr>
        <p:spPr>
          <a:xfrm>
            <a:off x="944563" y="4862513"/>
            <a:ext cx="5208587" cy="4602162"/>
          </a:xfrm>
          <a:ln>
            <a:miter/>
          </a:ln>
        </p:spPr>
        <p:txBody>
          <a:bodyPr wrap="square" lIns="100437" tIns="50221" rIns="100437" bIns="50221" anchor="ctr" anchorCtr="0"/>
          <a:p>
            <a:pPr lvl="0"/>
            <a:endParaRPr lang="zh-CN" altLang="en-US">
              <a:ea typeface="宋体" panose="02010600030101010101" pitchFamily="2" charset="-122"/>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01" name="幻灯片图像占位符 1"/>
          <p:cNvSpPr>
            <a:spLocks noGrp="1" noRot="1" noChangeAspect="1" noTextEdit="1"/>
          </p:cNvSpPr>
          <p:nvPr>
            <p:ph type="sldImg"/>
          </p:nvPr>
        </p:nvSpPr>
        <p:spPr>
          <a:ln/>
        </p:spPr>
      </p:sp>
      <p:sp>
        <p:nvSpPr>
          <p:cNvPr id="51200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4049" name="幻灯片图像占位符 1"/>
          <p:cNvSpPr>
            <a:spLocks noGrp="1" noRot="1" noChangeAspect="1" noTextEdit="1"/>
          </p:cNvSpPr>
          <p:nvPr>
            <p:ph type="sldImg"/>
          </p:nvPr>
        </p:nvSpPr>
        <p:spPr>
          <a:ln/>
        </p:spPr>
      </p:sp>
      <p:sp>
        <p:nvSpPr>
          <p:cNvPr id="51405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幻灯片图像占位符 1"/>
          <p:cNvSpPr>
            <a:spLocks noGrp="1" noRot="1" noChangeAspect="1" noTextEdit="1"/>
          </p:cNvSpPr>
          <p:nvPr>
            <p:ph type="sldImg"/>
          </p:nvPr>
        </p:nvSpPr>
        <p:spPr>
          <a:ln/>
        </p:spPr>
      </p:sp>
      <p:sp>
        <p:nvSpPr>
          <p:cNvPr id="5529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6097" name="幻灯片图像占位符 1"/>
          <p:cNvSpPr>
            <a:spLocks noGrp="1" noRot="1" noChangeAspect="1" noTextEdit="1"/>
          </p:cNvSpPr>
          <p:nvPr>
            <p:ph type="sldImg"/>
          </p:nvPr>
        </p:nvSpPr>
        <p:spPr>
          <a:ln/>
        </p:spPr>
      </p:sp>
      <p:sp>
        <p:nvSpPr>
          <p:cNvPr id="51609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8145" name="幻灯片图像占位符 1"/>
          <p:cNvSpPr>
            <a:spLocks noGrp="1" noRot="1" noChangeAspect="1" noTextEdit="1"/>
          </p:cNvSpPr>
          <p:nvPr>
            <p:ph type="sldImg"/>
          </p:nvPr>
        </p:nvSpPr>
        <p:spPr>
          <a:ln/>
        </p:spPr>
      </p:sp>
      <p:sp>
        <p:nvSpPr>
          <p:cNvPr id="51814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0193" name="幻灯片图像占位符 1"/>
          <p:cNvSpPr>
            <a:spLocks noGrp="1" noRot="1" noChangeAspect="1" noTextEdit="1"/>
          </p:cNvSpPr>
          <p:nvPr>
            <p:ph type="sldImg"/>
          </p:nvPr>
        </p:nvSpPr>
        <p:spPr>
          <a:ln/>
        </p:spPr>
      </p:sp>
      <p:sp>
        <p:nvSpPr>
          <p:cNvPr id="52019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41" name="幻灯片图像占位符 1"/>
          <p:cNvSpPr>
            <a:spLocks noGrp="1" noRot="1" noChangeAspect="1" noTextEdit="1"/>
          </p:cNvSpPr>
          <p:nvPr>
            <p:ph type="sldImg"/>
          </p:nvPr>
        </p:nvSpPr>
        <p:spPr>
          <a:ln/>
        </p:spPr>
      </p:sp>
      <p:sp>
        <p:nvSpPr>
          <p:cNvPr id="52224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4289" name="幻灯片图像占位符 1"/>
          <p:cNvSpPr>
            <a:spLocks noGrp="1" noRot="1" noChangeAspect="1" noTextEdit="1"/>
          </p:cNvSpPr>
          <p:nvPr>
            <p:ph type="sldImg"/>
          </p:nvPr>
        </p:nvSpPr>
        <p:spPr>
          <a:ln/>
        </p:spPr>
      </p:sp>
      <p:sp>
        <p:nvSpPr>
          <p:cNvPr id="52429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6337" name="幻灯片图像占位符 1"/>
          <p:cNvSpPr>
            <a:spLocks noGrp="1" noRot="1" noChangeAspect="1" noTextEdit="1"/>
          </p:cNvSpPr>
          <p:nvPr>
            <p:ph type="sldImg"/>
          </p:nvPr>
        </p:nvSpPr>
        <p:spPr>
          <a:ln/>
        </p:spPr>
      </p:sp>
      <p:sp>
        <p:nvSpPr>
          <p:cNvPr id="52633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8385" name="幻灯片图像占位符 1"/>
          <p:cNvSpPr>
            <a:spLocks noGrp="1" noRot="1" noChangeAspect="1" noTextEdit="1"/>
          </p:cNvSpPr>
          <p:nvPr>
            <p:ph type="sldImg"/>
          </p:nvPr>
        </p:nvSpPr>
        <p:spPr>
          <a:ln/>
        </p:spPr>
      </p:sp>
      <p:sp>
        <p:nvSpPr>
          <p:cNvPr id="52838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0433" name="幻灯片图像占位符 1"/>
          <p:cNvSpPr>
            <a:spLocks noGrp="1" noRot="1" noChangeAspect="1" noTextEdit="1"/>
          </p:cNvSpPr>
          <p:nvPr>
            <p:ph type="sldImg"/>
          </p:nvPr>
        </p:nvSpPr>
        <p:spPr>
          <a:ln/>
        </p:spPr>
      </p:sp>
      <p:sp>
        <p:nvSpPr>
          <p:cNvPr id="53043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en-US" altLang="zh-CN" dirty="0">
              <a:ea typeface="宋体" panose="02010600030101010101" pitchFamily="2" charset="-122"/>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81" name="幻灯片图像占位符 1"/>
          <p:cNvSpPr>
            <a:spLocks noGrp="1" noRot="1" noChangeAspect="1" noTextEdit="1"/>
          </p:cNvSpPr>
          <p:nvPr>
            <p:ph type="sldImg"/>
          </p:nvPr>
        </p:nvSpPr>
        <p:spPr>
          <a:ln/>
        </p:spPr>
      </p:sp>
      <p:sp>
        <p:nvSpPr>
          <p:cNvPr id="53248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4529" name="幻灯片图像占位符 1"/>
          <p:cNvSpPr>
            <a:spLocks noGrp="1" noRot="1" noChangeAspect="1" noTextEdit="1"/>
          </p:cNvSpPr>
          <p:nvPr>
            <p:ph type="sldImg"/>
          </p:nvPr>
        </p:nvSpPr>
        <p:spPr>
          <a:ln/>
        </p:spPr>
      </p:sp>
      <p:sp>
        <p:nvSpPr>
          <p:cNvPr id="53453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幻灯片图像占位符 1"/>
          <p:cNvSpPr>
            <a:spLocks noGrp="1" noRot="1" noChangeAspect="1" noTextEdit="1"/>
          </p:cNvSpPr>
          <p:nvPr>
            <p:ph type="sldImg"/>
          </p:nvPr>
        </p:nvSpPr>
        <p:spPr>
          <a:ln/>
        </p:spPr>
      </p:sp>
      <p:sp>
        <p:nvSpPr>
          <p:cNvPr id="5734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6577" name="幻灯片图像占位符 1"/>
          <p:cNvSpPr>
            <a:spLocks noGrp="1" noRot="1" noChangeAspect="1" noTextEdit="1"/>
          </p:cNvSpPr>
          <p:nvPr>
            <p:ph type="sldImg"/>
          </p:nvPr>
        </p:nvSpPr>
        <p:spPr>
          <a:ln/>
        </p:spPr>
      </p:sp>
      <p:sp>
        <p:nvSpPr>
          <p:cNvPr id="53657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8625" name="幻灯片图像占位符 1"/>
          <p:cNvSpPr>
            <a:spLocks noGrp="1" noRot="1" noChangeAspect="1" noTextEdit="1"/>
          </p:cNvSpPr>
          <p:nvPr>
            <p:ph type="sldImg"/>
          </p:nvPr>
        </p:nvSpPr>
        <p:spPr>
          <a:ln/>
        </p:spPr>
      </p:sp>
      <p:sp>
        <p:nvSpPr>
          <p:cNvPr id="53862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0673" name="幻灯片图像占位符 1"/>
          <p:cNvSpPr>
            <a:spLocks noGrp="1" noRot="1" noChangeAspect="1" noTextEdit="1"/>
          </p:cNvSpPr>
          <p:nvPr>
            <p:ph type="sldImg"/>
          </p:nvPr>
        </p:nvSpPr>
        <p:spPr>
          <a:ln/>
        </p:spPr>
      </p:sp>
      <p:sp>
        <p:nvSpPr>
          <p:cNvPr id="54067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indent="-292100">
              <a:lnSpc>
                <a:spcPct val="90000"/>
              </a:lnSpc>
              <a:spcBef>
                <a:spcPct val="10000"/>
              </a:spcBef>
              <a:spcAft>
                <a:spcPts val="400"/>
              </a:spcAft>
              <a:buClr>
                <a:srgbClr val="0C7B9C"/>
              </a:buClr>
              <a:buSzPct val="75000"/>
            </a:pPr>
            <a:endParaRPr lang="zh-CN" altLang="en-US" dirty="0">
              <a:ea typeface="宋体" panose="02010600030101010101" pitchFamily="2" charset="-122"/>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21" name="幻灯片图像占位符 1"/>
          <p:cNvSpPr>
            <a:spLocks noGrp="1" noRot="1" noChangeAspect="1" noTextEdit="1"/>
          </p:cNvSpPr>
          <p:nvPr>
            <p:ph type="sldImg"/>
          </p:nvPr>
        </p:nvSpPr>
        <p:spPr>
          <a:ln/>
        </p:spPr>
      </p:sp>
      <p:sp>
        <p:nvSpPr>
          <p:cNvPr id="54272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4769" name="幻灯片图像占位符 1"/>
          <p:cNvSpPr>
            <a:spLocks noGrp="1" noRot="1" noChangeAspect="1" noTextEdit="1"/>
          </p:cNvSpPr>
          <p:nvPr>
            <p:ph type="sldImg"/>
          </p:nvPr>
        </p:nvSpPr>
        <p:spPr>
          <a:ln/>
        </p:spPr>
      </p:sp>
      <p:sp>
        <p:nvSpPr>
          <p:cNvPr id="54477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6817" name="幻灯片图像占位符 1"/>
          <p:cNvSpPr>
            <a:spLocks noGrp="1" noRot="1" noChangeAspect="1" noTextEdit="1"/>
          </p:cNvSpPr>
          <p:nvPr>
            <p:ph type="sldImg"/>
          </p:nvPr>
        </p:nvSpPr>
        <p:spPr>
          <a:ln/>
        </p:spPr>
      </p:sp>
      <p:sp>
        <p:nvSpPr>
          <p:cNvPr id="54681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8865" name="幻灯片图像占位符 1"/>
          <p:cNvSpPr>
            <a:spLocks noGrp="1" noRot="1" noChangeAspect="1" noTextEdit="1"/>
          </p:cNvSpPr>
          <p:nvPr>
            <p:ph type="sldImg"/>
          </p:nvPr>
        </p:nvSpPr>
        <p:spPr>
          <a:ln/>
        </p:spPr>
      </p:sp>
      <p:sp>
        <p:nvSpPr>
          <p:cNvPr id="54886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50913" name="幻灯片图像占位符 1"/>
          <p:cNvSpPr>
            <a:spLocks noGrp="1" noRot="1" noChangeAspect="1" noTextEdit="1"/>
          </p:cNvSpPr>
          <p:nvPr>
            <p:ph type="sldImg"/>
          </p:nvPr>
        </p:nvSpPr>
        <p:spPr>
          <a:ln/>
        </p:spPr>
      </p:sp>
      <p:sp>
        <p:nvSpPr>
          <p:cNvPr id="55091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61" name="幻灯片图像占位符 1"/>
          <p:cNvSpPr>
            <a:spLocks noGrp="1" noRot="1" noChangeAspect="1" noTextEdit="1"/>
          </p:cNvSpPr>
          <p:nvPr>
            <p:ph type="sldImg"/>
          </p:nvPr>
        </p:nvSpPr>
        <p:spPr>
          <a:ln/>
        </p:spPr>
      </p:sp>
      <p:sp>
        <p:nvSpPr>
          <p:cNvPr id="55296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55009" name="幻灯片图像占位符 1"/>
          <p:cNvSpPr>
            <a:spLocks noGrp="1" noRot="1" noChangeAspect="1" noTextEdit="1"/>
          </p:cNvSpPr>
          <p:nvPr>
            <p:ph type="sldImg"/>
          </p:nvPr>
        </p:nvSpPr>
        <p:spPr>
          <a:ln/>
        </p:spPr>
      </p:sp>
      <p:sp>
        <p:nvSpPr>
          <p:cNvPr id="55501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幻灯片图像占位符 1"/>
          <p:cNvSpPr>
            <a:spLocks noGrp="1" noRot="1" noChangeAspect="1" noTextEdit="1"/>
          </p:cNvSpPr>
          <p:nvPr>
            <p:ph type="sldImg"/>
          </p:nvPr>
        </p:nvSpPr>
        <p:spPr>
          <a:ln/>
        </p:spPr>
      </p:sp>
      <p:sp>
        <p:nvSpPr>
          <p:cNvPr id="5939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57057" name="幻灯片图像占位符 1"/>
          <p:cNvSpPr>
            <a:spLocks noGrp="1" noRot="1" noChangeAspect="1" noTextEdit="1"/>
          </p:cNvSpPr>
          <p:nvPr>
            <p:ph type="sldImg"/>
          </p:nvPr>
        </p:nvSpPr>
        <p:spPr>
          <a:ln/>
        </p:spPr>
      </p:sp>
      <p:sp>
        <p:nvSpPr>
          <p:cNvPr id="55705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59105" name="幻灯片图像占位符 1"/>
          <p:cNvSpPr>
            <a:spLocks noGrp="1" noRot="1" noChangeAspect="1" noTextEdit="1"/>
          </p:cNvSpPr>
          <p:nvPr>
            <p:ph type="sldImg"/>
          </p:nvPr>
        </p:nvSpPr>
        <p:spPr>
          <a:ln/>
        </p:spPr>
      </p:sp>
      <p:sp>
        <p:nvSpPr>
          <p:cNvPr id="55910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1153" name="幻灯片图像占位符 1"/>
          <p:cNvSpPr>
            <a:spLocks noGrp="1" noRot="1" noChangeAspect="1" noTextEdit="1"/>
          </p:cNvSpPr>
          <p:nvPr>
            <p:ph type="sldImg"/>
          </p:nvPr>
        </p:nvSpPr>
        <p:spPr>
          <a:ln/>
        </p:spPr>
      </p:sp>
      <p:sp>
        <p:nvSpPr>
          <p:cNvPr id="56115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01" name="幻灯片图像占位符 1"/>
          <p:cNvSpPr>
            <a:spLocks noGrp="1" noRot="1" noChangeAspect="1" noTextEdit="1"/>
          </p:cNvSpPr>
          <p:nvPr>
            <p:ph type="sldImg"/>
          </p:nvPr>
        </p:nvSpPr>
        <p:spPr>
          <a:ln/>
        </p:spPr>
      </p:sp>
      <p:sp>
        <p:nvSpPr>
          <p:cNvPr id="56320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5249" name="幻灯片图像占位符 1"/>
          <p:cNvSpPr>
            <a:spLocks noGrp="1" noRot="1" noChangeAspect="1" noTextEdit="1"/>
          </p:cNvSpPr>
          <p:nvPr>
            <p:ph type="sldImg"/>
          </p:nvPr>
        </p:nvSpPr>
        <p:spPr>
          <a:ln/>
        </p:spPr>
      </p:sp>
      <p:sp>
        <p:nvSpPr>
          <p:cNvPr id="56525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7297" name="幻灯片图像占位符 1"/>
          <p:cNvSpPr>
            <a:spLocks noGrp="1" noRot="1" noChangeAspect="1" noTextEdit="1"/>
          </p:cNvSpPr>
          <p:nvPr>
            <p:ph type="sldImg"/>
          </p:nvPr>
        </p:nvSpPr>
        <p:spPr>
          <a:ln/>
        </p:spPr>
      </p:sp>
      <p:sp>
        <p:nvSpPr>
          <p:cNvPr id="56729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9345" name="幻灯片图像占位符 1"/>
          <p:cNvSpPr>
            <a:spLocks noGrp="1" noRot="1" noChangeAspect="1" noTextEdit="1"/>
          </p:cNvSpPr>
          <p:nvPr>
            <p:ph type="sldImg"/>
          </p:nvPr>
        </p:nvSpPr>
        <p:spPr>
          <a:ln/>
        </p:spPr>
      </p:sp>
      <p:sp>
        <p:nvSpPr>
          <p:cNvPr id="56934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eaLnBrk="1" hangingPunct="1">
              <a:lnSpc>
                <a:spcPts val="3800"/>
              </a:lnSpc>
              <a:buFont typeface="Wingdings" panose="05000000000000000000" pitchFamily="2" charset="2"/>
              <a:buChar char="•"/>
            </a:pPr>
            <a:endParaRPr lang="zh-CN" altLang="en-US" dirty="0">
              <a:ea typeface="宋体" panose="02010600030101010101" pitchFamily="2" charset="-122"/>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1393" name="幻灯片图像占位符 1"/>
          <p:cNvSpPr>
            <a:spLocks noGrp="1" noRot="1" noChangeAspect="1" noTextEdit="1"/>
          </p:cNvSpPr>
          <p:nvPr>
            <p:ph type="sldImg"/>
          </p:nvPr>
        </p:nvSpPr>
        <p:spPr>
          <a:ln/>
        </p:spPr>
      </p:sp>
      <p:sp>
        <p:nvSpPr>
          <p:cNvPr id="57139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41" name="幻灯片图像占位符 1"/>
          <p:cNvSpPr>
            <a:spLocks noGrp="1" noRot="1" noChangeAspect="1" noTextEdit="1"/>
          </p:cNvSpPr>
          <p:nvPr>
            <p:ph type="sldImg"/>
          </p:nvPr>
        </p:nvSpPr>
        <p:spPr>
          <a:ln/>
        </p:spPr>
      </p:sp>
      <p:sp>
        <p:nvSpPr>
          <p:cNvPr id="57344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5489" name="幻灯片图像占位符 1"/>
          <p:cNvSpPr>
            <a:spLocks noGrp="1" noRot="1" noChangeAspect="1" noTextEdit="1"/>
          </p:cNvSpPr>
          <p:nvPr>
            <p:ph type="sldImg"/>
          </p:nvPr>
        </p:nvSpPr>
        <p:spPr>
          <a:ln/>
        </p:spPr>
      </p:sp>
      <p:sp>
        <p:nvSpPr>
          <p:cNvPr id="57549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幻灯片图像占位符 1"/>
          <p:cNvSpPr>
            <a:spLocks noGrp="1" noRot="1" noChangeAspect="1" noTextEdit="1"/>
          </p:cNvSpPr>
          <p:nvPr>
            <p:ph type="sldImg"/>
          </p:nvPr>
        </p:nvSpPr>
        <p:spPr>
          <a:ln/>
        </p:spPr>
      </p:sp>
      <p:sp>
        <p:nvSpPr>
          <p:cNvPr id="6144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7537" name="幻灯片图像占位符 1"/>
          <p:cNvSpPr>
            <a:spLocks noGrp="1" noRot="1" noChangeAspect="1" noTextEdit="1"/>
          </p:cNvSpPr>
          <p:nvPr>
            <p:ph type="sldImg"/>
          </p:nvPr>
        </p:nvSpPr>
        <p:spPr>
          <a:ln/>
        </p:spPr>
      </p:sp>
      <p:sp>
        <p:nvSpPr>
          <p:cNvPr id="57753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9585" name="幻灯片图像占位符 1"/>
          <p:cNvSpPr>
            <a:spLocks noGrp="1" noRot="1" noChangeAspect="1" noTextEdit="1"/>
          </p:cNvSpPr>
          <p:nvPr>
            <p:ph type="sldImg"/>
          </p:nvPr>
        </p:nvSpPr>
        <p:spPr>
          <a:ln/>
        </p:spPr>
      </p:sp>
      <p:sp>
        <p:nvSpPr>
          <p:cNvPr id="57958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81633" name="幻灯片图像占位符 1"/>
          <p:cNvSpPr>
            <a:spLocks noGrp="1" noRot="1" noChangeAspect="1" noTextEdit="1"/>
          </p:cNvSpPr>
          <p:nvPr>
            <p:ph type="sldImg"/>
          </p:nvPr>
        </p:nvSpPr>
        <p:spPr>
          <a:ln/>
        </p:spPr>
      </p:sp>
      <p:sp>
        <p:nvSpPr>
          <p:cNvPr id="58163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81" name="幻灯片图像占位符 1"/>
          <p:cNvSpPr>
            <a:spLocks noGrp="1" noRot="1" noChangeAspect="1" noTextEdit="1"/>
          </p:cNvSpPr>
          <p:nvPr>
            <p:ph type="sldImg"/>
          </p:nvPr>
        </p:nvSpPr>
        <p:spPr>
          <a:ln/>
        </p:spPr>
      </p:sp>
      <p:sp>
        <p:nvSpPr>
          <p:cNvPr id="58368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en-US" altLang="zh-CN" dirty="0">
              <a:ea typeface="宋体" panose="02010600030101010101" pitchFamily="2" charset="-122"/>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85729" name="幻灯片图像占位符 1"/>
          <p:cNvSpPr>
            <a:spLocks noGrp="1" noRot="1" noChangeAspect="1" noTextEdit="1"/>
          </p:cNvSpPr>
          <p:nvPr>
            <p:ph type="sldImg"/>
          </p:nvPr>
        </p:nvSpPr>
        <p:spPr>
          <a:ln/>
        </p:spPr>
      </p:sp>
      <p:sp>
        <p:nvSpPr>
          <p:cNvPr id="58573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en-US" altLang="zh-CN" dirty="0">
              <a:ea typeface="宋体" panose="02010600030101010101" pitchFamily="2" charset="-122"/>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87777" name="幻灯片图像占位符 1"/>
          <p:cNvSpPr>
            <a:spLocks noGrp="1" noRot="1" noChangeAspect="1" noTextEdit="1"/>
          </p:cNvSpPr>
          <p:nvPr>
            <p:ph type="sldImg"/>
          </p:nvPr>
        </p:nvSpPr>
        <p:spPr>
          <a:ln/>
        </p:spPr>
      </p:sp>
      <p:sp>
        <p:nvSpPr>
          <p:cNvPr id="58777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en-US" altLang="zh-CN" dirty="0">
              <a:ea typeface="宋体" panose="02010600030101010101" pitchFamily="2" charset="-122"/>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89825" name="幻灯片图像占位符 1"/>
          <p:cNvSpPr>
            <a:spLocks noGrp="1" noRot="1" noChangeAspect="1" noTextEdit="1"/>
          </p:cNvSpPr>
          <p:nvPr>
            <p:ph type="sldImg"/>
          </p:nvPr>
        </p:nvSpPr>
        <p:spPr>
          <a:ln/>
        </p:spPr>
      </p:sp>
      <p:sp>
        <p:nvSpPr>
          <p:cNvPr id="58982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1873" name="幻灯片图像占位符 1"/>
          <p:cNvSpPr>
            <a:spLocks noGrp="1" noRot="1" noChangeAspect="1" noTextEdit="1"/>
          </p:cNvSpPr>
          <p:nvPr>
            <p:ph type="sldImg"/>
          </p:nvPr>
        </p:nvSpPr>
        <p:spPr>
          <a:ln/>
        </p:spPr>
      </p:sp>
      <p:sp>
        <p:nvSpPr>
          <p:cNvPr id="59187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21" name="幻灯片图像占位符 1"/>
          <p:cNvSpPr>
            <a:spLocks noGrp="1" noRot="1" noChangeAspect="1" noTextEdit="1"/>
          </p:cNvSpPr>
          <p:nvPr>
            <p:ph type="sldImg"/>
          </p:nvPr>
        </p:nvSpPr>
        <p:spPr>
          <a:ln/>
        </p:spPr>
      </p:sp>
      <p:sp>
        <p:nvSpPr>
          <p:cNvPr id="59392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5969" name="幻灯片图像占位符 1"/>
          <p:cNvSpPr>
            <a:spLocks noGrp="1" noRot="1" noChangeAspect="1" noTextEdit="1"/>
          </p:cNvSpPr>
          <p:nvPr>
            <p:ph type="sldImg"/>
          </p:nvPr>
        </p:nvSpPr>
        <p:spPr>
          <a:ln/>
        </p:spPr>
      </p:sp>
      <p:sp>
        <p:nvSpPr>
          <p:cNvPr id="59597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幻灯片图像占位符 1"/>
          <p:cNvSpPr>
            <a:spLocks noGrp="1" noRot="1" noChangeAspect="1" noTextEdit="1"/>
          </p:cNvSpPr>
          <p:nvPr>
            <p:ph type="sldImg"/>
          </p:nvPr>
        </p:nvSpPr>
        <p:spPr>
          <a:ln/>
        </p:spPr>
      </p:sp>
      <p:sp>
        <p:nvSpPr>
          <p:cNvPr id="6349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8017" name="幻灯片图像占位符 1"/>
          <p:cNvSpPr>
            <a:spLocks noGrp="1" noRot="1" noChangeAspect="1" noTextEdit="1"/>
          </p:cNvSpPr>
          <p:nvPr>
            <p:ph type="sldImg"/>
          </p:nvPr>
        </p:nvSpPr>
        <p:spPr>
          <a:ln/>
        </p:spPr>
      </p:sp>
      <p:sp>
        <p:nvSpPr>
          <p:cNvPr id="59801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0065" name="幻灯片图像占位符 1"/>
          <p:cNvSpPr>
            <a:spLocks noGrp="1" noRot="1" noChangeAspect="1" noTextEdit="1"/>
          </p:cNvSpPr>
          <p:nvPr>
            <p:ph type="sldImg"/>
          </p:nvPr>
        </p:nvSpPr>
        <p:spPr>
          <a:ln/>
        </p:spPr>
      </p:sp>
      <p:sp>
        <p:nvSpPr>
          <p:cNvPr id="60006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2113" name="幻灯片图像占位符 1"/>
          <p:cNvSpPr>
            <a:spLocks noGrp="1" noRot="1" noChangeAspect="1" noTextEdit="1"/>
          </p:cNvSpPr>
          <p:nvPr>
            <p:ph type="sldImg"/>
          </p:nvPr>
        </p:nvSpPr>
        <p:spPr>
          <a:ln/>
        </p:spPr>
      </p:sp>
      <p:sp>
        <p:nvSpPr>
          <p:cNvPr id="60211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en-US" altLang="zh-CN" dirty="0">
              <a:ea typeface="宋体" panose="02010600030101010101" pitchFamily="2" charset="-122"/>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61" name="幻灯片图像占位符 1"/>
          <p:cNvSpPr>
            <a:spLocks noGrp="1" noRot="1" noChangeAspect="1" noTextEdit="1"/>
          </p:cNvSpPr>
          <p:nvPr>
            <p:ph type="sldImg"/>
          </p:nvPr>
        </p:nvSpPr>
        <p:spPr>
          <a:ln/>
        </p:spPr>
      </p:sp>
      <p:sp>
        <p:nvSpPr>
          <p:cNvPr id="60416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幻灯片图像占位符 1"/>
          <p:cNvSpPr>
            <a:spLocks noGrp="1" noRot="1" noChangeAspect="1" noTextEdit="1"/>
          </p:cNvSpPr>
          <p:nvPr>
            <p:ph type="sldImg"/>
          </p:nvPr>
        </p:nvSpPr>
        <p:spPr>
          <a:ln/>
        </p:spPr>
      </p:sp>
      <p:sp>
        <p:nvSpPr>
          <p:cNvPr id="1024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幻灯片图像占位符 1"/>
          <p:cNvSpPr>
            <a:spLocks noGrp="1" noRot="1" noChangeAspect="1" noTextEdit="1"/>
          </p:cNvSpPr>
          <p:nvPr>
            <p:ph type="sldImg"/>
          </p:nvPr>
        </p:nvSpPr>
        <p:spPr>
          <a:ln/>
        </p:spPr>
      </p:sp>
      <p:sp>
        <p:nvSpPr>
          <p:cNvPr id="6553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幻灯片图像占位符 1"/>
          <p:cNvSpPr>
            <a:spLocks noGrp="1" noRot="1" noChangeAspect="1" noTextEdit="1"/>
          </p:cNvSpPr>
          <p:nvPr>
            <p:ph type="sldImg"/>
          </p:nvPr>
        </p:nvSpPr>
        <p:spPr>
          <a:ln/>
        </p:spPr>
      </p:sp>
      <p:sp>
        <p:nvSpPr>
          <p:cNvPr id="6758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幻灯片图像占位符 1"/>
          <p:cNvSpPr>
            <a:spLocks noGrp="1" noRot="1" noChangeAspect="1" noTextEdit="1"/>
          </p:cNvSpPr>
          <p:nvPr>
            <p:ph type="sldImg"/>
          </p:nvPr>
        </p:nvSpPr>
        <p:spPr>
          <a:ln/>
        </p:spPr>
      </p:sp>
      <p:sp>
        <p:nvSpPr>
          <p:cNvPr id="6963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幻灯片图像占位符 1"/>
          <p:cNvSpPr>
            <a:spLocks noGrp="1" noRot="1" noChangeAspect="1" noTextEdit="1"/>
          </p:cNvSpPr>
          <p:nvPr>
            <p:ph type="sldImg"/>
          </p:nvPr>
        </p:nvSpPr>
        <p:spPr>
          <a:ln/>
        </p:spPr>
      </p:sp>
      <p:sp>
        <p:nvSpPr>
          <p:cNvPr id="7168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幻灯片图像占位符 1"/>
          <p:cNvSpPr>
            <a:spLocks noGrp="1" noRot="1" noChangeAspect="1" noTextEdit="1"/>
          </p:cNvSpPr>
          <p:nvPr>
            <p:ph type="sldImg"/>
          </p:nvPr>
        </p:nvSpPr>
        <p:spPr>
          <a:ln/>
        </p:spPr>
      </p:sp>
      <p:sp>
        <p:nvSpPr>
          <p:cNvPr id="7373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幻灯片图像占位符 1"/>
          <p:cNvSpPr>
            <a:spLocks noGrp="1" noRot="1" noChangeAspect="1" noTextEdit="1"/>
          </p:cNvSpPr>
          <p:nvPr>
            <p:ph type="sldImg"/>
          </p:nvPr>
        </p:nvSpPr>
        <p:spPr>
          <a:ln/>
        </p:spPr>
      </p:sp>
      <p:sp>
        <p:nvSpPr>
          <p:cNvPr id="7577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幻灯片图像占位符 1"/>
          <p:cNvSpPr>
            <a:spLocks noGrp="1" noRot="1" noChangeAspect="1" noTextEdit="1"/>
          </p:cNvSpPr>
          <p:nvPr>
            <p:ph type="sldImg"/>
          </p:nvPr>
        </p:nvSpPr>
        <p:spPr>
          <a:ln/>
        </p:spPr>
      </p:sp>
      <p:sp>
        <p:nvSpPr>
          <p:cNvPr id="7782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幻灯片图像占位符 1"/>
          <p:cNvSpPr>
            <a:spLocks noGrp="1" noRot="1" noChangeAspect="1" noTextEdit="1"/>
          </p:cNvSpPr>
          <p:nvPr>
            <p:ph type="sldImg"/>
          </p:nvPr>
        </p:nvSpPr>
        <p:spPr>
          <a:ln/>
        </p:spPr>
      </p:sp>
      <p:sp>
        <p:nvSpPr>
          <p:cNvPr id="79874" name="备注占位符 2"/>
          <p:cNvSpPr>
            <a:spLocks noGrp="1"/>
          </p:cNvSpPr>
          <p:nvPr>
            <p:ph type="body"/>
          </p:nvPr>
        </p:nvSpPr>
        <p:spPr>
          <a:xfrm>
            <a:off x="944563" y="4862513"/>
            <a:ext cx="5208587" cy="4602162"/>
          </a:xfrm>
          <a:ln>
            <a:miter/>
          </a:ln>
        </p:spPr>
        <p:txBody>
          <a:bodyPr wrap="square" lIns="100437" tIns="50221" rIns="100437" bIns="50221" anchor="ctr" anchorCtr="0"/>
          <a:p>
            <a:pPr marL="0" lvl="1" indent="0"/>
            <a:endParaRPr lang="en-US" altLang="zh-CN" dirty="0">
              <a:ea typeface="宋体" panose="02010600030101010101"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幻灯片图像占位符 1"/>
          <p:cNvSpPr>
            <a:spLocks noGrp="1" noRot="1" noChangeAspect="1" noTextEdit="1"/>
          </p:cNvSpPr>
          <p:nvPr>
            <p:ph type="sldImg"/>
          </p:nvPr>
        </p:nvSpPr>
        <p:spPr>
          <a:ln/>
        </p:spPr>
      </p:sp>
      <p:sp>
        <p:nvSpPr>
          <p:cNvPr id="81922" name="备注占位符 2"/>
          <p:cNvSpPr>
            <a:spLocks noGrp="1"/>
          </p:cNvSpPr>
          <p:nvPr>
            <p:ph type="body"/>
          </p:nvPr>
        </p:nvSpPr>
        <p:spPr>
          <a:xfrm>
            <a:off x="944563" y="4862513"/>
            <a:ext cx="5208587" cy="4602162"/>
          </a:xfrm>
          <a:ln>
            <a:miter/>
          </a:ln>
        </p:spPr>
        <p:txBody>
          <a:bodyPr wrap="square" lIns="100437" tIns="50221" rIns="100437" bIns="50221" anchor="ctr" anchorCtr="0"/>
          <a:p>
            <a:pPr marL="0" lvl="1" indent="0"/>
            <a:endParaRPr lang="zh-CN" altLang="en-US" dirty="0">
              <a:ea typeface="宋体" panose="02010600030101010101"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幻灯片图像占位符 1"/>
          <p:cNvSpPr>
            <a:spLocks noGrp="1" noRot="1" noChangeAspect="1" noTextEdit="1"/>
          </p:cNvSpPr>
          <p:nvPr>
            <p:ph type="sldImg"/>
          </p:nvPr>
        </p:nvSpPr>
        <p:spPr>
          <a:ln/>
        </p:spPr>
      </p:sp>
      <p:sp>
        <p:nvSpPr>
          <p:cNvPr id="8397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幻灯片图像占位符 1"/>
          <p:cNvSpPr>
            <a:spLocks noGrp="1" noRot="1" noChangeAspect="1" noTextEdit="1"/>
          </p:cNvSpPr>
          <p:nvPr>
            <p:ph type="sldImg"/>
          </p:nvPr>
        </p:nvSpPr>
        <p:spPr>
          <a:ln/>
        </p:spPr>
      </p:sp>
      <p:sp>
        <p:nvSpPr>
          <p:cNvPr id="1229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幻灯片图像占位符 1"/>
          <p:cNvSpPr>
            <a:spLocks noGrp="1" noRot="1" noChangeAspect="1" noTextEdit="1"/>
          </p:cNvSpPr>
          <p:nvPr>
            <p:ph type="sldImg"/>
          </p:nvPr>
        </p:nvSpPr>
        <p:spPr>
          <a:ln/>
        </p:spPr>
      </p:sp>
      <p:sp>
        <p:nvSpPr>
          <p:cNvPr id="8601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幻灯片图像占位符 1"/>
          <p:cNvSpPr>
            <a:spLocks noGrp="1" noRot="1" noChangeAspect="1" noTextEdit="1"/>
          </p:cNvSpPr>
          <p:nvPr>
            <p:ph type="sldImg"/>
          </p:nvPr>
        </p:nvSpPr>
        <p:spPr>
          <a:ln/>
        </p:spPr>
      </p:sp>
      <p:sp>
        <p:nvSpPr>
          <p:cNvPr id="8806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幻灯片图像占位符 1"/>
          <p:cNvSpPr>
            <a:spLocks noGrp="1" noRot="1" noChangeAspect="1" noTextEdit="1"/>
          </p:cNvSpPr>
          <p:nvPr>
            <p:ph type="sldImg"/>
          </p:nvPr>
        </p:nvSpPr>
        <p:spPr>
          <a:ln/>
        </p:spPr>
      </p:sp>
      <p:sp>
        <p:nvSpPr>
          <p:cNvPr id="9011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幻灯片图像占位符 1"/>
          <p:cNvSpPr>
            <a:spLocks noGrp="1" noRot="1" noChangeAspect="1" noTextEdit="1"/>
          </p:cNvSpPr>
          <p:nvPr>
            <p:ph type="sldImg"/>
          </p:nvPr>
        </p:nvSpPr>
        <p:spPr>
          <a:ln/>
        </p:spPr>
      </p:sp>
      <p:sp>
        <p:nvSpPr>
          <p:cNvPr id="9216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幻灯片图像占位符 1"/>
          <p:cNvSpPr>
            <a:spLocks noGrp="1" noRot="1" noChangeAspect="1" noTextEdit="1"/>
          </p:cNvSpPr>
          <p:nvPr>
            <p:ph type="sldImg"/>
          </p:nvPr>
        </p:nvSpPr>
        <p:spPr>
          <a:ln/>
        </p:spPr>
      </p:sp>
      <p:sp>
        <p:nvSpPr>
          <p:cNvPr id="9421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幻灯片图像占位符 1"/>
          <p:cNvSpPr>
            <a:spLocks noGrp="1" noRot="1" noChangeAspect="1" noTextEdit="1"/>
          </p:cNvSpPr>
          <p:nvPr>
            <p:ph type="sldImg"/>
          </p:nvPr>
        </p:nvSpPr>
        <p:spPr>
          <a:ln/>
        </p:spPr>
      </p:sp>
      <p:sp>
        <p:nvSpPr>
          <p:cNvPr id="9625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幻灯片图像占位符 1"/>
          <p:cNvSpPr>
            <a:spLocks noGrp="1" noRot="1" noChangeAspect="1" noTextEdit="1"/>
          </p:cNvSpPr>
          <p:nvPr>
            <p:ph type="sldImg"/>
          </p:nvPr>
        </p:nvSpPr>
        <p:spPr>
          <a:ln/>
        </p:spPr>
      </p:sp>
      <p:sp>
        <p:nvSpPr>
          <p:cNvPr id="9830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幻灯片图像占位符 1"/>
          <p:cNvSpPr>
            <a:spLocks noGrp="1" noRot="1" noChangeAspect="1" noTextEdit="1"/>
          </p:cNvSpPr>
          <p:nvPr>
            <p:ph type="sldImg"/>
          </p:nvPr>
        </p:nvSpPr>
        <p:spPr>
          <a:ln/>
        </p:spPr>
      </p:sp>
      <p:sp>
        <p:nvSpPr>
          <p:cNvPr id="10035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幻灯片图像占位符 1"/>
          <p:cNvSpPr>
            <a:spLocks noGrp="1" noRot="1" noChangeAspect="1" noTextEdit="1"/>
          </p:cNvSpPr>
          <p:nvPr>
            <p:ph type="sldImg"/>
          </p:nvPr>
        </p:nvSpPr>
        <p:spPr>
          <a:ln/>
        </p:spPr>
      </p:sp>
      <p:sp>
        <p:nvSpPr>
          <p:cNvPr id="10240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幻灯片图像占位符 1"/>
          <p:cNvSpPr>
            <a:spLocks noGrp="1" noRot="1" noChangeAspect="1" noTextEdit="1"/>
          </p:cNvSpPr>
          <p:nvPr>
            <p:ph type="sldImg"/>
          </p:nvPr>
        </p:nvSpPr>
        <p:spPr>
          <a:ln/>
        </p:spPr>
      </p:sp>
      <p:sp>
        <p:nvSpPr>
          <p:cNvPr id="10445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幻灯片图像占位符 1"/>
          <p:cNvSpPr>
            <a:spLocks noGrp="1" noRot="1" noChangeAspect="1" noTextEdit="1"/>
          </p:cNvSpPr>
          <p:nvPr>
            <p:ph type="sldImg"/>
          </p:nvPr>
        </p:nvSpPr>
        <p:spPr>
          <a:ln/>
        </p:spPr>
      </p:sp>
      <p:sp>
        <p:nvSpPr>
          <p:cNvPr id="1433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7" name="幻灯片图像占位符 1"/>
          <p:cNvSpPr>
            <a:spLocks noGrp="1" noRot="1" noChangeAspect="1" noTextEdit="1"/>
          </p:cNvSpPr>
          <p:nvPr>
            <p:ph type="sldImg"/>
          </p:nvPr>
        </p:nvSpPr>
        <p:spPr>
          <a:ln/>
        </p:spPr>
      </p:sp>
      <p:sp>
        <p:nvSpPr>
          <p:cNvPr id="10649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5" name="幻灯片图像占位符 1"/>
          <p:cNvSpPr>
            <a:spLocks noGrp="1" noRot="1" noChangeAspect="1" noTextEdit="1"/>
          </p:cNvSpPr>
          <p:nvPr>
            <p:ph type="sldImg"/>
          </p:nvPr>
        </p:nvSpPr>
        <p:spPr>
          <a:ln/>
        </p:spPr>
      </p:sp>
      <p:sp>
        <p:nvSpPr>
          <p:cNvPr id="10854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3" name="幻灯片图像占位符 1"/>
          <p:cNvSpPr>
            <a:spLocks noGrp="1" noRot="1" noChangeAspect="1" noTextEdit="1"/>
          </p:cNvSpPr>
          <p:nvPr>
            <p:ph type="sldImg"/>
          </p:nvPr>
        </p:nvSpPr>
        <p:spPr>
          <a:ln/>
        </p:spPr>
      </p:sp>
      <p:sp>
        <p:nvSpPr>
          <p:cNvPr id="11059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幻灯片图像占位符 1"/>
          <p:cNvSpPr>
            <a:spLocks noGrp="1" noRot="1" noChangeAspect="1" noTextEdit="1"/>
          </p:cNvSpPr>
          <p:nvPr>
            <p:ph type="sldImg"/>
          </p:nvPr>
        </p:nvSpPr>
        <p:spPr>
          <a:ln/>
        </p:spPr>
      </p:sp>
      <p:sp>
        <p:nvSpPr>
          <p:cNvPr id="11264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89" name="幻灯片图像占位符 1"/>
          <p:cNvSpPr>
            <a:spLocks noGrp="1" noRot="1" noChangeAspect="1" noTextEdit="1"/>
          </p:cNvSpPr>
          <p:nvPr>
            <p:ph type="sldImg"/>
          </p:nvPr>
        </p:nvSpPr>
        <p:spPr>
          <a:ln/>
        </p:spPr>
      </p:sp>
      <p:sp>
        <p:nvSpPr>
          <p:cNvPr id="11469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7" name="幻灯片图像占位符 1"/>
          <p:cNvSpPr>
            <a:spLocks noGrp="1" noRot="1" noChangeAspect="1" noTextEdit="1"/>
          </p:cNvSpPr>
          <p:nvPr>
            <p:ph type="sldImg"/>
          </p:nvPr>
        </p:nvSpPr>
        <p:spPr>
          <a:ln/>
        </p:spPr>
      </p:sp>
      <p:sp>
        <p:nvSpPr>
          <p:cNvPr id="11673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5" name="幻灯片图像占位符 1"/>
          <p:cNvSpPr>
            <a:spLocks noGrp="1" noRot="1" noChangeAspect="1" noTextEdit="1"/>
          </p:cNvSpPr>
          <p:nvPr>
            <p:ph type="sldImg"/>
          </p:nvPr>
        </p:nvSpPr>
        <p:spPr>
          <a:ln/>
        </p:spPr>
      </p:sp>
      <p:sp>
        <p:nvSpPr>
          <p:cNvPr id="11878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3" name="幻灯片图像占位符 1"/>
          <p:cNvSpPr>
            <a:spLocks noGrp="1" noRot="1" noChangeAspect="1" noTextEdit="1"/>
          </p:cNvSpPr>
          <p:nvPr>
            <p:ph type="sldImg"/>
          </p:nvPr>
        </p:nvSpPr>
        <p:spPr>
          <a:ln/>
        </p:spPr>
      </p:sp>
      <p:sp>
        <p:nvSpPr>
          <p:cNvPr id="12083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1" name="幻灯片图像占位符 1"/>
          <p:cNvSpPr>
            <a:spLocks noGrp="1" noRot="1" noChangeAspect="1" noTextEdit="1"/>
          </p:cNvSpPr>
          <p:nvPr>
            <p:ph type="sldImg"/>
          </p:nvPr>
        </p:nvSpPr>
        <p:spPr>
          <a:ln/>
        </p:spPr>
      </p:sp>
      <p:sp>
        <p:nvSpPr>
          <p:cNvPr id="12288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幻灯片图像占位符 1"/>
          <p:cNvSpPr>
            <a:spLocks noGrp="1" noRot="1" noChangeAspect="1" noTextEdit="1"/>
          </p:cNvSpPr>
          <p:nvPr>
            <p:ph type="sldImg"/>
          </p:nvPr>
        </p:nvSpPr>
        <p:spPr>
          <a:ln/>
        </p:spPr>
      </p:sp>
      <p:sp>
        <p:nvSpPr>
          <p:cNvPr id="12493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幻灯片图像占位符 1"/>
          <p:cNvSpPr>
            <a:spLocks noGrp="1" noRot="1" noChangeAspect="1" noTextEdit="1"/>
          </p:cNvSpPr>
          <p:nvPr>
            <p:ph type="sldImg"/>
          </p:nvPr>
        </p:nvSpPr>
        <p:spPr>
          <a:ln/>
        </p:spPr>
      </p:sp>
      <p:sp>
        <p:nvSpPr>
          <p:cNvPr id="1638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7" name="幻灯片图像占位符 1"/>
          <p:cNvSpPr>
            <a:spLocks noGrp="1" noRot="1" noChangeAspect="1" noTextEdit="1"/>
          </p:cNvSpPr>
          <p:nvPr>
            <p:ph type="sldImg"/>
          </p:nvPr>
        </p:nvSpPr>
        <p:spPr>
          <a:ln/>
        </p:spPr>
      </p:sp>
      <p:sp>
        <p:nvSpPr>
          <p:cNvPr id="12697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5" name="幻灯片图像占位符 1"/>
          <p:cNvSpPr>
            <a:spLocks noGrp="1" noRot="1" noChangeAspect="1" noTextEdit="1"/>
          </p:cNvSpPr>
          <p:nvPr>
            <p:ph type="sldImg"/>
          </p:nvPr>
        </p:nvSpPr>
        <p:spPr>
          <a:ln/>
        </p:spPr>
      </p:sp>
      <p:sp>
        <p:nvSpPr>
          <p:cNvPr id="12902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3" name="幻灯片图像占位符 1"/>
          <p:cNvSpPr>
            <a:spLocks noGrp="1" noRot="1" noChangeAspect="1" noTextEdit="1"/>
          </p:cNvSpPr>
          <p:nvPr>
            <p:ph type="sldImg"/>
          </p:nvPr>
        </p:nvSpPr>
        <p:spPr>
          <a:ln/>
        </p:spPr>
      </p:sp>
      <p:sp>
        <p:nvSpPr>
          <p:cNvPr id="13107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1" name="幻灯片图像占位符 1"/>
          <p:cNvSpPr>
            <a:spLocks noGrp="1" noRot="1" noChangeAspect="1" noTextEdit="1"/>
          </p:cNvSpPr>
          <p:nvPr>
            <p:ph type="sldImg"/>
          </p:nvPr>
        </p:nvSpPr>
        <p:spPr>
          <a:ln/>
        </p:spPr>
      </p:sp>
      <p:sp>
        <p:nvSpPr>
          <p:cNvPr id="13312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69" name="幻灯片图像占位符 1"/>
          <p:cNvSpPr>
            <a:spLocks noGrp="1" noRot="1" noChangeAspect="1" noTextEdit="1"/>
          </p:cNvSpPr>
          <p:nvPr>
            <p:ph type="sldImg"/>
          </p:nvPr>
        </p:nvSpPr>
        <p:spPr>
          <a:ln/>
        </p:spPr>
      </p:sp>
      <p:sp>
        <p:nvSpPr>
          <p:cNvPr id="135170" name="备注占位符 2"/>
          <p:cNvSpPr>
            <a:spLocks noGrp="1"/>
          </p:cNvSpPr>
          <p:nvPr>
            <p:ph type="body"/>
          </p:nvPr>
        </p:nvSpPr>
        <p:spPr>
          <a:xfrm>
            <a:off x="944563" y="4862513"/>
            <a:ext cx="5208587" cy="4602162"/>
          </a:xfrm>
          <a:ln>
            <a:miter/>
          </a:ln>
        </p:spPr>
        <p:txBody>
          <a:bodyPr wrap="square" lIns="100437" tIns="50221" rIns="100437" bIns="50221" anchor="ctr" anchorCtr="0"/>
          <a:p>
            <a:pPr marL="0" lvl="1" indent="0"/>
            <a:endParaRPr lang="en-US" altLang="zh-CN" dirty="0">
              <a:ea typeface="宋体" panose="02010600030101010101" pitchFamily="2" charset="-122"/>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7" name="幻灯片图像占位符 1"/>
          <p:cNvSpPr>
            <a:spLocks noGrp="1" noRot="1" noChangeAspect="1" noTextEdit="1"/>
          </p:cNvSpPr>
          <p:nvPr>
            <p:ph type="sldImg"/>
          </p:nvPr>
        </p:nvSpPr>
        <p:spPr>
          <a:ln/>
        </p:spPr>
      </p:sp>
      <p:sp>
        <p:nvSpPr>
          <p:cNvPr id="13721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5" name="幻灯片图像占位符 1"/>
          <p:cNvSpPr>
            <a:spLocks noGrp="1" noRot="1" noChangeAspect="1" noTextEdit="1"/>
          </p:cNvSpPr>
          <p:nvPr>
            <p:ph type="sldImg"/>
          </p:nvPr>
        </p:nvSpPr>
        <p:spPr>
          <a:ln/>
        </p:spPr>
      </p:sp>
      <p:sp>
        <p:nvSpPr>
          <p:cNvPr id="13926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3" name="幻灯片图像占位符 1"/>
          <p:cNvSpPr>
            <a:spLocks noGrp="1" noRot="1" noChangeAspect="1" noTextEdit="1"/>
          </p:cNvSpPr>
          <p:nvPr>
            <p:ph type="sldImg"/>
          </p:nvPr>
        </p:nvSpPr>
        <p:spPr>
          <a:ln/>
        </p:spPr>
      </p:sp>
      <p:sp>
        <p:nvSpPr>
          <p:cNvPr id="14131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1" name="幻灯片图像占位符 1"/>
          <p:cNvSpPr>
            <a:spLocks noGrp="1" noRot="1" noChangeAspect="1" noTextEdit="1"/>
          </p:cNvSpPr>
          <p:nvPr>
            <p:ph type="sldImg"/>
          </p:nvPr>
        </p:nvSpPr>
        <p:spPr>
          <a:ln/>
        </p:spPr>
      </p:sp>
      <p:sp>
        <p:nvSpPr>
          <p:cNvPr id="14336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09" name="幻灯片图像占位符 1"/>
          <p:cNvSpPr>
            <a:spLocks noGrp="1" noRot="1" noChangeAspect="1" noTextEdit="1"/>
          </p:cNvSpPr>
          <p:nvPr>
            <p:ph type="sldImg"/>
          </p:nvPr>
        </p:nvSpPr>
        <p:spPr>
          <a:ln/>
        </p:spPr>
      </p:sp>
      <p:sp>
        <p:nvSpPr>
          <p:cNvPr id="14541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幻灯片图像占位符 1"/>
          <p:cNvSpPr>
            <a:spLocks noGrp="1" noRot="1" noChangeAspect="1" noTextEdit="1"/>
          </p:cNvSpPr>
          <p:nvPr>
            <p:ph type="sldImg"/>
          </p:nvPr>
        </p:nvSpPr>
        <p:spPr>
          <a:ln/>
        </p:spPr>
      </p:sp>
      <p:sp>
        <p:nvSpPr>
          <p:cNvPr id="1843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7" name="幻灯片图像占位符 1"/>
          <p:cNvSpPr>
            <a:spLocks noGrp="1" noRot="1" noChangeAspect="1" noTextEdit="1"/>
          </p:cNvSpPr>
          <p:nvPr>
            <p:ph type="sldImg"/>
          </p:nvPr>
        </p:nvSpPr>
        <p:spPr>
          <a:ln/>
        </p:spPr>
      </p:sp>
      <p:sp>
        <p:nvSpPr>
          <p:cNvPr id="14745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5" name="幻灯片图像占位符 1"/>
          <p:cNvSpPr>
            <a:spLocks noGrp="1" noRot="1" noChangeAspect="1" noTextEdit="1"/>
          </p:cNvSpPr>
          <p:nvPr>
            <p:ph type="sldImg"/>
          </p:nvPr>
        </p:nvSpPr>
        <p:spPr>
          <a:ln/>
        </p:spPr>
      </p:sp>
      <p:sp>
        <p:nvSpPr>
          <p:cNvPr id="14950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en-US" altLang="zh-CN" dirty="0">
              <a:ea typeface="宋体" panose="02010600030101010101" pitchFamily="2"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3" name="幻灯片图像占位符 1"/>
          <p:cNvSpPr>
            <a:spLocks noGrp="1" noRot="1" noChangeAspect="1" noTextEdit="1"/>
          </p:cNvSpPr>
          <p:nvPr>
            <p:ph type="sldImg"/>
          </p:nvPr>
        </p:nvSpPr>
        <p:spPr>
          <a:ln/>
        </p:spPr>
      </p:sp>
      <p:sp>
        <p:nvSpPr>
          <p:cNvPr id="15155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1" name="幻灯片图像占位符 1"/>
          <p:cNvSpPr>
            <a:spLocks noGrp="1" noRot="1" noChangeAspect="1" noTextEdit="1"/>
          </p:cNvSpPr>
          <p:nvPr>
            <p:ph type="sldImg"/>
          </p:nvPr>
        </p:nvSpPr>
        <p:spPr>
          <a:ln/>
        </p:spPr>
      </p:sp>
      <p:sp>
        <p:nvSpPr>
          <p:cNvPr id="15360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49" name="幻灯片图像占位符 1"/>
          <p:cNvSpPr>
            <a:spLocks noGrp="1" noRot="1" noChangeAspect="1" noTextEdit="1"/>
          </p:cNvSpPr>
          <p:nvPr>
            <p:ph type="sldImg"/>
          </p:nvPr>
        </p:nvSpPr>
        <p:spPr>
          <a:ln/>
        </p:spPr>
      </p:sp>
      <p:sp>
        <p:nvSpPr>
          <p:cNvPr id="15565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7" name="幻灯片图像占位符 1"/>
          <p:cNvSpPr>
            <a:spLocks noGrp="1" noRot="1" noChangeAspect="1" noTextEdit="1"/>
          </p:cNvSpPr>
          <p:nvPr>
            <p:ph type="sldImg"/>
          </p:nvPr>
        </p:nvSpPr>
        <p:spPr>
          <a:ln/>
        </p:spPr>
      </p:sp>
      <p:sp>
        <p:nvSpPr>
          <p:cNvPr id="15769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5" name="幻灯片图像占位符 1"/>
          <p:cNvSpPr>
            <a:spLocks noGrp="1" noRot="1" noChangeAspect="1" noTextEdit="1"/>
          </p:cNvSpPr>
          <p:nvPr>
            <p:ph type="sldImg"/>
          </p:nvPr>
        </p:nvSpPr>
        <p:spPr>
          <a:ln/>
        </p:spPr>
      </p:sp>
      <p:sp>
        <p:nvSpPr>
          <p:cNvPr id="15974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spcBef>
                <a:spcPct val="10000"/>
              </a:spcBef>
              <a:spcAft>
                <a:spcPts val="400"/>
              </a:spcAft>
              <a:buClr>
                <a:srgbClr val="0C7B9C"/>
              </a:buClr>
              <a:buSzPct val="75000"/>
            </a:pPr>
            <a:endParaRPr lang="zh-CN" altLang="en-US" dirty="0">
              <a:ea typeface="宋体" panose="02010600030101010101" pitchFamily="2" charset="-122"/>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3" name="幻灯片图像占位符 1"/>
          <p:cNvSpPr>
            <a:spLocks noGrp="1" noRot="1" noChangeAspect="1" noTextEdit="1"/>
          </p:cNvSpPr>
          <p:nvPr>
            <p:ph type="sldImg"/>
          </p:nvPr>
        </p:nvSpPr>
        <p:spPr>
          <a:ln/>
        </p:spPr>
      </p:sp>
      <p:sp>
        <p:nvSpPr>
          <p:cNvPr id="16179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1" name="幻灯片图像占位符 1"/>
          <p:cNvSpPr>
            <a:spLocks noGrp="1" noRot="1" noChangeAspect="1" noTextEdit="1"/>
          </p:cNvSpPr>
          <p:nvPr>
            <p:ph type="sldImg"/>
          </p:nvPr>
        </p:nvSpPr>
        <p:spPr>
          <a:ln/>
        </p:spPr>
      </p:sp>
      <p:sp>
        <p:nvSpPr>
          <p:cNvPr id="16384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en-US" altLang="zh-CN" dirty="0">
              <a:ea typeface="宋体" panose="02010600030101010101" pitchFamily="2" charset="-122"/>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5889" name="幻灯片图像占位符 1"/>
          <p:cNvSpPr>
            <a:spLocks noGrp="1" noRot="1" noChangeAspect="1" noTextEdit="1"/>
          </p:cNvSpPr>
          <p:nvPr>
            <p:ph type="sldImg"/>
          </p:nvPr>
        </p:nvSpPr>
        <p:spPr>
          <a:ln/>
        </p:spPr>
      </p:sp>
      <p:sp>
        <p:nvSpPr>
          <p:cNvPr id="16589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幻灯片图像占位符 1"/>
          <p:cNvSpPr>
            <a:spLocks noGrp="1" noRot="1" noChangeAspect="1" noTextEdit="1"/>
          </p:cNvSpPr>
          <p:nvPr>
            <p:ph type="sldImg"/>
          </p:nvPr>
        </p:nvSpPr>
        <p:spPr>
          <a:ln/>
        </p:spPr>
      </p:sp>
      <p:sp>
        <p:nvSpPr>
          <p:cNvPr id="2048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en-US" altLang="zh-CN" dirty="0">
              <a:ea typeface="宋体" panose="02010600030101010101" pitchFamily="2" charset="-12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7" name="幻灯片图像占位符 1"/>
          <p:cNvSpPr>
            <a:spLocks noGrp="1" noRot="1" noChangeAspect="1" noTextEdit="1"/>
          </p:cNvSpPr>
          <p:nvPr>
            <p:ph type="sldImg"/>
          </p:nvPr>
        </p:nvSpPr>
        <p:spPr>
          <a:ln/>
        </p:spPr>
      </p:sp>
      <p:sp>
        <p:nvSpPr>
          <p:cNvPr id="16793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5" name="幻灯片图像占位符 1"/>
          <p:cNvSpPr>
            <a:spLocks noGrp="1" noRot="1" noChangeAspect="1" noTextEdit="1"/>
          </p:cNvSpPr>
          <p:nvPr>
            <p:ph type="sldImg"/>
          </p:nvPr>
        </p:nvSpPr>
        <p:spPr>
          <a:ln/>
        </p:spPr>
      </p:sp>
      <p:sp>
        <p:nvSpPr>
          <p:cNvPr id="16998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3" name="幻灯片图像占位符 1"/>
          <p:cNvSpPr>
            <a:spLocks noGrp="1" noRot="1" noChangeAspect="1" noTextEdit="1"/>
          </p:cNvSpPr>
          <p:nvPr>
            <p:ph type="sldImg"/>
          </p:nvPr>
        </p:nvSpPr>
        <p:spPr>
          <a:ln/>
        </p:spPr>
      </p:sp>
      <p:sp>
        <p:nvSpPr>
          <p:cNvPr id="17203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81" name="幻灯片图像占位符 1"/>
          <p:cNvSpPr>
            <a:spLocks noGrp="1" noRot="1" noChangeAspect="1" noTextEdit="1"/>
          </p:cNvSpPr>
          <p:nvPr>
            <p:ph type="sldImg"/>
          </p:nvPr>
        </p:nvSpPr>
        <p:spPr>
          <a:ln/>
        </p:spPr>
      </p:sp>
      <p:sp>
        <p:nvSpPr>
          <p:cNvPr id="17408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6129" name="幻灯片图像占位符 1"/>
          <p:cNvSpPr>
            <a:spLocks noGrp="1" noRot="1" noChangeAspect="1" noTextEdit="1"/>
          </p:cNvSpPr>
          <p:nvPr>
            <p:ph type="sldImg"/>
          </p:nvPr>
        </p:nvSpPr>
        <p:spPr>
          <a:ln/>
        </p:spPr>
      </p:sp>
      <p:sp>
        <p:nvSpPr>
          <p:cNvPr id="17613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8177" name="幻灯片图像占位符 1"/>
          <p:cNvSpPr>
            <a:spLocks noGrp="1" noRot="1" noChangeAspect="1" noTextEdit="1"/>
          </p:cNvSpPr>
          <p:nvPr>
            <p:ph type="sldImg"/>
          </p:nvPr>
        </p:nvSpPr>
        <p:spPr>
          <a:ln/>
        </p:spPr>
      </p:sp>
      <p:sp>
        <p:nvSpPr>
          <p:cNvPr id="17817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0225" name="幻灯片图像占位符 1"/>
          <p:cNvSpPr>
            <a:spLocks noGrp="1" noRot="1" noChangeAspect="1" noTextEdit="1"/>
          </p:cNvSpPr>
          <p:nvPr>
            <p:ph type="sldImg"/>
          </p:nvPr>
        </p:nvSpPr>
        <p:spPr>
          <a:ln/>
        </p:spPr>
      </p:sp>
      <p:sp>
        <p:nvSpPr>
          <p:cNvPr id="18022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2273" name="幻灯片图像占位符 1"/>
          <p:cNvSpPr>
            <a:spLocks noGrp="1" noRot="1" noChangeAspect="1" noTextEdit="1"/>
          </p:cNvSpPr>
          <p:nvPr>
            <p:ph type="sldImg"/>
          </p:nvPr>
        </p:nvSpPr>
        <p:spPr>
          <a:ln/>
        </p:spPr>
      </p:sp>
      <p:sp>
        <p:nvSpPr>
          <p:cNvPr id="18227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21" name="幻灯片图像占位符 1"/>
          <p:cNvSpPr>
            <a:spLocks noGrp="1" noRot="1" noChangeAspect="1" noTextEdit="1"/>
          </p:cNvSpPr>
          <p:nvPr>
            <p:ph type="sldImg"/>
          </p:nvPr>
        </p:nvSpPr>
        <p:spPr>
          <a:ln/>
        </p:spPr>
      </p:sp>
      <p:sp>
        <p:nvSpPr>
          <p:cNvPr id="18432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6369" name="幻灯片图像占位符 1"/>
          <p:cNvSpPr>
            <a:spLocks noGrp="1" noRot="1" noChangeAspect="1" noTextEdit="1"/>
          </p:cNvSpPr>
          <p:nvPr>
            <p:ph type="sldImg"/>
          </p:nvPr>
        </p:nvSpPr>
        <p:spPr>
          <a:ln/>
        </p:spPr>
      </p:sp>
      <p:sp>
        <p:nvSpPr>
          <p:cNvPr id="18637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幻灯片图像占位符 1"/>
          <p:cNvSpPr>
            <a:spLocks noGrp="1" noRot="1" noChangeAspect="1" noTextEdit="1"/>
          </p:cNvSpPr>
          <p:nvPr>
            <p:ph type="sldImg"/>
          </p:nvPr>
        </p:nvSpPr>
        <p:spPr>
          <a:ln/>
        </p:spPr>
      </p:sp>
      <p:sp>
        <p:nvSpPr>
          <p:cNvPr id="2253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8417" name="幻灯片图像占位符 1"/>
          <p:cNvSpPr>
            <a:spLocks noGrp="1" noRot="1" noChangeAspect="1" noTextEdit="1"/>
          </p:cNvSpPr>
          <p:nvPr>
            <p:ph type="sldImg"/>
          </p:nvPr>
        </p:nvSpPr>
        <p:spPr>
          <a:ln/>
        </p:spPr>
      </p:sp>
      <p:sp>
        <p:nvSpPr>
          <p:cNvPr id="18841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0465" name="幻灯片图像占位符 1"/>
          <p:cNvSpPr>
            <a:spLocks noGrp="1" noRot="1" noChangeAspect="1" noTextEdit="1"/>
          </p:cNvSpPr>
          <p:nvPr>
            <p:ph type="sldImg"/>
          </p:nvPr>
        </p:nvSpPr>
        <p:spPr>
          <a:ln/>
        </p:spPr>
      </p:sp>
      <p:sp>
        <p:nvSpPr>
          <p:cNvPr id="19046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2513" name="幻灯片图像占位符 1"/>
          <p:cNvSpPr>
            <a:spLocks noGrp="1" noRot="1" noChangeAspect="1" noTextEdit="1"/>
          </p:cNvSpPr>
          <p:nvPr>
            <p:ph type="sldImg"/>
          </p:nvPr>
        </p:nvSpPr>
        <p:spPr>
          <a:ln/>
        </p:spPr>
      </p:sp>
      <p:sp>
        <p:nvSpPr>
          <p:cNvPr id="19251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61" name="幻灯片图像占位符 1"/>
          <p:cNvSpPr>
            <a:spLocks noGrp="1" noRot="1" noChangeAspect="1" noTextEdit="1"/>
          </p:cNvSpPr>
          <p:nvPr>
            <p:ph type="sldImg"/>
          </p:nvPr>
        </p:nvSpPr>
        <p:spPr>
          <a:ln/>
        </p:spPr>
      </p:sp>
      <p:sp>
        <p:nvSpPr>
          <p:cNvPr id="19456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6609" name="幻灯片图像占位符 1"/>
          <p:cNvSpPr>
            <a:spLocks noGrp="1" noRot="1" noChangeAspect="1" noTextEdit="1"/>
          </p:cNvSpPr>
          <p:nvPr>
            <p:ph type="sldImg"/>
          </p:nvPr>
        </p:nvSpPr>
        <p:spPr>
          <a:ln/>
        </p:spPr>
      </p:sp>
      <p:sp>
        <p:nvSpPr>
          <p:cNvPr id="19661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8657" name="幻灯片图像占位符 1"/>
          <p:cNvSpPr>
            <a:spLocks noGrp="1" noRot="1" noChangeAspect="1" noTextEdit="1"/>
          </p:cNvSpPr>
          <p:nvPr>
            <p:ph type="sldImg"/>
          </p:nvPr>
        </p:nvSpPr>
        <p:spPr>
          <a:ln/>
        </p:spPr>
      </p:sp>
      <p:sp>
        <p:nvSpPr>
          <p:cNvPr id="198658"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0705" name="幻灯片图像占位符 1"/>
          <p:cNvSpPr>
            <a:spLocks noGrp="1" noRot="1" noChangeAspect="1" noTextEdit="1"/>
          </p:cNvSpPr>
          <p:nvPr>
            <p:ph type="sldImg"/>
          </p:nvPr>
        </p:nvSpPr>
        <p:spPr>
          <a:ln/>
        </p:spPr>
      </p:sp>
      <p:sp>
        <p:nvSpPr>
          <p:cNvPr id="200706"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2753" name="幻灯片图像占位符 1"/>
          <p:cNvSpPr>
            <a:spLocks noGrp="1" noRot="1" noChangeAspect="1" noTextEdit="1"/>
          </p:cNvSpPr>
          <p:nvPr>
            <p:ph type="sldImg"/>
          </p:nvPr>
        </p:nvSpPr>
        <p:spPr>
          <a:ln/>
        </p:spPr>
      </p:sp>
      <p:sp>
        <p:nvSpPr>
          <p:cNvPr id="202754"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01" name="幻灯片图像占位符 1"/>
          <p:cNvSpPr>
            <a:spLocks noGrp="1" noRot="1" noChangeAspect="1" noTextEdit="1"/>
          </p:cNvSpPr>
          <p:nvPr>
            <p:ph type="sldImg"/>
          </p:nvPr>
        </p:nvSpPr>
        <p:spPr>
          <a:ln/>
        </p:spPr>
      </p:sp>
      <p:sp>
        <p:nvSpPr>
          <p:cNvPr id="204802"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6849" name="幻灯片图像占位符 1"/>
          <p:cNvSpPr>
            <a:spLocks noGrp="1" noRot="1" noChangeAspect="1" noTextEdit="1"/>
          </p:cNvSpPr>
          <p:nvPr>
            <p:ph type="sldImg"/>
          </p:nvPr>
        </p:nvSpPr>
        <p:spPr>
          <a:ln/>
        </p:spPr>
      </p:sp>
      <p:sp>
        <p:nvSpPr>
          <p:cNvPr id="206850" name="备注占位符 2"/>
          <p:cNvSpPr>
            <a:spLocks noGrp="1"/>
          </p:cNvSpPr>
          <p:nvPr>
            <p:ph type="body"/>
          </p:nvPr>
        </p:nvSpPr>
        <p:spPr>
          <a:xfrm>
            <a:off x="944563" y="4862513"/>
            <a:ext cx="5208587" cy="4602162"/>
          </a:xfrm>
          <a:ln>
            <a:miter/>
          </a:ln>
        </p:spPr>
        <p:txBody>
          <a:bodyPr wrap="square" lIns="100437" tIns="50221" rIns="100437" bIns="50221" anchor="ctr" anchorCtr="0"/>
          <a:p>
            <a:pPr lvl="0"/>
            <a:endParaRPr lang="zh-CN" altLang="en-US" dirty="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3688" y="152400"/>
            <a:ext cx="2085975" cy="61722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152400"/>
            <a:ext cx="6110288" cy="61722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152400"/>
            <a:ext cx="8280400" cy="5334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11163" y="1143000"/>
            <a:ext cx="4083050" cy="51816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6613" y="1143000"/>
            <a:ext cx="4083050" cy="51816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pPr fontAlgn="base"/>
            <a:r>
              <a:rPr lang="zh-CN" altLang="en-US" strike="noStrike" noProof="1" smtClean="0"/>
              <a:t>单击此处编辑母版标题样式</a:t>
            </a:r>
            <a:endParaRPr lang="zh-CN" altLang="en-US" strike="noStrike" noProof="1"/>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fontAlgn="base"/>
            <a:r>
              <a:rPr lang="zh-CN" altLang="en-US" strike="noStrike" noProof="1" smtClean="0"/>
              <a:t>单击此处编辑母版文本样式</a:t>
            </a:r>
            <a:endParaRPr lang="zh-CN" altLang="en-US" strike="noStrike" noProof="1" smtClean="0"/>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1116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661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0488" tIns="44450" rIns="90488" bIns="4445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3688" y="152400"/>
            <a:ext cx="2085975" cy="61722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152400"/>
            <a:ext cx="6110288" cy="61722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152400"/>
            <a:ext cx="8280400" cy="5334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11163" y="1143000"/>
            <a:ext cx="4083050" cy="51816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6613" y="1143000"/>
            <a:ext cx="4083050" cy="51816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pPr fontAlgn="base"/>
            <a:r>
              <a:rPr lang="zh-CN" altLang="en-US" strike="noStrike" noProof="1" smtClean="0"/>
              <a:t>单击此处编辑母版标题样式</a:t>
            </a:r>
            <a:endParaRPr lang="zh-CN" altLang="en-US" strike="noStrike" noProof="1"/>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fontAlgn="base"/>
            <a:r>
              <a:rPr lang="zh-CN" altLang="en-US" strike="noStrike" noProof="1" smtClean="0"/>
              <a:t>单击此处编辑母版文本样式</a:t>
            </a:r>
            <a:endParaRPr lang="zh-CN" altLang="en-US" strike="noStrike" noProof="1" smtClean="0"/>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1116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661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0488" tIns="44450" rIns="90488" bIns="4445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3688" y="152400"/>
            <a:ext cx="2085975" cy="61722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152400"/>
            <a:ext cx="6110288" cy="61722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1116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661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0488" tIns="44450" rIns="90488" bIns="4445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2" Type="http://schemas.openxmlformats.org/officeDocument/2006/relationships/theme" Target="../theme/theme3.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381000" y="152400"/>
            <a:ext cx="8280400" cy="533400"/>
          </a:xfrm>
          <a:prstGeom prst="rect">
            <a:avLst/>
          </a:prstGeom>
          <a:noFill/>
          <a:ln w="9525">
            <a:noFill/>
          </a:ln>
        </p:spPr>
        <p:txBody>
          <a:bodyPr lIns="90488" tIns="44450" rIns="90488" bIns="44450" anchor="b" anchorCtr="0"/>
          <a:p>
            <a:pPr lvl="0"/>
            <a:r>
              <a:rPr lang="en-US" altLang="zh-CN" dirty="0"/>
              <a:t>Click to edit Master title style</a:t>
            </a:r>
            <a:endParaRPr lang="en-US" altLang="zh-CN" dirty="0"/>
          </a:p>
        </p:txBody>
      </p:sp>
      <p:sp>
        <p:nvSpPr>
          <p:cNvPr id="1027" name="Rectangle 3"/>
          <p:cNvSpPr>
            <a:spLocks noGrp="1"/>
          </p:cNvSpPr>
          <p:nvPr>
            <p:ph type="body"/>
          </p:nvPr>
        </p:nvSpPr>
        <p:spPr>
          <a:xfrm>
            <a:off x="411163" y="1143000"/>
            <a:ext cx="8318500" cy="5181600"/>
          </a:xfrm>
          <a:prstGeom prst="rect">
            <a:avLst/>
          </a:prstGeom>
          <a:noFill/>
          <a:ln w="9525">
            <a:noFill/>
          </a:ln>
        </p:spPr>
        <p:txBody>
          <a:bodyPr lIns="90488" tIns="44450" rIns="90488" bIns="44450" anchor="t" anchorCtr="0"/>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 Third Level</a:t>
            </a:r>
            <a:endParaRPr lang="en-US" altLang="zh-CN" dirty="0"/>
          </a:p>
        </p:txBody>
      </p:sp>
      <p:grpSp>
        <p:nvGrpSpPr>
          <p:cNvPr id="1028" name="Group 4"/>
          <p:cNvGrpSpPr/>
          <p:nvPr/>
        </p:nvGrpSpPr>
        <p:grpSpPr>
          <a:xfrm>
            <a:off x="304800" y="838200"/>
            <a:ext cx="8534400" cy="152400"/>
            <a:chOff x="0" y="0"/>
            <a:chExt cx="5232" cy="124"/>
          </a:xfrm>
        </p:grpSpPr>
        <p:sp>
          <p:nvSpPr>
            <p:cNvPr id="1032" name="Rectangle 5"/>
            <p:cNvSpPr>
              <a:spLocks noChangeArrowheads="1"/>
            </p:cNvSpPr>
            <p:nvPr/>
          </p:nvSpPr>
          <p:spPr bwMode="auto">
            <a:xfrm>
              <a:off x="0" y="0"/>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smtClean="0">
                <a:ln>
                  <a:noFill/>
                </a:ln>
                <a:solidFill>
                  <a:schemeClr val="tx1"/>
                </a:solidFill>
                <a:effectLst/>
                <a:uLnTx/>
                <a:uFillTx/>
                <a:latin typeface="Times New Roman" panose="02020603050405020304" pitchFamily="18" charset="0"/>
                <a:ea typeface="黑体" panose="02010609060101010101" pitchFamily="49" charset="-122"/>
                <a:cs typeface="+mn-cs"/>
              </a:endParaRPr>
            </a:p>
          </p:txBody>
        </p:sp>
        <p:sp>
          <p:nvSpPr>
            <p:cNvPr id="1033" name="Rectangle 6"/>
            <p:cNvSpPr>
              <a:spLocks noChangeArrowheads="1"/>
            </p:cNvSpPr>
            <p:nvPr/>
          </p:nvSpPr>
          <p:spPr bwMode="auto">
            <a:xfrm>
              <a:off x="0" y="93"/>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smtClean="0">
                <a:ln>
                  <a:noFill/>
                </a:ln>
                <a:solidFill>
                  <a:schemeClr val="tx1"/>
                </a:solidFill>
                <a:effectLst/>
                <a:uLnTx/>
                <a:uFillTx/>
                <a:latin typeface="Times New Roman" panose="02020603050405020304" pitchFamily="18" charset="0"/>
                <a:ea typeface="黑体" panose="02010609060101010101" pitchFamily="49" charset="-122"/>
                <a:cs typeface="+mn-cs"/>
              </a:endParaRPr>
            </a:p>
          </p:txBody>
        </p:sp>
      </p:grpSp>
      <p:grpSp>
        <p:nvGrpSpPr>
          <p:cNvPr id="1031" name="Group 7"/>
          <p:cNvGrpSpPr/>
          <p:nvPr/>
        </p:nvGrpSpPr>
        <p:grpSpPr>
          <a:xfrm>
            <a:off x="304800" y="838200"/>
            <a:ext cx="8534400" cy="152400"/>
            <a:chOff x="0" y="0"/>
            <a:chExt cx="5232" cy="124"/>
          </a:xfrm>
        </p:grpSpPr>
        <p:sp>
          <p:nvSpPr>
            <p:cNvPr id="1030" name="Rectangle 8"/>
            <p:cNvSpPr>
              <a:spLocks noChangeArrowheads="1"/>
            </p:cNvSpPr>
            <p:nvPr/>
          </p:nvSpPr>
          <p:spPr bwMode="auto">
            <a:xfrm>
              <a:off x="0" y="0"/>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smtClean="0">
                <a:ln>
                  <a:noFill/>
                </a:ln>
                <a:solidFill>
                  <a:schemeClr val="tx1"/>
                </a:solidFill>
                <a:effectLst/>
                <a:uLnTx/>
                <a:uFillTx/>
                <a:latin typeface="Times New Roman" panose="02020603050405020304" pitchFamily="18" charset="0"/>
                <a:ea typeface="黑体" panose="02010609060101010101" pitchFamily="49" charset="-122"/>
                <a:cs typeface="+mn-cs"/>
              </a:endParaRPr>
            </a:p>
          </p:txBody>
        </p:sp>
        <p:sp>
          <p:nvSpPr>
            <p:cNvPr id="2" name="Rectangle 9"/>
            <p:cNvSpPr>
              <a:spLocks noChangeArrowheads="1"/>
            </p:cNvSpPr>
            <p:nvPr/>
          </p:nvSpPr>
          <p:spPr bwMode="auto">
            <a:xfrm>
              <a:off x="0" y="93"/>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smtClean="0">
                <a:ln>
                  <a:noFill/>
                </a:ln>
                <a:solidFill>
                  <a:schemeClr val="tx1"/>
                </a:solidFill>
                <a:effectLst/>
                <a:uLnTx/>
                <a:uFillTx/>
                <a:latin typeface="Times New Roman" panose="02020603050405020304" pitchFamily="18" charset="0"/>
                <a:ea typeface="黑体" panose="02010609060101010101" pitchFamily="49" charset="-122"/>
                <a:cs typeface="+mn-cs"/>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2pPr>
      <a:lvl3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3pPr>
      <a:lvl4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4pPr>
      <a:lvl5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5pPr>
      <a:lvl6pPr marL="4572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6pPr>
      <a:lvl7pPr marL="9144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7pPr>
      <a:lvl8pPr marL="13716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8pPr>
      <a:lvl9pPr marL="18288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9pPr>
    </p:titleStyle>
    <p:body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Monotype Sorts" pitchFamily="2" charset="2"/>
        <a:buChar char="–"/>
        <a:defRPr sz="2400">
          <a:solidFill>
            <a:schemeClr val="tx1"/>
          </a:solidFill>
          <a:latin typeface="+mn-lt"/>
        </a:defRPr>
      </a:lvl2pPr>
      <a:lvl3pPr marL="914400" algn="l" rtl="0" eaLnBrk="0" fontAlgn="base" hangingPunct="0">
        <a:spcBef>
          <a:spcPct val="10000"/>
        </a:spcBef>
        <a:spcAft>
          <a:spcPts val="400"/>
        </a:spcAft>
        <a:buClr>
          <a:srgbClr val="0C7B9C"/>
        </a:buClr>
        <a:buSzPct val="70000"/>
        <a:buFont typeface="Monotype Sorts" pitchFamily="2" charset="2"/>
        <a:buChar char="u"/>
        <a:defRPr sz="2000">
          <a:solidFill>
            <a:schemeClr val="tx1"/>
          </a:solidFill>
          <a:latin typeface="+mn-lt"/>
        </a:defRPr>
      </a:lvl3pPr>
      <a:lvl4pPr marL="1600200" indent="-228600" algn="l" rtl="0" eaLnBrk="0" fontAlgn="base" hangingPunct="0">
        <a:spcBef>
          <a:spcPct val="20000"/>
        </a:spcBef>
        <a:spcAft>
          <a:spcPct val="0"/>
        </a:spcAft>
        <a:buSzPct val="100000"/>
        <a:buFont typeface="Monotype Sorts" pitchFamily="2" charset="2"/>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SzPct val="100000"/>
        <a:buFont typeface="Monotype Sorts" pitchFamily="2" charset="2"/>
        <a:buChar char="•"/>
        <a:defRPr sz="2000">
          <a:solidFill>
            <a:schemeClr val="tx1"/>
          </a:solidFill>
          <a:latin typeface="Times New Roman" panose="02020603050405020304" pitchFamily="18" charset="0"/>
        </a:defRPr>
      </a:lvl5pPr>
      <a:lvl6pPr marL="2514600" indent="-228600" algn="l" rtl="0" eaLnBrk="0" fontAlgn="base" hangingPunct="0">
        <a:spcBef>
          <a:spcPct val="20000"/>
        </a:spcBef>
        <a:spcAft>
          <a:spcPct val="0"/>
        </a:spcAft>
        <a:buSzPct val="100000"/>
        <a:buFont typeface="Monotype Sorts" pitchFamily="2" charset="2"/>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SzPct val="100000"/>
        <a:buFont typeface="Monotype Sorts" pitchFamily="2" charset="2"/>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SzPct val="100000"/>
        <a:buFont typeface="Monotype Sorts" pitchFamily="2" charset="2"/>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SzPct val="100000"/>
        <a:buFont typeface="Monotype Sorts" pitchFamily="2" charset="2"/>
        <a:buChar char="•"/>
        <a:defRPr sz="2000">
          <a:solidFill>
            <a:schemeClr val="tx1"/>
          </a:solidFill>
          <a:latin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2"/>
          <p:cNvSpPr>
            <a:spLocks noGrp="1"/>
          </p:cNvSpPr>
          <p:nvPr>
            <p:ph type="title"/>
          </p:nvPr>
        </p:nvSpPr>
        <p:spPr>
          <a:xfrm>
            <a:off x="381000" y="152400"/>
            <a:ext cx="8280400" cy="533400"/>
          </a:xfrm>
          <a:prstGeom prst="rect">
            <a:avLst/>
          </a:prstGeom>
          <a:noFill/>
          <a:ln w="9525">
            <a:noFill/>
          </a:ln>
        </p:spPr>
        <p:txBody>
          <a:bodyPr lIns="90488" tIns="44450" rIns="90488" bIns="44450" anchor="b" anchorCtr="0"/>
          <a:p>
            <a:pPr lvl="0"/>
            <a:r>
              <a:rPr lang="en-US" altLang="zh-CN" dirty="0"/>
              <a:t>Click to edit Master title style</a:t>
            </a:r>
            <a:endParaRPr lang="en-US" altLang="zh-CN" dirty="0"/>
          </a:p>
        </p:txBody>
      </p:sp>
      <p:sp>
        <p:nvSpPr>
          <p:cNvPr id="2051" name="Rectangle 3"/>
          <p:cNvSpPr>
            <a:spLocks noGrp="1"/>
          </p:cNvSpPr>
          <p:nvPr>
            <p:ph type="body"/>
          </p:nvPr>
        </p:nvSpPr>
        <p:spPr>
          <a:xfrm>
            <a:off x="411163" y="1143000"/>
            <a:ext cx="8318500" cy="5181600"/>
          </a:xfrm>
          <a:prstGeom prst="rect">
            <a:avLst/>
          </a:prstGeom>
          <a:noFill/>
          <a:ln w="9525">
            <a:noFill/>
          </a:ln>
        </p:spPr>
        <p:txBody>
          <a:bodyPr lIns="90488" tIns="44450" rIns="90488" bIns="44450" anchor="t" anchorCtr="0"/>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 Third Level</a:t>
            </a:r>
            <a:endParaRPr lang="en-US" altLang="zh-CN" dirty="0"/>
          </a:p>
        </p:txBody>
      </p:sp>
      <p:grpSp>
        <p:nvGrpSpPr>
          <p:cNvPr id="2052" name="Group 4"/>
          <p:cNvGrpSpPr/>
          <p:nvPr/>
        </p:nvGrpSpPr>
        <p:grpSpPr>
          <a:xfrm>
            <a:off x="304800" y="838200"/>
            <a:ext cx="8534400" cy="152400"/>
            <a:chOff x="0" y="0"/>
            <a:chExt cx="5232" cy="124"/>
          </a:xfrm>
        </p:grpSpPr>
        <p:sp>
          <p:nvSpPr>
            <p:cNvPr id="2056" name="Rectangle 5"/>
            <p:cNvSpPr>
              <a:spLocks noChangeArrowheads="1"/>
            </p:cNvSpPr>
            <p:nvPr/>
          </p:nvSpPr>
          <p:spPr bwMode="auto">
            <a:xfrm>
              <a:off x="0" y="0"/>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smtClean="0">
                <a:ln>
                  <a:noFill/>
                </a:ln>
                <a:solidFill>
                  <a:schemeClr val="tx1"/>
                </a:solidFill>
                <a:effectLst/>
                <a:uLnTx/>
                <a:uFillTx/>
                <a:latin typeface="Times New Roman" panose="02020603050405020304" pitchFamily="18" charset="0"/>
                <a:ea typeface="黑体" panose="02010609060101010101" pitchFamily="49" charset="-122"/>
                <a:cs typeface="+mn-cs"/>
              </a:endParaRPr>
            </a:p>
          </p:txBody>
        </p:sp>
        <p:sp>
          <p:nvSpPr>
            <p:cNvPr id="2057" name="Rectangle 6"/>
            <p:cNvSpPr>
              <a:spLocks noChangeArrowheads="1"/>
            </p:cNvSpPr>
            <p:nvPr/>
          </p:nvSpPr>
          <p:spPr bwMode="auto">
            <a:xfrm>
              <a:off x="0" y="93"/>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smtClean="0">
                <a:ln>
                  <a:noFill/>
                </a:ln>
                <a:solidFill>
                  <a:schemeClr val="tx1"/>
                </a:solidFill>
                <a:effectLst/>
                <a:uLnTx/>
                <a:uFillTx/>
                <a:latin typeface="Times New Roman" panose="02020603050405020304" pitchFamily="18" charset="0"/>
                <a:ea typeface="黑体" panose="02010609060101010101" pitchFamily="49" charset="-122"/>
                <a:cs typeface="+mn-cs"/>
              </a:endParaRPr>
            </a:p>
          </p:txBody>
        </p:sp>
      </p:grpSp>
      <p:grpSp>
        <p:nvGrpSpPr>
          <p:cNvPr id="2055" name="Group 7"/>
          <p:cNvGrpSpPr/>
          <p:nvPr/>
        </p:nvGrpSpPr>
        <p:grpSpPr>
          <a:xfrm>
            <a:off x="304800" y="838200"/>
            <a:ext cx="8534400" cy="152400"/>
            <a:chOff x="0" y="0"/>
            <a:chExt cx="5232" cy="124"/>
          </a:xfrm>
        </p:grpSpPr>
        <p:sp>
          <p:nvSpPr>
            <p:cNvPr id="2054" name="Rectangle 8"/>
            <p:cNvSpPr>
              <a:spLocks noChangeArrowheads="1"/>
            </p:cNvSpPr>
            <p:nvPr/>
          </p:nvSpPr>
          <p:spPr bwMode="auto">
            <a:xfrm>
              <a:off x="0" y="0"/>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smtClean="0">
                <a:ln>
                  <a:noFill/>
                </a:ln>
                <a:solidFill>
                  <a:schemeClr val="tx1"/>
                </a:solidFill>
                <a:effectLst/>
                <a:uLnTx/>
                <a:uFillTx/>
                <a:latin typeface="Times New Roman" panose="02020603050405020304" pitchFamily="18" charset="0"/>
                <a:ea typeface="黑体" panose="02010609060101010101" pitchFamily="49" charset="-122"/>
                <a:cs typeface="+mn-cs"/>
              </a:endParaRPr>
            </a:p>
          </p:txBody>
        </p:sp>
        <p:sp>
          <p:nvSpPr>
            <p:cNvPr id="2" name="Rectangle 9"/>
            <p:cNvSpPr>
              <a:spLocks noChangeArrowheads="1"/>
            </p:cNvSpPr>
            <p:nvPr/>
          </p:nvSpPr>
          <p:spPr bwMode="auto">
            <a:xfrm>
              <a:off x="0" y="93"/>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smtClean="0">
                <a:ln>
                  <a:noFill/>
                </a:ln>
                <a:solidFill>
                  <a:schemeClr val="tx1"/>
                </a:solidFill>
                <a:effectLst/>
                <a:uLnTx/>
                <a:uFillTx/>
                <a:latin typeface="Times New Roman" panose="02020603050405020304" pitchFamily="18" charset="0"/>
                <a:ea typeface="黑体" panose="02010609060101010101" pitchFamily="49" charset="-122"/>
                <a:cs typeface="+mn-cs"/>
              </a:endParaRPr>
            </a:p>
          </p:txBody>
        </p:sp>
      </p:gr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sldNum="0" hdr="0" ftr="0" dt="0"/>
  <p:txStyles>
    <p:title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2pPr>
      <a:lvl3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3pPr>
      <a:lvl4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4pPr>
      <a:lvl5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5pPr>
      <a:lvl6pPr marL="4572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6pPr>
      <a:lvl7pPr marL="9144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7pPr>
      <a:lvl8pPr marL="13716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8pPr>
      <a:lvl9pPr marL="18288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9pPr>
    </p:titleStyle>
    <p:body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Monotype Sorts" pitchFamily="2" charset="2"/>
        <a:buChar char="–"/>
        <a:defRPr sz="2400">
          <a:solidFill>
            <a:schemeClr val="tx1"/>
          </a:solidFill>
          <a:latin typeface="+mn-lt"/>
        </a:defRPr>
      </a:lvl2pPr>
      <a:lvl3pPr marL="914400" algn="l" rtl="0" eaLnBrk="0" fontAlgn="base" hangingPunct="0">
        <a:spcBef>
          <a:spcPct val="10000"/>
        </a:spcBef>
        <a:spcAft>
          <a:spcPts val="400"/>
        </a:spcAft>
        <a:buClr>
          <a:srgbClr val="0C7B9C"/>
        </a:buClr>
        <a:buSzPct val="70000"/>
        <a:buFont typeface="Monotype Sorts" pitchFamily="2" charset="2"/>
        <a:buChar char="u"/>
        <a:defRPr sz="2000">
          <a:solidFill>
            <a:schemeClr val="tx1"/>
          </a:solidFill>
          <a:latin typeface="+mn-lt"/>
        </a:defRPr>
      </a:lvl3pPr>
      <a:lvl4pPr marL="1600200" indent="-228600" algn="l" rtl="0" eaLnBrk="0" fontAlgn="base" hangingPunct="0">
        <a:spcBef>
          <a:spcPct val="20000"/>
        </a:spcBef>
        <a:spcAft>
          <a:spcPct val="0"/>
        </a:spcAft>
        <a:buSzPct val="100000"/>
        <a:buFont typeface="Monotype Sorts" pitchFamily="2" charset="2"/>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SzPct val="100000"/>
        <a:buFont typeface="Monotype Sorts" pitchFamily="2" charset="2"/>
        <a:buChar char="•"/>
        <a:defRPr sz="2000">
          <a:solidFill>
            <a:schemeClr val="tx1"/>
          </a:solidFill>
          <a:latin typeface="Times New Roman" panose="02020603050405020304" pitchFamily="18" charset="0"/>
        </a:defRPr>
      </a:lvl5pPr>
      <a:lvl6pPr marL="2514600" indent="-228600" algn="l" rtl="0" eaLnBrk="0" fontAlgn="base" hangingPunct="0">
        <a:spcBef>
          <a:spcPct val="20000"/>
        </a:spcBef>
        <a:spcAft>
          <a:spcPct val="0"/>
        </a:spcAft>
        <a:buSzPct val="100000"/>
        <a:buFont typeface="Monotype Sorts" pitchFamily="2" charset="2"/>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SzPct val="100000"/>
        <a:buFont typeface="Monotype Sorts" pitchFamily="2" charset="2"/>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SzPct val="100000"/>
        <a:buFont typeface="Monotype Sorts" pitchFamily="2" charset="2"/>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SzPct val="100000"/>
        <a:buFont typeface="Monotype Sorts" pitchFamily="2" charset="2"/>
        <a:buChar char="•"/>
        <a:defRPr sz="2000">
          <a:solidFill>
            <a:schemeClr val="tx1"/>
          </a:solidFill>
          <a:latin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Rectangle 2"/>
          <p:cNvSpPr>
            <a:spLocks noGrp="1"/>
          </p:cNvSpPr>
          <p:nvPr>
            <p:ph type="title"/>
          </p:nvPr>
        </p:nvSpPr>
        <p:spPr>
          <a:xfrm>
            <a:off x="381000" y="152400"/>
            <a:ext cx="8280400" cy="533400"/>
          </a:xfrm>
          <a:prstGeom prst="rect">
            <a:avLst/>
          </a:prstGeom>
          <a:noFill/>
          <a:ln w="9525">
            <a:noFill/>
          </a:ln>
        </p:spPr>
        <p:txBody>
          <a:bodyPr lIns="90488" tIns="44450" rIns="90488" bIns="44450" anchor="b" anchorCtr="0"/>
          <a:p>
            <a:pPr lvl="0"/>
            <a:r>
              <a:rPr lang="en-US" altLang="zh-CN" dirty="0"/>
              <a:t>Click to edit Master title style</a:t>
            </a:r>
            <a:endParaRPr lang="en-US" altLang="zh-CN" dirty="0"/>
          </a:p>
        </p:txBody>
      </p:sp>
      <p:sp>
        <p:nvSpPr>
          <p:cNvPr id="3075" name="Rectangle 3"/>
          <p:cNvSpPr>
            <a:spLocks noGrp="1"/>
          </p:cNvSpPr>
          <p:nvPr>
            <p:ph type="body"/>
          </p:nvPr>
        </p:nvSpPr>
        <p:spPr>
          <a:xfrm>
            <a:off x="411163" y="1143000"/>
            <a:ext cx="8318500" cy="5181600"/>
          </a:xfrm>
          <a:prstGeom prst="rect">
            <a:avLst/>
          </a:prstGeom>
          <a:noFill/>
          <a:ln w="9525">
            <a:noFill/>
          </a:ln>
        </p:spPr>
        <p:txBody>
          <a:bodyPr lIns="90488" tIns="44450" rIns="90488" bIns="44450" anchor="t" anchorCtr="0"/>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 Third Level</a:t>
            </a:r>
            <a:endParaRPr lang="en-US" altLang="zh-CN" dirty="0"/>
          </a:p>
        </p:txBody>
      </p:sp>
      <p:grpSp>
        <p:nvGrpSpPr>
          <p:cNvPr id="3076" name="Group 4"/>
          <p:cNvGrpSpPr/>
          <p:nvPr/>
        </p:nvGrpSpPr>
        <p:grpSpPr>
          <a:xfrm>
            <a:off x="304800" y="838200"/>
            <a:ext cx="8534400" cy="152400"/>
            <a:chOff x="0" y="0"/>
            <a:chExt cx="5232" cy="124"/>
          </a:xfrm>
        </p:grpSpPr>
        <p:sp>
          <p:nvSpPr>
            <p:cNvPr id="3080" name="Rectangle 5"/>
            <p:cNvSpPr>
              <a:spLocks noChangeArrowheads="1"/>
            </p:cNvSpPr>
            <p:nvPr/>
          </p:nvSpPr>
          <p:spPr bwMode="auto">
            <a:xfrm>
              <a:off x="0" y="0"/>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smtClean="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3081" name="Rectangle 6"/>
            <p:cNvSpPr>
              <a:spLocks noChangeArrowheads="1"/>
            </p:cNvSpPr>
            <p:nvPr/>
          </p:nvSpPr>
          <p:spPr bwMode="auto">
            <a:xfrm>
              <a:off x="0" y="93"/>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smtClean="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grpSp>
      <p:grpSp>
        <p:nvGrpSpPr>
          <p:cNvPr id="3079" name="Group 7"/>
          <p:cNvGrpSpPr/>
          <p:nvPr userDrawn="1"/>
        </p:nvGrpSpPr>
        <p:grpSpPr>
          <a:xfrm>
            <a:off x="304800" y="838200"/>
            <a:ext cx="8534400" cy="152400"/>
            <a:chOff x="0" y="0"/>
            <a:chExt cx="5232" cy="124"/>
          </a:xfrm>
        </p:grpSpPr>
        <p:sp>
          <p:nvSpPr>
            <p:cNvPr id="3078" name="Rectangle 8"/>
            <p:cNvSpPr>
              <a:spLocks noChangeArrowheads="1"/>
            </p:cNvSpPr>
            <p:nvPr/>
          </p:nvSpPr>
          <p:spPr bwMode="auto">
            <a:xfrm>
              <a:off x="0" y="0"/>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smtClean="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2" name="Rectangle 9"/>
            <p:cNvSpPr>
              <a:spLocks noChangeArrowheads="1"/>
            </p:cNvSpPr>
            <p:nvPr/>
          </p:nvSpPr>
          <p:spPr bwMode="auto">
            <a:xfrm>
              <a:off x="0" y="93"/>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smtClean="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gr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sldNum="0" hdr="0" ftr="0" dt="0"/>
  <p:txStyles>
    <p:title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2pPr>
      <a:lvl3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3pPr>
      <a:lvl4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4pPr>
      <a:lvl5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5pPr>
      <a:lvl6pPr marL="4572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6pPr>
      <a:lvl7pPr marL="9144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7pPr>
      <a:lvl8pPr marL="13716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8pPr>
      <a:lvl9pPr marL="18288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9pPr>
    </p:titleStyle>
    <p:body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Monotype Sorts" pitchFamily="2" charset="2"/>
        <a:buChar char="–"/>
        <a:defRPr sz="2400">
          <a:solidFill>
            <a:schemeClr val="tx1"/>
          </a:solidFill>
          <a:latin typeface="+mn-lt"/>
        </a:defRPr>
      </a:lvl2pPr>
      <a:lvl3pPr marL="914400" algn="l" rtl="0" eaLnBrk="0" fontAlgn="base" hangingPunct="0">
        <a:spcBef>
          <a:spcPct val="10000"/>
        </a:spcBef>
        <a:spcAft>
          <a:spcPts val="400"/>
        </a:spcAft>
        <a:buClr>
          <a:srgbClr val="0C7B9C"/>
        </a:buClr>
        <a:buSzPct val="70000"/>
        <a:buFont typeface="Monotype Sorts" pitchFamily="2" charset="2"/>
        <a:buChar char="u"/>
        <a:defRPr sz="2000">
          <a:solidFill>
            <a:schemeClr val="tx1"/>
          </a:solidFill>
          <a:latin typeface="+mn-lt"/>
        </a:defRPr>
      </a:lvl3pPr>
      <a:lvl4pPr marL="1600200" indent="-228600" algn="l" rtl="0" eaLnBrk="0" fontAlgn="base" hangingPunct="0">
        <a:spcBef>
          <a:spcPct val="20000"/>
        </a:spcBef>
        <a:spcAft>
          <a:spcPct val="0"/>
        </a:spcAft>
        <a:buSzPct val="100000"/>
        <a:buFont typeface="Monotype Sorts" pitchFamily="2" charset="2"/>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SzPct val="100000"/>
        <a:buFont typeface="Monotype Sorts" pitchFamily="2" charset="2"/>
        <a:buChar char="•"/>
        <a:defRPr sz="2000">
          <a:solidFill>
            <a:schemeClr val="tx1"/>
          </a:solidFill>
          <a:latin typeface="Times New Roman" panose="02020603050405020304" pitchFamily="18" charset="0"/>
        </a:defRPr>
      </a:lvl5pPr>
      <a:lvl6pPr marL="2514600" indent="-228600" algn="l" rtl="0" eaLnBrk="0" fontAlgn="base" hangingPunct="0">
        <a:spcBef>
          <a:spcPct val="20000"/>
        </a:spcBef>
        <a:spcAft>
          <a:spcPct val="0"/>
        </a:spcAft>
        <a:buSzPct val="100000"/>
        <a:buFont typeface="Monotype Sorts" pitchFamily="2" charset="2"/>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SzPct val="100000"/>
        <a:buFont typeface="Monotype Sorts" pitchFamily="2" charset="2"/>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SzPct val="100000"/>
        <a:buFont typeface="Monotype Sorts" pitchFamily="2" charset="2"/>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SzPct val="100000"/>
        <a:buFont typeface="Monotype Sorts" pitchFamily="2" charset="2"/>
        <a:buChar char="•"/>
        <a:defRPr sz="2000">
          <a:solidFill>
            <a:schemeClr val="tx1"/>
          </a:solidFill>
          <a:latin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hyperlink" Target="http://grzy.cug.edu.cn/jlx/" TargetMode="Externa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6" Type="http://schemas.openxmlformats.org/officeDocument/2006/relationships/notesSlide" Target="../notesSlides/notesSlide107.xml"/><Relationship Id="rId5" Type="http://schemas.openxmlformats.org/officeDocument/2006/relationships/vmlDrawing" Target="../drawings/vmlDrawing36.vml"/><Relationship Id="rId4" Type="http://schemas.openxmlformats.org/officeDocument/2006/relationships/slideLayout" Target="../slideLayouts/slideLayout2.xml"/><Relationship Id="rId3" Type="http://schemas.openxmlformats.org/officeDocument/2006/relationships/image" Target="../media/image172.wmf"/><Relationship Id="rId2" Type="http://schemas.openxmlformats.org/officeDocument/2006/relationships/oleObject" Target="../embeddings/oleObject161.bin"/><Relationship Id="rId1" Type="http://schemas.openxmlformats.org/officeDocument/2006/relationships/image" Target="../media/image171.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13.xml"/><Relationship Id="rId1" Type="http://schemas.openxmlformats.org/officeDocument/2006/relationships/image" Target="../media/image173.png"/></Relationships>
</file>

<file path=ppt/slides/_rels/slide114.xml.rels><?xml version="1.0" encoding="UTF-8" standalone="yes"?>
<Relationships xmlns="http://schemas.openxmlformats.org/package/2006/relationships"><Relationship Id="rId9" Type="http://schemas.openxmlformats.org/officeDocument/2006/relationships/oleObject" Target="../embeddings/oleObject166.bin"/><Relationship Id="rId8" Type="http://schemas.openxmlformats.org/officeDocument/2006/relationships/image" Target="../media/image177.wmf"/><Relationship Id="rId7" Type="http://schemas.openxmlformats.org/officeDocument/2006/relationships/oleObject" Target="../embeddings/oleObject165.bin"/><Relationship Id="rId6" Type="http://schemas.openxmlformats.org/officeDocument/2006/relationships/image" Target="../media/image176.wmf"/><Relationship Id="rId5" Type="http://schemas.openxmlformats.org/officeDocument/2006/relationships/oleObject" Target="../embeddings/oleObject164.bin"/><Relationship Id="rId4" Type="http://schemas.openxmlformats.org/officeDocument/2006/relationships/image" Target="../media/image175.wmf"/><Relationship Id="rId3" Type="http://schemas.openxmlformats.org/officeDocument/2006/relationships/oleObject" Target="../embeddings/oleObject163.bin"/><Relationship Id="rId2" Type="http://schemas.openxmlformats.org/officeDocument/2006/relationships/image" Target="../media/image174.wmf"/><Relationship Id="rId19" Type="http://schemas.openxmlformats.org/officeDocument/2006/relationships/notesSlide" Target="../notesSlides/notesSlide114.xml"/><Relationship Id="rId18" Type="http://schemas.openxmlformats.org/officeDocument/2006/relationships/vmlDrawing" Target="../drawings/vmlDrawing37.vml"/><Relationship Id="rId17" Type="http://schemas.openxmlformats.org/officeDocument/2006/relationships/slideLayout" Target="../slideLayouts/slideLayout13.xml"/><Relationship Id="rId16" Type="http://schemas.openxmlformats.org/officeDocument/2006/relationships/image" Target="../media/image180.wmf"/><Relationship Id="rId15" Type="http://schemas.openxmlformats.org/officeDocument/2006/relationships/oleObject" Target="../embeddings/oleObject170.bin"/><Relationship Id="rId14" Type="http://schemas.openxmlformats.org/officeDocument/2006/relationships/oleObject" Target="../embeddings/oleObject169.bin"/><Relationship Id="rId13" Type="http://schemas.openxmlformats.org/officeDocument/2006/relationships/image" Target="../media/image179.wmf"/><Relationship Id="rId12" Type="http://schemas.openxmlformats.org/officeDocument/2006/relationships/oleObject" Target="../embeddings/oleObject168.bin"/><Relationship Id="rId11" Type="http://schemas.openxmlformats.org/officeDocument/2006/relationships/oleObject" Target="../embeddings/oleObject167.bin"/><Relationship Id="rId10" Type="http://schemas.openxmlformats.org/officeDocument/2006/relationships/image" Target="../media/image178.wmf"/><Relationship Id="rId1" Type="http://schemas.openxmlformats.org/officeDocument/2006/relationships/oleObject" Target="../embeddings/oleObject162.bin"/></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13.xml"/><Relationship Id="rId1" Type="http://schemas.openxmlformats.org/officeDocument/2006/relationships/image" Target="../media/image181.jpe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13.xml"/><Relationship Id="rId1" Type="http://schemas.openxmlformats.org/officeDocument/2006/relationships/image" Target="../media/image182.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13.xml"/><Relationship Id="rId1" Type="http://schemas.openxmlformats.org/officeDocument/2006/relationships/image" Target="../media/image183.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30.xml.rels><?xml version="1.0" encoding="UTF-8" standalone="yes"?>
<Relationships xmlns="http://schemas.openxmlformats.org/package/2006/relationships"><Relationship Id="rId5" Type="http://schemas.openxmlformats.org/officeDocument/2006/relationships/notesSlide" Target="../notesSlides/notesSlide130.xml"/><Relationship Id="rId4" Type="http://schemas.openxmlformats.org/officeDocument/2006/relationships/vmlDrawing" Target="../drawings/vmlDrawing38.vml"/><Relationship Id="rId3" Type="http://schemas.openxmlformats.org/officeDocument/2006/relationships/slideLayout" Target="../slideLayouts/slideLayout13.xml"/><Relationship Id="rId2" Type="http://schemas.openxmlformats.org/officeDocument/2006/relationships/image" Target="../media/image184.wmf"/><Relationship Id="rId1" Type="http://schemas.openxmlformats.org/officeDocument/2006/relationships/oleObject" Target="../embeddings/oleObject171.bin"/></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13.xml"/><Relationship Id="rId1" Type="http://schemas.openxmlformats.org/officeDocument/2006/relationships/image" Target="../media/image185.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5" Type="http://schemas.openxmlformats.org/officeDocument/2006/relationships/notesSlide" Target="../notesSlides/notesSlide133.xml"/><Relationship Id="rId4" Type="http://schemas.openxmlformats.org/officeDocument/2006/relationships/slideLayout" Target="../slideLayouts/slideLayout7.xml"/><Relationship Id="rId3" Type="http://schemas.openxmlformats.org/officeDocument/2006/relationships/hyperlink" Target="http://grzy.cug.edu.cn/jlx/" TargetMode="External"/><Relationship Id="rId2" Type="http://schemas.openxmlformats.org/officeDocument/2006/relationships/image" Target="../media/image2.png"/><Relationship Id="rId1" Type="http://schemas.openxmlformats.org/officeDocument/2006/relationships/image" Target="../media/image1.jpe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5" Type="http://schemas.openxmlformats.org/officeDocument/2006/relationships/notesSlide" Target="../notesSlides/notesSlide136.xml"/><Relationship Id="rId4" Type="http://schemas.openxmlformats.org/officeDocument/2006/relationships/vmlDrawing" Target="../drawings/vmlDrawing39.vml"/><Relationship Id="rId3" Type="http://schemas.openxmlformats.org/officeDocument/2006/relationships/slideLayout" Target="../slideLayouts/slideLayout2.xml"/><Relationship Id="rId2" Type="http://schemas.openxmlformats.org/officeDocument/2006/relationships/image" Target="../media/image186.wmf"/><Relationship Id="rId1" Type="http://schemas.openxmlformats.org/officeDocument/2006/relationships/oleObject" Target="../embeddings/oleObject172.bin"/></Relationships>
</file>

<file path=ppt/slides/_rels/slide137.xml.rels><?xml version="1.0" encoding="UTF-8" standalone="yes"?>
<Relationships xmlns="http://schemas.openxmlformats.org/package/2006/relationships"><Relationship Id="rId7" Type="http://schemas.openxmlformats.org/officeDocument/2006/relationships/notesSlide" Target="../notesSlides/notesSlide137.xml"/><Relationship Id="rId6" Type="http://schemas.openxmlformats.org/officeDocument/2006/relationships/vmlDrawing" Target="../drawings/vmlDrawing40.vml"/><Relationship Id="rId5" Type="http://schemas.openxmlformats.org/officeDocument/2006/relationships/slideLayout" Target="../slideLayouts/slideLayout2.xml"/><Relationship Id="rId4" Type="http://schemas.openxmlformats.org/officeDocument/2006/relationships/image" Target="../media/image188.wmf"/><Relationship Id="rId3" Type="http://schemas.openxmlformats.org/officeDocument/2006/relationships/oleObject" Target="../embeddings/oleObject174.bin"/><Relationship Id="rId2" Type="http://schemas.openxmlformats.org/officeDocument/2006/relationships/image" Target="../media/image187.wmf"/><Relationship Id="rId1" Type="http://schemas.openxmlformats.org/officeDocument/2006/relationships/oleObject" Target="../embeddings/oleObject173.bin"/></Relationships>
</file>

<file path=ppt/slides/_rels/slide138.xml.rels><?xml version="1.0" encoding="UTF-8" standalone="yes"?>
<Relationships xmlns="http://schemas.openxmlformats.org/package/2006/relationships"><Relationship Id="rId8" Type="http://schemas.openxmlformats.org/officeDocument/2006/relationships/notesSlide" Target="../notesSlides/notesSlide138.xml"/><Relationship Id="rId7" Type="http://schemas.openxmlformats.org/officeDocument/2006/relationships/vmlDrawing" Target="../drawings/vmlDrawing41.vml"/><Relationship Id="rId6" Type="http://schemas.openxmlformats.org/officeDocument/2006/relationships/slideLayout" Target="../slideLayouts/slideLayout12.xml"/><Relationship Id="rId5" Type="http://schemas.openxmlformats.org/officeDocument/2006/relationships/image" Target="../media/image191.wmf"/><Relationship Id="rId4" Type="http://schemas.openxmlformats.org/officeDocument/2006/relationships/oleObject" Target="../embeddings/oleObject176.bin"/><Relationship Id="rId3" Type="http://schemas.openxmlformats.org/officeDocument/2006/relationships/image" Target="../media/image190.wmf"/><Relationship Id="rId2" Type="http://schemas.openxmlformats.org/officeDocument/2006/relationships/oleObject" Target="../embeddings/oleObject175.bin"/><Relationship Id="rId1" Type="http://schemas.openxmlformats.org/officeDocument/2006/relationships/image" Target="../media/image189.jpeg"/></Relationships>
</file>

<file path=ppt/slides/_rels/slide139.xml.rels><?xml version="1.0" encoding="UTF-8" standalone="yes"?>
<Relationships xmlns="http://schemas.openxmlformats.org/package/2006/relationships"><Relationship Id="rId9" Type="http://schemas.openxmlformats.org/officeDocument/2006/relationships/vmlDrawing" Target="../drawings/vmlDrawing42.vml"/><Relationship Id="rId8" Type="http://schemas.openxmlformats.org/officeDocument/2006/relationships/slideLayout" Target="../slideLayouts/slideLayout12.xml"/><Relationship Id="rId7" Type="http://schemas.openxmlformats.org/officeDocument/2006/relationships/image" Target="../media/image195.wmf"/><Relationship Id="rId6" Type="http://schemas.openxmlformats.org/officeDocument/2006/relationships/oleObject" Target="../embeddings/oleObject179.bin"/><Relationship Id="rId5" Type="http://schemas.openxmlformats.org/officeDocument/2006/relationships/image" Target="../media/image194.wmf"/><Relationship Id="rId4" Type="http://schemas.openxmlformats.org/officeDocument/2006/relationships/oleObject" Target="../embeddings/oleObject178.bin"/><Relationship Id="rId3" Type="http://schemas.openxmlformats.org/officeDocument/2006/relationships/image" Target="../media/image193.wmf"/><Relationship Id="rId2" Type="http://schemas.openxmlformats.org/officeDocument/2006/relationships/oleObject" Target="../embeddings/oleObject177.bin"/><Relationship Id="rId10" Type="http://schemas.openxmlformats.org/officeDocument/2006/relationships/notesSlide" Target="../notesSlides/notesSlide139.xml"/><Relationship Id="rId1" Type="http://schemas.openxmlformats.org/officeDocument/2006/relationships/image" Target="../media/image192.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9" Type="http://schemas.openxmlformats.org/officeDocument/2006/relationships/vmlDrawing" Target="../drawings/vmlDrawing43.vml"/><Relationship Id="rId8" Type="http://schemas.openxmlformats.org/officeDocument/2006/relationships/slideLayout" Target="../slideLayouts/slideLayout12.xml"/><Relationship Id="rId7" Type="http://schemas.openxmlformats.org/officeDocument/2006/relationships/image" Target="../media/image198.wmf"/><Relationship Id="rId6" Type="http://schemas.openxmlformats.org/officeDocument/2006/relationships/oleObject" Target="../embeddings/oleObject182.bin"/><Relationship Id="rId5" Type="http://schemas.openxmlformats.org/officeDocument/2006/relationships/image" Target="../media/image197.wmf"/><Relationship Id="rId4" Type="http://schemas.openxmlformats.org/officeDocument/2006/relationships/oleObject" Target="../embeddings/oleObject181.bin"/><Relationship Id="rId3" Type="http://schemas.openxmlformats.org/officeDocument/2006/relationships/image" Target="../media/image196.wmf"/><Relationship Id="rId2" Type="http://schemas.openxmlformats.org/officeDocument/2006/relationships/oleObject" Target="../embeddings/oleObject180.bin"/><Relationship Id="rId10" Type="http://schemas.openxmlformats.org/officeDocument/2006/relationships/notesSlide" Target="../notesSlides/notesSlide140.xml"/><Relationship Id="rId1" Type="http://schemas.openxmlformats.org/officeDocument/2006/relationships/image" Target="../media/image192.jpeg"/></Relationships>
</file>

<file path=ppt/slides/_rels/slide141.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201.wmf"/><Relationship Id="rId7" Type="http://schemas.openxmlformats.org/officeDocument/2006/relationships/oleObject" Target="../embeddings/oleObject185.bin"/><Relationship Id="rId6" Type="http://schemas.openxmlformats.org/officeDocument/2006/relationships/image" Target="../media/image200.wmf"/><Relationship Id="rId5" Type="http://schemas.openxmlformats.org/officeDocument/2006/relationships/oleObject" Target="../embeddings/oleObject184.bin"/><Relationship Id="rId4" Type="http://schemas.openxmlformats.org/officeDocument/2006/relationships/image" Target="../media/image198.wmf"/><Relationship Id="rId3" Type="http://schemas.openxmlformats.org/officeDocument/2006/relationships/oleObject" Target="../embeddings/oleObject183.bin"/><Relationship Id="rId2" Type="http://schemas.openxmlformats.org/officeDocument/2006/relationships/image" Target="../media/image192.jpeg"/><Relationship Id="rId11" Type="http://schemas.openxmlformats.org/officeDocument/2006/relationships/notesSlide" Target="../notesSlides/notesSlide141.xml"/><Relationship Id="rId10" Type="http://schemas.openxmlformats.org/officeDocument/2006/relationships/vmlDrawing" Target="../drawings/vmlDrawing44.vml"/><Relationship Id="rId1" Type="http://schemas.openxmlformats.org/officeDocument/2006/relationships/image" Target="../media/image199.emf"/></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5" Type="http://schemas.openxmlformats.org/officeDocument/2006/relationships/notesSlide" Target="../notesSlides/notesSlide143.xml"/><Relationship Id="rId4" Type="http://schemas.openxmlformats.org/officeDocument/2006/relationships/vmlDrawing" Target="../drawings/vmlDrawing45.vml"/><Relationship Id="rId3" Type="http://schemas.openxmlformats.org/officeDocument/2006/relationships/slideLayout" Target="../slideLayouts/slideLayout2.xml"/><Relationship Id="rId2" Type="http://schemas.openxmlformats.org/officeDocument/2006/relationships/image" Target="../media/image202.wmf"/><Relationship Id="rId1" Type="http://schemas.openxmlformats.org/officeDocument/2006/relationships/oleObject" Target="../embeddings/oleObject186.bin"/></Relationships>
</file>

<file path=ppt/slides/_rels/slide144.xml.rels><?xml version="1.0" encoding="UTF-8" standalone="yes"?>
<Relationships xmlns="http://schemas.openxmlformats.org/package/2006/relationships"><Relationship Id="rId4" Type="http://schemas.openxmlformats.org/officeDocument/2006/relationships/notesSlide" Target="../notesSlides/notesSlide144.xml"/><Relationship Id="rId3" Type="http://schemas.openxmlformats.org/officeDocument/2006/relationships/slideLayout" Target="../slideLayouts/slideLayout7.xml"/><Relationship Id="rId2" Type="http://schemas.openxmlformats.org/officeDocument/2006/relationships/image" Target="../media/image204.png"/><Relationship Id="rId1" Type="http://schemas.openxmlformats.org/officeDocument/2006/relationships/image" Target="../media/image203.png"/></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7.xml"/><Relationship Id="rId1" Type="http://schemas.openxmlformats.org/officeDocument/2006/relationships/image" Target="../media/image205.png"/></Relationships>
</file>

<file path=ppt/slides/_rels/slide146.xml.rels><?xml version="1.0" encoding="UTF-8" standalone="yes"?>
<Relationships xmlns="http://schemas.openxmlformats.org/package/2006/relationships"><Relationship Id="rId7" Type="http://schemas.openxmlformats.org/officeDocument/2006/relationships/notesSlide" Target="../notesSlides/notesSlide146.xml"/><Relationship Id="rId6" Type="http://schemas.openxmlformats.org/officeDocument/2006/relationships/vmlDrawing" Target="../drawings/vmlDrawing46.vml"/><Relationship Id="rId5" Type="http://schemas.openxmlformats.org/officeDocument/2006/relationships/slideLayout" Target="../slideLayouts/slideLayout12.xml"/><Relationship Id="rId4" Type="http://schemas.openxmlformats.org/officeDocument/2006/relationships/image" Target="../media/image192.jpeg"/><Relationship Id="rId3" Type="http://schemas.openxmlformats.org/officeDocument/2006/relationships/image" Target="../media/image199.emf"/><Relationship Id="rId2" Type="http://schemas.openxmlformats.org/officeDocument/2006/relationships/image" Target="../media/image198.wmf"/><Relationship Id="rId1" Type="http://schemas.openxmlformats.org/officeDocument/2006/relationships/oleObject" Target="../embeddings/oleObject187.bin"/></Relationships>
</file>

<file path=ppt/slides/_rels/slide147.xml.rels><?xml version="1.0" encoding="UTF-8" standalone="yes"?>
<Relationships xmlns="http://schemas.openxmlformats.org/package/2006/relationships"><Relationship Id="rId9" Type="http://schemas.openxmlformats.org/officeDocument/2006/relationships/vmlDrawing" Target="../drawings/vmlDrawing47.vml"/><Relationship Id="rId8" Type="http://schemas.openxmlformats.org/officeDocument/2006/relationships/slideLayout" Target="../slideLayouts/slideLayout12.xml"/><Relationship Id="rId7" Type="http://schemas.openxmlformats.org/officeDocument/2006/relationships/image" Target="../media/image208.wmf"/><Relationship Id="rId6" Type="http://schemas.openxmlformats.org/officeDocument/2006/relationships/oleObject" Target="../embeddings/oleObject190.bin"/><Relationship Id="rId5" Type="http://schemas.openxmlformats.org/officeDocument/2006/relationships/image" Target="../media/image200.wmf"/><Relationship Id="rId4" Type="http://schemas.openxmlformats.org/officeDocument/2006/relationships/oleObject" Target="../embeddings/oleObject189.bin"/><Relationship Id="rId3" Type="http://schemas.openxmlformats.org/officeDocument/2006/relationships/image" Target="../media/image207.wmf"/><Relationship Id="rId2" Type="http://schemas.openxmlformats.org/officeDocument/2006/relationships/oleObject" Target="../embeddings/oleObject188.bin"/><Relationship Id="rId10" Type="http://schemas.openxmlformats.org/officeDocument/2006/relationships/notesSlide" Target="../notesSlides/notesSlide147.xml"/><Relationship Id="rId1" Type="http://schemas.openxmlformats.org/officeDocument/2006/relationships/image" Target="../media/image206.jpeg"/></Relationships>
</file>

<file path=ppt/slides/_rels/slide148.xml.rels><?xml version="1.0" encoding="UTF-8" standalone="yes"?>
<Relationships xmlns="http://schemas.openxmlformats.org/package/2006/relationships"><Relationship Id="rId5" Type="http://schemas.openxmlformats.org/officeDocument/2006/relationships/notesSlide" Target="../notesSlides/notesSlide148.xml"/><Relationship Id="rId4" Type="http://schemas.openxmlformats.org/officeDocument/2006/relationships/slideLayout" Target="../slideLayouts/slideLayout12.xml"/><Relationship Id="rId3" Type="http://schemas.openxmlformats.org/officeDocument/2006/relationships/image" Target="../media/image210.png"/><Relationship Id="rId2" Type="http://schemas.openxmlformats.org/officeDocument/2006/relationships/image" Target="../media/image206.jpeg"/><Relationship Id="rId1" Type="http://schemas.openxmlformats.org/officeDocument/2006/relationships/image" Target="../media/image209.png"/></Relationships>
</file>

<file path=ppt/slides/_rels/slide149.xml.rels><?xml version="1.0" encoding="UTF-8" standalone="yes"?>
<Relationships xmlns="http://schemas.openxmlformats.org/package/2006/relationships"><Relationship Id="rId9" Type="http://schemas.openxmlformats.org/officeDocument/2006/relationships/vmlDrawing" Target="../drawings/vmlDrawing48.vml"/><Relationship Id="rId8" Type="http://schemas.openxmlformats.org/officeDocument/2006/relationships/slideLayout" Target="../slideLayouts/slideLayout12.xml"/><Relationship Id="rId7" Type="http://schemas.openxmlformats.org/officeDocument/2006/relationships/image" Target="../media/image214.png"/><Relationship Id="rId6" Type="http://schemas.openxmlformats.org/officeDocument/2006/relationships/image" Target="../media/image213.wmf"/><Relationship Id="rId5" Type="http://schemas.openxmlformats.org/officeDocument/2006/relationships/oleObject" Target="../embeddings/oleObject193.bin"/><Relationship Id="rId4" Type="http://schemas.openxmlformats.org/officeDocument/2006/relationships/image" Target="../media/image212.wmf"/><Relationship Id="rId3" Type="http://schemas.openxmlformats.org/officeDocument/2006/relationships/oleObject" Target="../embeddings/oleObject192.bin"/><Relationship Id="rId2" Type="http://schemas.openxmlformats.org/officeDocument/2006/relationships/image" Target="../media/image211.wmf"/><Relationship Id="rId10" Type="http://schemas.openxmlformats.org/officeDocument/2006/relationships/notesSlide" Target="../notesSlides/notesSlide149.xml"/><Relationship Id="rId1" Type="http://schemas.openxmlformats.org/officeDocument/2006/relationships/oleObject" Target="../embeddings/oleObject191.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12.xml"/><Relationship Id="rId1" Type="http://schemas.openxmlformats.org/officeDocument/2006/relationships/image" Target="../media/image215.png"/></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12.xml"/><Relationship Id="rId1" Type="http://schemas.openxmlformats.org/officeDocument/2006/relationships/image" Target="../media/image216.png"/></Relationships>
</file>

<file path=ppt/slides/_rels/slide152.xml.rels><?xml version="1.0" encoding="UTF-8" standalone="yes"?>
<Relationships xmlns="http://schemas.openxmlformats.org/package/2006/relationships"><Relationship Id="rId4" Type="http://schemas.openxmlformats.org/officeDocument/2006/relationships/notesSlide" Target="../notesSlides/notesSlide152.xml"/><Relationship Id="rId3" Type="http://schemas.openxmlformats.org/officeDocument/2006/relationships/slideLayout" Target="../slideLayouts/slideLayout12.xml"/><Relationship Id="rId2" Type="http://schemas.openxmlformats.org/officeDocument/2006/relationships/image" Target="../media/image217.png"/><Relationship Id="rId1" Type="http://schemas.openxmlformats.org/officeDocument/2006/relationships/image" Target="../media/image215.png"/></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12.xml"/><Relationship Id="rId1" Type="http://schemas.openxmlformats.org/officeDocument/2006/relationships/image" Target="../media/image215.pn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12.xml"/><Relationship Id="rId1" Type="http://schemas.openxmlformats.org/officeDocument/2006/relationships/image" Target="../media/image218.png"/></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12.xml"/><Relationship Id="rId1" Type="http://schemas.openxmlformats.org/officeDocument/2006/relationships/image" Target="../media/image219.png"/></Relationships>
</file>

<file path=ppt/slides/_rels/slide156.xml.rels><?xml version="1.0" encoding="UTF-8" standalone="yes"?>
<Relationships xmlns="http://schemas.openxmlformats.org/package/2006/relationships"><Relationship Id="rId9" Type="http://schemas.openxmlformats.org/officeDocument/2006/relationships/notesSlide" Target="../notesSlides/notesSlide156.xml"/><Relationship Id="rId8" Type="http://schemas.openxmlformats.org/officeDocument/2006/relationships/vmlDrawing" Target="../drawings/vmlDrawing49.vml"/><Relationship Id="rId7" Type="http://schemas.openxmlformats.org/officeDocument/2006/relationships/slideLayout" Target="../slideLayouts/slideLayout12.xml"/><Relationship Id="rId6" Type="http://schemas.openxmlformats.org/officeDocument/2006/relationships/image" Target="../media/image201.wmf"/><Relationship Id="rId5" Type="http://schemas.openxmlformats.org/officeDocument/2006/relationships/oleObject" Target="../embeddings/oleObject196.bin"/><Relationship Id="rId4" Type="http://schemas.openxmlformats.org/officeDocument/2006/relationships/image" Target="../media/image200.wmf"/><Relationship Id="rId3" Type="http://schemas.openxmlformats.org/officeDocument/2006/relationships/oleObject" Target="../embeddings/oleObject195.bin"/><Relationship Id="rId2" Type="http://schemas.openxmlformats.org/officeDocument/2006/relationships/image" Target="../media/image220.wmf"/><Relationship Id="rId1" Type="http://schemas.openxmlformats.org/officeDocument/2006/relationships/oleObject" Target="../embeddings/oleObject194.bin"/></Relationships>
</file>

<file path=ppt/slides/_rels/slide157.xml.rels><?xml version="1.0" encoding="UTF-8" standalone="yes"?>
<Relationships xmlns="http://schemas.openxmlformats.org/package/2006/relationships"><Relationship Id="rId9" Type="http://schemas.openxmlformats.org/officeDocument/2006/relationships/notesSlide" Target="../notesSlides/notesSlide157.xml"/><Relationship Id="rId8" Type="http://schemas.openxmlformats.org/officeDocument/2006/relationships/vmlDrawing" Target="../drawings/vmlDrawing50.vml"/><Relationship Id="rId7" Type="http://schemas.openxmlformats.org/officeDocument/2006/relationships/slideLayout" Target="../slideLayouts/slideLayout12.xml"/><Relationship Id="rId6" Type="http://schemas.openxmlformats.org/officeDocument/2006/relationships/image" Target="../media/image201.wmf"/><Relationship Id="rId5" Type="http://schemas.openxmlformats.org/officeDocument/2006/relationships/oleObject" Target="../embeddings/oleObject199.bin"/><Relationship Id="rId4" Type="http://schemas.openxmlformats.org/officeDocument/2006/relationships/image" Target="../media/image200.wmf"/><Relationship Id="rId3" Type="http://schemas.openxmlformats.org/officeDocument/2006/relationships/oleObject" Target="../embeddings/oleObject198.bin"/><Relationship Id="rId2" Type="http://schemas.openxmlformats.org/officeDocument/2006/relationships/image" Target="../media/image221.wmf"/><Relationship Id="rId1" Type="http://schemas.openxmlformats.org/officeDocument/2006/relationships/oleObject" Target="../embeddings/oleObject197.bin"/></Relationships>
</file>

<file path=ppt/slides/_rels/slide158.xml.rels><?xml version="1.0" encoding="UTF-8" standalone="yes"?>
<Relationships xmlns="http://schemas.openxmlformats.org/package/2006/relationships"><Relationship Id="rId9" Type="http://schemas.openxmlformats.org/officeDocument/2006/relationships/notesSlide" Target="../notesSlides/notesSlide158.xml"/><Relationship Id="rId8" Type="http://schemas.openxmlformats.org/officeDocument/2006/relationships/vmlDrawing" Target="../drawings/vmlDrawing51.vml"/><Relationship Id="rId7" Type="http://schemas.openxmlformats.org/officeDocument/2006/relationships/slideLayout" Target="../slideLayouts/slideLayout12.xml"/><Relationship Id="rId6" Type="http://schemas.openxmlformats.org/officeDocument/2006/relationships/image" Target="../media/image223.wmf"/><Relationship Id="rId5" Type="http://schemas.openxmlformats.org/officeDocument/2006/relationships/oleObject" Target="../embeddings/oleObject202.bin"/><Relationship Id="rId4" Type="http://schemas.openxmlformats.org/officeDocument/2006/relationships/image" Target="../media/image222.wmf"/><Relationship Id="rId3" Type="http://schemas.openxmlformats.org/officeDocument/2006/relationships/oleObject" Target="../embeddings/oleObject201.bin"/><Relationship Id="rId2" Type="http://schemas.openxmlformats.org/officeDocument/2006/relationships/image" Target="../media/image198.wmf"/><Relationship Id="rId1" Type="http://schemas.openxmlformats.org/officeDocument/2006/relationships/oleObject" Target="../embeddings/oleObject200.bin"/></Relationships>
</file>

<file path=ppt/slides/_rels/slide159.xml.rels><?xml version="1.0" encoding="UTF-8" standalone="yes"?>
<Relationships xmlns="http://schemas.openxmlformats.org/package/2006/relationships"><Relationship Id="rId9" Type="http://schemas.openxmlformats.org/officeDocument/2006/relationships/notesSlide" Target="../notesSlides/notesSlide159.xml"/><Relationship Id="rId8" Type="http://schemas.openxmlformats.org/officeDocument/2006/relationships/vmlDrawing" Target="../drawings/vmlDrawing52.vml"/><Relationship Id="rId7" Type="http://schemas.openxmlformats.org/officeDocument/2006/relationships/slideLayout" Target="../slideLayouts/slideLayout12.xml"/><Relationship Id="rId6" Type="http://schemas.openxmlformats.org/officeDocument/2006/relationships/image" Target="../media/image225.wmf"/><Relationship Id="rId5" Type="http://schemas.openxmlformats.org/officeDocument/2006/relationships/oleObject" Target="../embeddings/oleObject205.bin"/><Relationship Id="rId4" Type="http://schemas.openxmlformats.org/officeDocument/2006/relationships/image" Target="../media/image224.wmf"/><Relationship Id="rId3" Type="http://schemas.openxmlformats.org/officeDocument/2006/relationships/oleObject" Target="../embeddings/oleObject204.bin"/><Relationship Id="rId2" Type="http://schemas.openxmlformats.org/officeDocument/2006/relationships/image" Target="../media/image198.wmf"/><Relationship Id="rId1" Type="http://schemas.openxmlformats.org/officeDocument/2006/relationships/oleObject" Target="../embeddings/oleObject203.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60.xml.rels><?xml version="1.0" encoding="UTF-8" standalone="yes"?>
<Relationships xmlns="http://schemas.openxmlformats.org/package/2006/relationships"><Relationship Id="rId5" Type="http://schemas.openxmlformats.org/officeDocument/2006/relationships/notesSlide" Target="../notesSlides/notesSlide160.xml"/><Relationship Id="rId4" Type="http://schemas.openxmlformats.org/officeDocument/2006/relationships/slideLayout" Target="../slideLayouts/slideLayout7.xml"/><Relationship Id="rId3" Type="http://schemas.openxmlformats.org/officeDocument/2006/relationships/hyperlink" Target="http://grzy.cug.edu.cn/jlx/" TargetMode="External"/><Relationship Id="rId2" Type="http://schemas.openxmlformats.org/officeDocument/2006/relationships/image" Target="../media/image2.png"/><Relationship Id="rId1" Type="http://schemas.openxmlformats.org/officeDocument/2006/relationships/image" Target="../media/image1.jpeg"/></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9" Type="http://schemas.openxmlformats.org/officeDocument/2006/relationships/image" Target="../media/image230.wmf"/><Relationship Id="rId8" Type="http://schemas.openxmlformats.org/officeDocument/2006/relationships/oleObject" Target="../embeddings/oleObject209.bin"/><Relationship Id="rId7" Type="http://schemas.openxmlformats.org/officeDocument/2006/relationships/image" Target="../media/image229.wmf"/><Relationship Id="rId6" Type="http://schemas.openxmlformats.org/officeDocument/2006/relationships/oleObject" Target="../embeddings/oleObject208.bin"/><Relationship Id="rId5" Type="http://schemas.openxmlformats.org/officeDocument/2006/relationships/image" Target="../media/image228.wmf"/><Relationship Id="rId4" Type="http://schemas.openxmlformats.org/officeDocument/2006/relationships/oleObject" Target="../embeddings/oleObject207.bin"/><Relationship Id="rId3" Type="http://schemas.openxmlformats.org/officeDocument/2006/relationships/image" Target="../media/image227.png"/><Relationship Id="rId2" Type="http://schemas.openxmlformats.org/officeDocument/2006/relationships/image" Target="../media/image226.wmf"/><Relationship Id="rId19" Type="http://schemas.openxmlformats.org/officeDocument/2006/relationships/notesSlide" Target="../notesSlides/notesSlide167.xml"/><Relationship Id="rId18" Type="http://schemas.openxmlformats.org/officeDocument/2006/relationships/vmlDrawing" Target="../drawings/vmlDrawing53.vml"/><Relationship Id="rId17" Type="http://schemas.openxmlformats.org/officeDocument/2006/relationships/slideLayout" Target="../slideLayouts/slideLayout2.xml"/><Relationship Id="rId16" Type="http://schemas.openxmlformats.org/officeDocument/2006/relationships/oleObject" Target="../embeddings/oleObject213.bin"/><Relationship Id="rId15" Type="http://schemas.openxmlformats.org/officeDocument/2006/relationships/image" Target="../media/image233.wmf"/><Relationship Id="rId14" Type="http://schemas.openxmlformats.org/officeDocument/2006/relationships/oleObject" Target="../embeddings/oleObject212.bin"/><Relationship Id="rId13" Type="http://schemas.openxmlformats.org/officeDocument/2006/relationships/image" Target="../media/image232.wmf"/><Relationship Id="rId12" Type="http://schemas.openxmlformats.org/officeDocument/2006/relationships/oleObject" Target="../embeddings/oleObject211.bin"/><Relationship Id="rId11" Type="http://schemas.openxmlformats.org/officeDocument/2006/relationships/image" Target="../media/image231.wmf"/><Relationship Id="rId10" Type="http://schemas.openxmlformats.org/officeDocument/2006/relationships/oleObject" Target="../embeddings/oleObject210.bin"/><Relationship Id="rId1" Type="http://schemas.openxmlformats.org/officeDocument/2006/relationships/oleObject" Target="../embeddings/oleObject206.bin"/></Relationships>
</file>

<file path=ppt/slides/_rels/slide168.xml.rels><?xml version="1.0" encoding="UTF-8" standalone="yes"?>
<Relationships xmlns="http://schemas.openxmlformats.org/package/2006/relationships"><Relationship Id="rId9" Type="http://schemas.openxmlformats.org/officeDocument/2006/relationships/image" Target="../media/image236.png"/><Relationship Id="rId8" Type="http://schemas.openxmlformats.org/officeDocument/2006/relationships/oleObject" Target="../embeddings/oleObject218.bin"/><Relationship Id="rId7" Type="http://schemas.openxmlformats.org/officeDocument/2006/relationships/image" Target="../media/image26.wmf"/><Relationship Id="rId6" Type="http://schemas.openxmlformats.org/officeDocument/2006/relationships/oleObject" Target="../embeddings/oleObject217.bin"/><Relationship Id="rId5" Type="http://schemas.openxmlformats.org/officeDocument/2006/relationships/oleObject" Target="../embeddings/oleObject216.bin"/><Relationship Id="rId4" Type="http://schemas.openxmlformats.org/officeDocument/2006/relationships/image" Target="../media/image235.wmf"/><Relationship Id="rId3" Type="http://schemas.openxmlformats.org/officeDocument/2006/relationships/oleObject" Target="../embeddings/oleObject215.bin"/><Relationship Id="rId2" Type="http://schemas.openxmlformats.org/officeDocument/2006/relationships/image" Target="../media/image234.wmf"/><Relationship Id="rId18" Type="http://schemas.openxmlformats.org/officeDocument/2006/relationships/notesSlide" Target="../notesSlides/notesSlide168.xml"/><Relationship Id="rId17" Type="http://schemas.openxmlformats.org/officeDocument/2006/relationships/vmlDrawing" Target="../drawings/vmlDrawing54.vml"/><Relationship Id="rId16" Type="http://schemas.openxmlformats.org/officeDocument/2006/relationships/slideLayout" Target="../slideLayouts/slideLayout2.xml"/><Relationship Id="rId15" Type="http://schemas.openxmlformats.org/officeDocument/2006/relationships/image" Target="../media/image240.wmf"/><Relationship Id="rId14" Type="http://schemas.openxmlformats.org/officeDocument/2006/relationships/oleObject" Target="../embeddings/oleObject220.bin"/><Relationship Id="rId13" Type="http://schemas.openxmlformats.org/officeDocument/2006/relationships/image" Target="../media/image239.wmf"/><Relationship Id="rId12" Type="http://schemas.openxmlformats.org/officeDocument/2006/relationships/oleObject" Target="../embeddings/oleObject219.bin"/><Relationship Id="rId11" Type="http://schemas.openxmlformats.org/officeDocument/2006/relationships/image" Target="../media/image238.png"/><Relationship Id="rId10" Type="http://schemas.openxmlformats.org/officeDocument/2006/relationships/image" Target="../media/image237.png"/><Relationship Id="rId1" Type="http://schemas.openxmlformats.org/officeDocument/2006/relationships/oleObject" Target="../embeddings/oleObject214.bin"/></Relationships>
</file>

<file path=ppt/slides/_rels/slide169.xml.rels><?xml version="1.0" encoding="UTF-8" standalone="yes"?>
<Relationships xmlns="http://schemas.openxmlformats.org/package/2006/relationships"><Relationship Id="rId5" Type="http://schemas.openxmlformats.org/officeDocument/2006/relationships/notesSlide" Target="../notesSlides/notesSlide169.xml"/><Relationship Id="rId4" Type="http://schemas.openxmlformats.org/officeDocument/2006/relationships/slideLayout" Target="../slideLayouts/slideLayout2.xml"/><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image" Target="../media/image24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5" Type="http://schemas.openxmlformats.org/officeDocument/2006/relationships/notesSlide" Target="../notesSlides/notesSlide170.xml"/><Relationship Id="rId4" Type="http://schemas.openxmlformats.org/officeDocument/2006/relationships/vmlDrawing" Target="../drawings/vmlDrawing55.vml"/><Relationship Id="rId3" Type="http://schemas.openxmlformats.org/officeDocument/2006/relationships/slideLayout" Target="../slideLayouts/slideLayout2.xml"/><Relationship Id="rId2" Type="http://schemas.openxmlformats.org/officeDocument/2006/relationships/image" Target="../media/image244.wmf"/><Relationship Id="rId1" Type="http://schemas.openxmlformats.org/officeDocument/2006/relationships/oleObject" Target="../embeddings/oleObject221.bin"/></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2.xml"/><Relationship Id="rId1" Type="http://schemas.openxmlformats.org/officeDocument/2006/relationships/image" Target="../media/image245.png"/></Relationships>
</file>

<file path=ppt/slides/_rels/slide172.xml.rels><?xml version="1.0" encoding="UTF-8" standalone="yes"?>
<Relationships xmlns="http://schemas.openxmlformats.org/package/2006/relationships"><Relationship Id="rId8" Type="http://schemas.openxmlformats.org/officeDocument/2006/relationships/notesSlide" Target="../notesSlides/notesSlide172.xml"/><Relationship Id="rId7" Type="http://schemas.openxmlformats.org/officeDocument/2006/relationships/vmlDrawing" Target="../drawings/vmlDrawing56.vml"/><Relationship Id="rId6" Type="http://schemas.openxmlformats.org/officeDocument/2006/relationships/slideLayout" Target="../slideLayouts/slideLayout2.xml"/><Relationship Id="rId5" Type="http://schemas.openxmlformats.org/officeDocument/2006/relationships/image" Target="../media/image232.wmf"/><Relationship Id="rId4" Type="http://schemas.openxmlformats.org/officeDocument/2006/relationships/oleObject" Target="../embeddings/oleObject223.bin"/><Relationship Id="rId3" Type="http://schemas.openxmlformats.org/officeDocument/2006/relationships/image" Target="../media/image247.wmf"/><Relationship Id="rId2" Type="http://schemas.openxmlformats.org/officeDocument/2006/relationships/oleObject" Target="../embeddings/oleObject222.bin"/><Relationship Id="rId1" Type="http://schemas.openxmlformats.org/officeDocument/2006/relationships/image" Target="../media/image246.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7" Type="http://schemas.openxmlformats.org/officeDocument/2006/relationships/notesSlide" Target="../notesSlides/notesSlide174.xml"/><Relationship Id="rId6" Type="http://schemas.openxmlformats.org/officeDocument/2006/relationships/vmlDrawing" Target="../drawings/vmlDrawing57.vml"/><Relationship Id="rId5" Type="http://schemas.openxmlformats.org/officeDocument/2006/relationships/slideLayout" Target="../slideLayouts/slideLayout2.xml"/><Relationship Id="rId4" Type="http://schemas.openxmlformats.org/officeDocument/2006/relationships/image" Target="../media/image230.wmf"/><Relationship Id="rId3" Type="http://schemas.openxmlformats.org/officeDocument/2006/relationships/oleObject" Target="../embeddings/oleObject225.bin"/><Relationship Id="rId2" Type="http://schemas.openxmlformats.org/officeDocument/2006/relationships/image" Target="../media/image248.wmf"/><Relationship Id="rId1" Type="http://schemas.openxmlformats.org/officeDocument/2006/relationships/oleObject" Target="../embeddings/oleObject224.bin"/></Relationships>
</file>

<file path=ppt/slides/_rels/slide175.xml.rels><?xml version="1.0" encoding="UTF-8" standalone="yes"?>
<Relationships xmlns="http://schemas.openxmlformats.org/package/2006/relationships"><Relationship Id="rId9" Type="http://schemas.openxmlformats.org/officeDocument/2006/relationships/notesSlide" Target="../notesSlides/notesSlide175.xml"/><Relationship Id="rId8" Type="http://schemas.openxmlformats.org/officeDocument/2006/relationships/vmlDrawing" Target="../drawings/vmlDrawing58.vml"/><Relationship Id="rId7" Type="http://schemas.openxmlformats.org/officeDocument/2006/relationships/slideLayout" Target="../slideLayouts/slideLayout2.xml"/><Relationship Id="rId6" Type="http://schemas.openxmlformats.org/officeDocument/2006/relationships/image" Target="../media/image251.wmf"/><Relationship Id="rId5" Type="http://schemas.openxmlformats.org/officeDocument/2006/relationships/oleObject" Target="../embeddings/oleObject228.bin"/><Relationship Id="rId4" Type="http://schemas.openxmlformats.org/officeDocument/2006/relationships/image" Target="../media/image250.wmf"/><Relationship Id="rId3" Type="http://schemas.openxmlformats.org/officeDocument/2006/relationships/oleObject" Target="../embeddings/oleObject227.bin"/><Relationship Id="rId2" Type="http://schemas.openxmlformats.org/officeDocument/2006/relationships/image" Target="../media/image249.wmf"/><Relationship Id="rId1" Type="http://schemas.openxmlformats.org/officeDocument/2006/relationships/oleObject" Target="../embeddings/oleObject226.bin"/></Relationships>
</file>

<file path=ppt/slides/_rels/slide176.xml.rels><?xml version="1.0" encoding="UTF-8" standalone="yes"?>
<Relationships xmlns="http://schemas.openxmlformats.org/package/2006/relationships"><Relationship Id="rId9" Type="http://schemas.openxmlformats.org/officeDocument/2006/relationships/notesSlide" Target="../notesSlides/notesSlide176.xml"/><Relationship Id="rId8" Type="http://schemas.openxmlformats.org/officeDocument/2006/relationships/vmlDrawing" Target="../drawings/vmlDrawing59.vml"/><Relationship Id="rId7" Type="http://schemas.openxmlformats.org/officeDocument/2006/relationships/slideLayout" Target="../slideLayouts/slideLayout2.xml"/><Relationship Id="rId6" Type="http://schemas.openxmlformats.org/officeDocument/2006/relationships/image" Target="../media/image254.wmf"/><Relationship Id="rId5" Type="http://schemas.openxmlformats.org/officeDocument/2006/relationships/oleObject" Target="../embeddings/oleObject231.bin"/><Relationship Id="rId4" Type="http://schemas.openxmlformats.org/officeDocument/2006/relationships/image" Target="../media/image253.wmf"/><Relationship Id="rId3" Type="http://schemas.openxmlformats.org/officeDocument/2006/relationships/oleObject" Target="../embeddings/oleObject230.bin"/><Relationship Id="rId2" Type="http://schemas.openxmlformats.org/officeDocument/2006/relationships/image" Target="../media/image252.wmf"/><Relationship Id="rId1" Type="http://schemas.openxmlformats.org/officeDocument/2006/relationships/oleObject" Target="../embeddings/oleObject229.bin"/></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2.xml"/><Relationship Id="rId1" Type="http://schemas.openxmlformats.org/officeDocument/2006/relationships/image" Target="../media/image255.png"/></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12.xml"/><Relationship Id="rId1" Type="http://schemas.openxmlformats.org/officeDocument/2006/relationships/image" Target="../media/image256.jpe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12.xml"/><Relationship Id="rId1" Type="http://schemas.openxmlformats.org/officeDocument/2006/relationships/image" Target="../media/image256.jpe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12.xml"/><Relationship Id="rId1" Type="http://schemas.openxmlformats.org/officeDocument/2006/relationships/image" Target="../media/image256.jpeg"/></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12.xml"/><Relationship Id="rId1" Type="http://schemas.openxmlformats.org/officeDocument/2006/relationships/image" Target="../media/image256.jpeg"/></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12.xml"/><Relationship Id="rId1" Type="http://schemas.openxmlformats.org/officeDocument/2006/relationships/image" Target="../media/image255.pn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hyperlink" Target="https://www.icourse163.org/course/CUG-1003556007" TargetMode="Externa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image" Target="../media/image7.jpeg"/></Relationships>
</file>

<file path=ppt/slides/_rels/slide200.xml.rels><?xml version="1.0" encoding="UTF-8" standalone="yes"?>
<Relationships xmlns="http://schemas.openxmlformats.org/package/2006/relationships"><Relationship Id="rId7" Type="http://schemas.openxmlformats.org/officeDocument/2006/relationships/notesSlide" Target="../notesSlides/notesSlide200.xml"/><Relationship Id="rId6" Type="http://schemas.openxmlformats.org/officeDocument/2006/relationships/vmlDrawing" Target="../drawings/vmlDrawing60.vml"/><Relationship Id="rId5" Type="http://schemas.openxmlformats.org/officeDocument/2006/relationships/slideLayout" Target="../slideLayouts/slideLayout12.xml"/><Relationship Id="rId4" Type="http://schemas.openxmlformats.org/officeDocument/2006/relationships/image" Target="../media/image258.wmf"/><Relationship Id="rId3" Type="http://schemas.openxmlformats.org/officeDocument/2006/relationships/oleObject" Target="../embeddings/oleObject233.bin"/><Relationship Id="rId2" Type="http://schemas.openxmlformats.org/officeDocument/2006/relationships/image" Target="../media/image257.wmf"/><Relationship Id="rId1" Type="http://schemas.openxmlformats.org/officeDocument/2006/relationships/oleObject" Target="../embeddings/oleObject232.bin"/></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5" Type="http://schemas.openxmlformats.org/officeDocument/2006/relationships/notesSlide" Target="../notesSlides/notesSlide202.xml"/><Relationship Id="rId4" Type="http://schemas.openxmlformats.org/officeDocument/2006/relationships/slideLayout" Target="../slideLayouts/slideLayout7.xml"/><Relationship Id="rId3" Type="http://schemas.openxmlformats.org/officeDocument/2006/relationships/hyperlink" Target="http://grzy.cug.edu.cn/jlx/" TargetMode="External"/><Relationship Id="rId2" Type="http://schemas.openxmlformats.org/officeDocument/2006/relationships/image" Target="../media/image2.png"/><Relationship Id="rId1" Type="http://schemas.openxmlformats.org/officeDocument/2006/relationships/image" Target="../media/image1.jpeg"/></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image" Target="../media/image8.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5" Type="http://schemas.openxmlformats.org/officeDocument/2006/relationships/notesSlide" Target="../notesSlides/notesSlide216.xml"/><Relationship Id="rId4" Type="http://schemas.openxmlformats.org/officeDocument/2006/relationships/slideLayout" Target="../slideLayouts/slideLayout20.xml"/><Relationship Id="rId3" Type="http://schemas.openxmlformats.org/officeDocument/2006/relationships/hyperlink" Target="http://grzy.cug.edu.cn/jlx/" TargetMode="External"/><Relationship Id="rId2" Type="http://schemas.openxmlformats.org/officeDocument/2006/relationships/image" Target="../media/image2.png"/><Relationship Id="rId1" Type="http://schemas.openxmlformats.org/officeDocument/2006/relationships/image" Target="../media/image1.jpeg"/></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20.xml"/><Relationship Id="rId1" Type="http://schemas.openxmlformats.org/officeDocument/2006/relationships/image" Target="../media/image2.png"/></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0.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0.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0.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0.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5.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5.xml"/></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14.xml"/><Relationship Id="rId1" Type="http://schemas.openxmlformats.org/officeDocument/2006/relationships/image" Target="../media/image259.png"/></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4.xml"/></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14.xml"/><Relationship Id="rId1" Type="http://schemas.openxmlformats.org/officeDocument/2006/relationships/image" Target="../media/image260.png"/></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228.xml"/><Relationship Id="rId2" Type="http://schemas.openxmlformats.org/officeDocument/2006/relationships/slideLayout" Target="../slideLayouts/slideLayout14.xml"/><Relationship Id="rId1" Type="http://schemas.openxmlformats.org/officeDocument/2006/relationships/image" Target="../media/image261.png"/></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14.xml"/><Relationship Id="rId1" Type="http://schemas.openxmlformats.org/officeDocument/2006/relationships/image" Target="../media/image262.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7.xml"/><Relationship Id="rId3" Type="http://schemas.openxmlformats.org/officeDocument/2006/relationships/hyperlink" Target="http://grzy.cug.edu.cn/jlx/" TargetMode="External"/><Relationship Id="rId2" Type="http://schemas.openxmlformats.org/officeDocument/2006/relationships/image" Target="../media/image2.png"/><Relationship Id="rId1" Type="http://schemas.openxmlformats.org/officeDocument/2006/relationships/image" Target="../media/image1.jpeg"/></Relationships>
</file>

<file path=ppt/slides/_rels/slide230.xml.rels><?xml version="1.0" encoding="UTF-8" standalone="yes"?>
<Relationships xmlns="http://schemas.openxmlformats.org/package/2006/relationships"><Relationship Id="rId5" Type="http://schemas.openxmlformats.org/officeDocument/2006/relationships/notesSlide" Target="../notesSlides/notesSlide230.xml"/><Relationship Id="rId4" Type="http://schemas.openxmlformats.org/officeDocument/2006/relationships/vmlDrawing" Target="../drawings/vmlDrawing61.vml"/><Relationship Id="rId3" Type="http://schemas.openxmlformats.org/officeDocument/2006/relationships/slideLayout" Target="../slideLayouts/slideLayout20.xml"/><Relationship Id="rId2" Type="http://schemas.openxmlformats.org/officeDocument/2006/relationships/image" Target="../media/image263.wmf"/><Relationship Id="rId1" Type="http://schemas.openxmlformats.org/officeDocument/2006/relationships/oleObject" Target="../embeddings/oleObject234.bin"/></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0.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0.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0.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0.xml"/></Relationships>
</file>

<file path=ppt/slides/_rels/slide235.xml.rels><?xml version="1.0" encoding="UTF-8" standalone="yes"?>
<Relationships xmlns="http://schemas.openxmlformats.org/package/2006/relationships"><Relationship Id="rId3" Type="http://schemas.openxmlformats.org/officeDocument/2006/relationships/notesSlide" Target="../notesSlides/notesSlide235.xml"/><Relationship Id="rId2" Type="http://schemas.openxmlformats.org/officeDocument/2006/relationships/slideLayout" Target="../slideLayouts/slideLayout25.xml"/><Relationship Id="rId1" Type="http://schemas.openxmlformats.org/officeDocument/2006/relationships/image" Target="../media/image264.png"/></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0.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0.xml"/></Relationships>
</file>

<file path=ppt/slides/_rels/slide238.xml.rels><?xml version="1.0" encoding="UTF-8" standalone="yes"?>
<Relationships xmlns="http://schemas.openxmlformats.org/package/2006/relationships"><Relationship Id="rId5" Type="http://schemas.openxmlformats.org/officeDocument/2006/relationships/notesSlide" Target="../notesSlides/notesSlide238.xml"/><Relationship Id="rId4" Type="http://schemas.openxmlformats.org/officeDocument/2006/relationships/vmlDrawing" Target="../drawings/vmlDrawing62.vml"/><Relationship Id="rId3" Type="http://schemas.openxmlformats.org/officeDocument/2006/relationships/slideLayout" Target="../slideLayouts/slideLayout20.xml"/><Relationship Id="rId2" Type="http://schemas.openxmlformats.org/officeDocument/2006/relationships/image" Target="../media/image265.emf"/><Relationship Id="rId1" Type="http://schemas.openxmlformats.org/officeDocument/2006/relationships/oleObject" Target="../embeddings/oleObject235.bin"/></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0.xml"/></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241.xml"/><Relationship Id="rId2" Type="http://schemas.openxmlformats.org/officeDocument/2006/relationships/slideLayout" Target="../slideLayouts/slideLayout15.xml"/><Relationship Id="rId1" Type="http://schemas.openxmlformats.org/officeDocument/2006/relationships/image" Target="../media/image266.png"/></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5.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5.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5.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0.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15.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15.xml"/></Relationships>
</file>

<file path=ppt/slides/_rels/slide248.xml.rels><?xml version="1.0" encoding="UTF-8" standalone="yes"?>
<Relationships xmlns="http://schemas.openxmlformats.org/package/2006/relationships"><Relationship Id="rId5" Type="http://schemas.openxmlformats.org/officeDocument/2006/relationships/notesSlide" Target="../notesSlides/notesSlide248.xml"/><Relationship Id="rId4" Type="http://schemas.openxmlformats.org/officeDocument/2006/relationships/slideLayout" Target="../slideLayouts/slideLayout7.xml"/><Relationship Id="rId3" Type="http://schemas.openxmlformats.org/officeDocument/2006/relationships/hyperlink" Target="http://grzy.cug.edu.cn/jlx/" TargetMode="External"/><Relationship Id="rId2" Type="http://schemas.openxmlformats.org/officeDocument/2006/relationships/image" Target="../media/image2.png"/><Relationship Id="rId1" Type="http://schemas.openxmlformats.org/officeDocument/2006/relationships/image" Target="../media/image1.jpeg"/></Relationships>
</file>

<file path=ppt/slides/_rels/slide249.xml.rels><?xml version="1.0" encoding="UTF-8" standalone="yes"?>
<Relationships xmlns="http://schemas.openxmlformats.org/package/2006/relationships"><Relationship Id="rId3" Type="http://schemas.openxmlformats.org/officeDocument/2006/relationships/notesSlide" Target="../notesSlides/notesSlide249.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5" Type="http://schemas.openxmlformats.org/officeDocument/2006/relationships/notesSlide" Target="../notesSlides/notesSlide260.xml"/><Relationship Id="rId4" Type="http://schemas.openxmlformats.org/officeDocument/2006/relationships/slideLayout" Target="../slideLayouts/slideLayout7.xml"/><Relationship Id="rId3" Type="http://schemas.openxmlformats.org/officeDocument/2006/relationships/hyperlink" Target="http://grzy.cug.edu.cn/jlx/" TargetMode="External"/><Relationship Id="rId2" Type="http://schemas.openxmlformats.org/officeDocument/2006/relationships/image" Target="../media/image2.png"/><Relationship Id="rId1" Type="http://schemas.openxmlformats.org/officeDocument/2006/relationships/image" Target="../media/image1.jpeg"/></Relationships>
</file>

<file path=ppt/slides/_rels/slide261.xml.rels><?xml version="1.0" encoding="UTF-8" standalone="yes"?>
<Relationships xmlns="http://schemas.openxmlformats.org/package/2006/relationships"><Relationship Id="rId3" Type="http://schemas.openxmlformats.org/officeDocument/2006/relationships/notesSlide" Target="../notesSlides/notesSlide261.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62.xml.rels><?xml version="1.0" encoding="UTF-8" standalone="yes"?>
<Relationships xmlns="http://schemas.openxmlformats.org/package/2006/relationships"><Relationship Id="rId3" Type="http://schemas.openxmlformats.org/officeDocument/2006/relationships/notesSlide" Target="../notesSlides/notesSlide262.xml"/><Relationship Id="rId2" Type="http://schemas.openxmlformats.org/officeDocument/2006/relationships/slideLayout" Target="../slideLayouts/slideLayout7.xml"/><Relationship Id="rId1" Type="http://schemas.openxmlformats.org/officeDocument/2006/relationships/image" Target="../media/image267.png"/></Relationships>
</file>

<file path=ppt/slides/_rels/slide263.xml.rels><?xml version="1.0" encoding="UTF-8" standalone="yes"?>
<Relationships xmlns="http://schemas.openxmlformats.org/package/2006/relationships"><Relationship Id="rId3" Type="http://schemas.openxmlformats.org/officeDocument/2006/relationships/notesSlide" Target="../notesSlides/notesSlide263.xml"/><Relationship Id="rId2" Type="http://schemas.openxmlformats.org/officeDocument/2006/relationships/slideLayout" Target="../slideLayouts/slideLayout7.xml"/><Relationship Id="rId1" Type="http://schemas.openxmlformats.org/officeDocument/2006/relationships/image" Target="../media/image268.png"/></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5" Type="http://schemas.openxmlformats.org/officeDocument/2006/relationships/notesSlide" Target="../notesSlides/notesSlide265.xml"/><Relationship Id="rId4" Type="http://schemas.openxmlformats.org/officeDocument/2006/relationships/slideLayout" Target="../slideLayouts/slideLayout7.xml"/><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image" Target="../media/image269.png"/></Relationships>
</file>

<file path=ppt/slides/_rels/slide266.xml.rels><?xml version="1.0" encoding="UTF-8" standalone="yes"?>
<Relationships xmlns="http://schemas.openxmlformats.org/package/2006/relationships"><Relationship Id="rId3" Type="http://schemas.openxmlformats.org/officeDocument/2006/relationships/notesSlide" Target="../notesSlides/notesSlide266.xml"/><Relationship Id="rId2" Type="http://schemas.openxmlformats.org/officeDocument/2006/relationships/slideLayout" Target="../slideLayouts/slideLayout7.xml"/><Relationship Id="rId1" Type="http://schemas.openxmlformats.org/officeDocument/2006/relationships/image" Target="../media/image272.png"/></Relationships>
</file>

<file path=ppt/slides/_rels/slide267.xml.rels><?xml version="1.0" encoding="UTF-8" standalone="yes"?>
<Relationships xmlns="http://schemas.openxmlformats.org/package/2006/relationships"><Relationship Id="rId3" Type="http://schemas.openxmlformats.org/officeDocument/2006/relationships/notesSlide" Target="../notesSlides/notesSlide267.xml"/><Relationship Id="rId2" Type="http://schemas.openxmlformats.org/officeDocument/2006/relationships/slideLayout" Target="../slideLayouts/slideLayout7.xml"/><Relationship Id="rId1" Type="http://schemas.openxmlformats.org/officeDocument/2006/relationships/image" Target="../media/image273.png"/></Relationships>
</file>

<file path=ppt/slides/_rels/slide268.xml.rels><?xml version="1.0" encoding="UTF-8" standalone="yes"?>
<Relationships xmlns="http://schemas.openxmlformats.org/package/2006/relationships"><Relationship Id="rId3" Type="http://schemas.openxmlformats.org/officeDocument/2006/relationships/notesSlide" Target="../notesSlides/notesSlide268.xml"/><Relationship Id="rId2" Type="http://schemas.openxmlformats.org/officeDocument/2006/relationships/slideLayout" Target="../slideLayouts/slideLayout7.xml"/><Relationship Id="rId1" Type="http://schemas.openxmlformats.org/officeDocument/2006/relationships/image" Target="../media/image274.png"/></Relationships>
</file>

<file path=ppt/slides/_rels/slide269.xml.rels><?xml version="1.0" encoding="UTF-8" standalone="yes"?>
<Relationships xmlns="http://schemas.openxmlformats.org/package/2006/relationships"><Relationship Id="rId6" Type="http://schemas.openxmlformats.org/officeDocument/2006/relationships/notesSlide" Target="../notesSlides/notesSlide269.xml"/><Relationship Id="rId5" Type="http://schemas.openxmlformats.org/officeDocument/2006/relationships/slideLayout" Target="../slideLayouts/slideLayout7.xml"/><Relationship Id="rId4" Type="http://schemas.openxmlformats.org/officeDocument/2006/relationships/image" Target="../media/image271.png"/><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image" Target="../media/image27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27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82.png"/><Relationship Id="rId7" Type="http://schemas.openxmlformats.org/officeDocument/2006/relationships/image" Target="../media/image281.png"/><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278.png"/><Relationship Id="rId3" Type="http://schemas.openxmlformats.org/officeDocument/2006/relationships/image" Target="../media/image277.png"/><Relationship Id="rId2" Type="http://schemas.openxmlformats.org/officeDocument/2006/relationships/image" Target="../media/image276.png"/><Relationship Id="rId10" Type="http://schemas.openxmlformats.org/officeDocument/2006/relationships/notesSlide" Target="../notesSlides/notesSlide270.xml"/><Relationship Id="rId1" Type="http://schemas.openxmlformats.org/officeDocument/2006/relationships/image" Target="../media/image269.png"/></Relationships>
</file>

<file path=ppt/slides/_rels/slide271.xml.rels><?xml version="1.0" encoding="UTF-8" standalone="yes"?>
<Relationships xmlns="http://schemas.openxmlformats.org/package/2006/relationships"><Relationship Id="rId7" Type="http://schemas.openxmlformats.org/officeDocument/2006/relationships/notesSlide" Target="../notesSlides/notesSlide271.xml"/><Relationship Id="rId6" Type="http://schemas.openxmlformats.org/officeDocument/2006/relationships/slideLayout" Target="../slideLayouts/slideLayout7.xml"/><Relationship Id="rId5" Type="http://schemas.openxmlformats.org/officeDocument/2006/relationships/image" Target="../media/image287.png"/><Relationship Id="rId4" Type="http://schemas.openxmlformats.org/officeDocument/2006/relationships/image" Target="../media/image286.png"/><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image" Target="../media/image283.png"/></Relationships>
</file>

<file path=ppt/slides/_rels/slide272.xml.rels><?xml version="1.0" encoding="UTF-8" standalone="yes"?>
<Relationships xmlns="http://schemas.openxmlformats.org/package/2006/relationships"><Relationship Id="rId5" Type="http://schemas.openxmlformats.org/officeDocument/2006/relationships/notesSlide" Target="../notesSlides/notesSlide272.xml"/><Relationship Id="rId4" Type="http://schemas.openxmlformats.org/officeDocument/2006/relationships/slideLayout" Target="../slideLayouts/slideLayout7.xml"/><Relationship Id="rId3" Type="http://schemas.openxmlformats.org/officeDocument/2006/relationships/hyperlink" Target="http://grzy.cug.edu.cn/jlx/" TargetMode="External"/><Relationship Id="rId2" Type="http://schemas.openxmlformats.org/officeDocument/2006/relationships/image" Target="../media/image2.png"/><Relationship Id="rId1" Type="http://schemas.openxmlformats.org/officeDocument/2006/relationships/image" Target="../media/image1.jpeg"/></Relationships>
</file>

<file path=ppt/slides/_rels/slide273.xml.rels><?xml version="1.0" encoding="UTF-8" standalone="yes"?>
<Relationships xmlns="http://schemas.openxmlformats.org/package/2006/relationships"><Relationship Id="rId3" Type="http://schemas.openxmlformats.org/officeDocument/2006/relationships/notesSlide" Target="../notesSlides/notesSlide273.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9" Type="http://schemas.openxmlformats.org/officeDocument/2006/relationships/notesSlide" Target="../notesSlides/notesSlide279.xml"/><Relationship Id="rId8" Type="http://schemas.openxmlformats.org/officeDocument/2006/relationships/slideLayout" Target="../slideLayouts/slideLayout2.xml"/><Relationship Id="rId7" Type="http://schemas.openxmlformats.org/officeDocument/2006/relationships/image" Target="../media/image294.wmf"/><Relationship Id="rId6" Type="http://schemas.openxmlformats.org/officeDocument/2006/relationships/image" Target="../media/image293.wmf"/><Relationship Id="rId5" Type="http://schemas.openxmlformats.org/officeDocument/2006/relationships/image" Target="../media/image292.wmf"/><Relationship Id="rId4" Type="http://schemas.openxmlformats.org/officeDocument/2006/relationships/image" Target="../media/image291.wmf"/><Relationship Id="rId3" Type="http://schemas.openxmlformats.org/officeDocument/2006/relationships/image" Target="../media/image290.wmf"/><Relationship Id="rId2" Type="http://schemas.openxmlformats.org/officeDocument/2006/relationships/image" Target="../media/image289.wmf"/><Relationship Id="rId1" Type="http://schemas.openxmlformats.org/officeDocument/2006/relationships/image" Target="../media/image288.w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8" Type="http://schemas.openxmlformats.org/officeDocument/2006/relationships/notesSlide" Target="../notesSlides/notesSlide281.xml"/><Relationship Id="rId7" Type="http://schemas.openxmlformats.org/officeDocument/2006/relationships/slideLayout" Target="../slideLayouts/slideLayout2.xml"/><Relationship Id="rId6" Type="http://schemas.openxmlformats.org/officeDocument/2006/relationships/image" Target="../media/image299.wmf"/><Relationship Id="rId5" Type="http://schemas.openxmlformats.org/officeDocument/2006/relationships/image" Target="../media/image298.wmf"/><Relationship Id="rId4" Type="http://schemas.openxmlformats.org/officeDocument/2006/relationships/image" Target="../media/image297.wmf"/><Relationship Id="rId3" Type="http://schemas.openxmlformats.org/officeDocument/2006/relationships/image" Target="../media/image296.wmf"/><Relationship Id="rId2" Type="http://schemas.openxmlformats.org/officeDocument/2006/relationships/image" Target="../media/image295.wmf"/><Relationship Id="rId1" Type="http://schemas.openxmlformats.org/officeDocument/2006/relationships/image" Target="../media/image288.wmf"/></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5" Type="http://schemas.openxmlformats.org/officeDocument/2006/relationships/notesSlide" Target="../notesSlides/notesSlide287.xml"/><Relationship Id="rId4" Type="http://schemas.openxmlformats.org/officeDocument/2006/relationships/slideLayout" Target="../slideLayouts/slideLayout2.xml"/><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image" Target="../media/image300.png"/></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11.wmf"/><Relationship Id="rId3" Type="http://schemas.openxmlformats.org/officeDocument/2006/relationships/oleObject" Target="../embeddings/oleObject2.bin"/><Relationship Id="rId2" Type="http://schemas.openxmlformats.org/officeDocument/2006/relationships/image" Target="../media/image10.wmf"/><Relationship Id="rId1" Type="http://schemas.openxmlformats.org/officeDocument/2006/relationships/oleObject" Target="../embeddings/oleObject1.bin"/></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12.xml"/></Relationships>
</file>

<file path=ppt/slides/_rels/slide292.xml.rels><?xml version="1.0" encoding="UTF-8" standalone="yes"?>
<Relationships xmlns="http://schemas.openxmlformats.org/package/2006/relationships"><Relationship Id="rId3" Type="http://schemas.openxmlformats.org/officeDocument/2006/relationships/notesSlide" Target="../notesSlides/notesSlide292.xml"/><Relationship Id="rId2" Type="http://schemas.openxmlformats.org/officeDocument/2006/relationships/slideLayout" Target="../slideLayouts/slideLayout12.xml"/><Relationship Id="rId1" Type="http://schemas.openxmlformats.org/officeDocument/2006/relationships/image" Target="../media/image8.jpeg"/></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hyperlink" Target="http://grzy.cug.edu.cn/jlx/" TargetMode="External"/><Relationship Id="rId2" Type="http://schemas.openxmlformats.org/officeDocument/2006/relationships/image" Target="../media/image2.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32.xml"/><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2.xm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png"/></Relationships>
</file>

<file path=ppt/slides/_rels/slide36.xml.rels><?xml version="1.0" encoding="UTF-8" standalone="yes"?>
<Relationships xmlns="http://schemas.openxmlformats.org/package/2006/relationships"><Relationship Id="rId9" Type="http://schemas.openxmlformats.org/officeDocument/2006/relationships/oleObject" Target="../embeddings/oleObject7.bin"/><Relationship Id="rId8" Type="http://schemas.openxmlformats.org/officeDocument/2006/relationships/image" Target="../media/image25.wmf"/><Relationship Id="rId7" Type="http://schemas.openxmlformats.org/officeDocument/2006/relationships/oleObject" Target="../embeddings/oleObject6.bin"/><Relationship Id="rId6" Type="http://schemas.openxmlformats.org/officeDocument/2006/relationships/image" Target="../media/image24.wmf"/><Relationship Id="rId5" Type="http://schemas.openxmlformats.org/officeDocument/2006/relationships/oleObject" Target="../embeddings/oleObject5.bin"/><Relationship Id="rId4" Type="http://schemas.openxmlformats.org/officeDocument/2006/relationships/image" Target="../media/image23.wmf"/><Relationship Id="rId3" Type="http://schemas.openxmlformats.org/officeDocument/2006/relationships/oleObject" Target="../embeddings/oleObject4.bin"/><Relationship Id="rId2" Type="http://schemas.openxmlformats.org/officeDocument/2006/relationships/image" Target="../media/image22.wmf"/><Relationship Id="rId13" Type="http://schemas.openxmlformats.org/officeDocument/2006/relationships/notesSlide" Target="../notesSlides/notesSlide36.xml"/><Relationship Id="rId12" Type="http://schemas.openxmlformats.org/officeDocument/2006/relationships/vmlDrawing" Target="../drawings/vmlDrawing2.vml"/><Relationship Id="rId11" Type="http://schemas.openxmlformats.org/officeDocument/2006/relationships/slideLayout" Target="../slideLayouts/slideLayout2.xml"/><Relationship Id="rId10" Type="http://schemas.openxmlformats.org/officeDocument/2006/relationships/image" Target="../media/image26.wmf"/><Relationship Id="rId1" Type="http://schemas.openxmlformats.org/officeDocument/2006/relationships/oleObject" Target="../embeddings/oleObject3.bin"/></Relationships>
</file>

<file path=ppt/slides/_rels/slide37.xml.rels><?xml version="1.0" encoding="UTF-8" standalone="yes"?>
<Relationships xmlns="http://schemas.openxmlformats.org/package/2006/relationships"><Relationship Id="rId9" Type="http://schemas.openxmlformats.org/officeDocument/2006/relationships/notesSlide" Target="../notesSlides/notesSlide37.xml"/><Relationship Id="rId8" Type="http://schemas.openxmlformats.org/officeDocument/2006/relationships/vmlDrawing" Target="../drawings/vmlDrawing3.vml"/><Relationship Id="rId7" Type="http://schemas.openxmlformats.org/officeDocument/2006/relationships/slideLayout" Target="../slideLayouts/slideLayout2.xml"/><Relationship Id="rId6" Type="http://schemas.openxmlformats.org/officeDocument/2006/relationships/image" Target="../media/image30.wmf"/><Relationship Id="rId5" Type="http://schemas.openxmlformats.org/officeDocument/2006/relationships/oleObject" Target="../embeddings/oleObject9.bin"/><Relationship Id="rId4" Type="http://schemas.openxmlformats.org/officeDocument/2006/relationships/image" Target="../media/image29.png"/><Relationship Id="rId3" Type="http://schemas.openxmlformats.org/officeDocument/2006/relationships/image" Target="../media/image28.wmf"/><Relationship Id="rId2" Type="http://schemas.openxmlformats.org/officeDocument/2006/relationships/oleObject" Target="../embeddings/oleObject8.bin"/><Relationship Id="rId1" Type="http://schemas.openxmlformats.org/officeDocument/2006/relationships/image" Target="../media/image27.png"/></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4.wmf"/><Relationship Id="rId7" Type="http://schemas.openxmlformats.org/officeDocument/2006/relationships/oleObject" Target="../embeddings/oleObject13.bin"/><Relationship Id="rId6" Type="http://schemas.openxmlformats.org/officeDocument/2006/relationships/image" Target="../media/image33.wmf"/><Relationship Id="rId5" Type="http://schemas.openxmlformats.org/officeDocument/2006/relationships/oleObject" Target="../embeddings/oleObject12.bin"/><Relationship Id="rId4" Type="http://schemas.openxmlformats.org/officeDocument/2006/relationships/image" Target="../media/image32.wmf"/><Relationship Id="rId3" Type="http://schemas.openxmlformats.org/officeDocument/2006/relationships/oleObject" Target="../embeddings/oleObject11.bin"/><Relationship Id="rId2" Type="http://schemas.openxmlformats.org/officeDocument/2006/relationships/image" Target="../media/image31.wmf"/><Relationship Id="rId11" Type="http://schemas.openxmlformats.org/officeDocument/2006/relationships/notesSlide" Target="../notesSlides/notesSlide38.xml"/><Relationship Id="rId10" Type="http://schemas.openxmlformats.org/officeDocument/2006/relationships/vmlDrawing" Target="../drawings/vmlDrawing4.vml"/><Relationship Id="rId1" Type="http://schemas.openxmlformats.org/officeDocument/2006/relationships/oleObject" Target="../embeddings/oleObject10.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9" Type="http://schemas.openxmlformats.org/officeDocument/2006/relationships/image" Target="../media/image41.wmf"/><Relationship Id="rId8" Type="http://schemas.openxmlformats.org/officeDocument/2006/relationships/oleObject" Target="../embeddings/oleObject15.bin"/><Relationship Id="rId7" Type="http://schemas.openxmlformats.org/officeDocument/2006/relationships/image" Target="../media/image40.wmf"/><Relationship Id="rId6" Type="http://schemas.openxmlformats.org/officeDocument/2006/relationships/oleObject" Target="../embeddings/oleObject14.bin"/><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4" Type="http://schemas.openxmlformats.org/officeDocument/2006/relationships/notesSlide" Target="../notesSlides/notesSlide40.xml"/><Relationship Id="rId13" Type="http://schemas.openxmlformats.org/officeDocument/2006/relationships/vmlDrawing" Target="../drawings/vmlDrawing5.vml"/><Relationship Id="rId12" Type="http://schemas.openxmlformats.org/officeDocument/2006/relationships/slideLayout" Target="../slideLayouts/slideLayout2.xml"/><Relationship Id="rId11" Type="http://schemas.openxmlformats.org/officeDocument/2006/relationships/image" Target="../media/image42.wmf"/><Relationship Id="rId10" Type="http://schemas.openxmlformats.org/officeDocument/2006/relationships/oleObject" Target="../embeddings/oleObject16.bin"/><Relationship Id="rId1"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7.png"/><Relationship Id="rId7" Type="http://schemas.openxmlformats.org/officeDocument/2006/relationships/image" Target="../media/image26.wmf"/><Relationship Id="rId6" Type="http://schemas.openxmlformats.org/officeDocument/2006/relationships/oleObject" Target="../embeddings/oleObject18.bin"/><Relationship Id="rId5" Type="http://schemas.openxmlformats.org/officeDocument/2006/relationships/image" Target="../media/image46.png"/><Relationship Id="rId4" Type="http://schemas.openxmlformats.org/officeDocument/2006/relationships/image" Target="../media/image25.wmf"/><Relationship Id="rId3" Type="http://schemas.openxmlformats.org/officeDocument/2006/relationships/oleObject" Target="../embeddings/oleObject17.bin"/><Relationship Id="rId2" Type="http://schemas.openxmlformats.org/officeDocument/2006/relationships/image" Target="../media/image45.png"/><Relationship Id="rId11" Type="http://schemas.openxmlformats.org/officeDocument/2006/relationships/notesSlide" Target="../notesSlides/notesSlide43.xml"/><Relationship Id="rId10" Type="http://schemas.openxmlformats.org/officeDocument/2006/relationships/vmlDrawing" Target="../drawings/vmlDrawing6.vml"/><Relationship Id="rId1" Type="http://schemas.openxmlformats.org/officeDocument/2006/relationships/image" Target="../media/image44.png"/></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44.xml"/><Relationship Id="rId6" Type="http://schemas.openxmlformats.org/officeDocument/2006/relationships/vmlDrawing" Target="../drawings/vmlDrawing7.vml"/><Relationship Id="rId5" Type="http://schemas.openxmlformats.org/officeDocument/2006/relationships/slideLayout" Target="../slideLayouts/slideLayout2.xml"/><Relationship Id="rId4" Type="http://schemas.openxmlformats.org/officeDocument/2006/relationships/oleObject" Target="../embeddings/oleObject20.bin"/><Relationship Id="rId3" Type="http://schemas.openxmlformats.org/officeDocument/2006/relationships/image" Target="../media/image49.png"/><Relationship Id="rId2" Type="http://schemas.openxmlformats.org/officeDocument/2006/relationships/image" Target="../media/image48.wmf"/><Relationship Id="rId1" Type="http://schemas.openxmlformats.org/officeDocument/2006/relationships/oleObject" Target="../embeddings/oleObject19.bin"/></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46.xml.rels><?xml version="1.0" encoding="UTF-8" standalone="yes"?>
<Relationships xmlns="http://schemas.openxmlformats.org/package/2006/relationships"><Relationship Id="rId9" Type="http://schemas.openxmlformats.org/officeDocument/2006/relationships/vmlDrawing" Target="../drawings/vmlDrawing8.vml"/><Relationship Id="rId8" Type="http://schemas.openxmlformats.org/officeDocument/2006/relationships/slideLayout" Target="../slideLayouts/slideLayout2.xml"/><Relationship Id="rId7" Type="http://schemas.openxmlformats.org/officeDocument/2006/relationships/image" Target="../media/image48.wmf"/><Relationship Id="rId6" Type="http://schemas.openxmlformats.org/officeDocument/2006/relationships/oleObject" Target="../embeddings/oleObject23.bin"/><Relationship Id="rId5" Type="http://schemas.openxmlformats.org/officeDocument/2006/relationships/image" Target="../media/image55.wmf"/><Relationship Id="rId4" Type="http://schemas.openxmlformats.org/officeDocument/2006/relationships/oleObject" Target="../embeddings/oleObject22.bin"/><Relationship Id="rId3" Type="http://schemas.openxmlformats.org/officeDocument/2006/relationships/image" Target="../media/image54.wmf"/><Relationship Id="rId2" Type="http://schemas.openxmlformats.org/officeDocument/2006/relationships/oleObject" Target="../embeddings/oleObject21.bin"/><Relationship Id="rId10" Type="http://schemas.openxmlformats.org/officeDocument/2006/relationships/notesSlide" Target="../notesSlides/notesSlide46.xml"/><Relationship Id="rId1"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7.xml"/><Relationship Id="rId3" Type="http://schemas.openxmlformats.org/officeDocument/2006/relationships/hyperlink" Target="http://grzy.cug.edu.cn/jlx/" TargetMode="External"/><Relationship Id="rId2" Type="http://schemas.openxmlformats.org/officeDocument/2006/relationships/image" Target="../media/image2.png"/><Relationship Id="rId1" Type="http://schemas.openxmlformats.org/officeDocument/2006/relationships/image" Target="../media/image1.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9" Type="http://schemas.openxmlformats.org/officeDocument/2006/relationships/oleObject" Target="../embeddings/oleObject28.bin"/><Relationship Id="rId8" Type="http://schemas.openxmlformats.org/officeDocument/2006/relationships/image" Target="../media/image60.wmf"/><Relationship Id="rId7" Type="http://schemas.openxmlformats.org/officeDocument/2006/relationships/oleObject" Target="../embeddings/oleObject27.bin"/><Relationship Id="rId6" Type="http://schemas.openxmlformats.org/officeDocument/2006/relationships/image" Target="../media/image59.wmf"/><Relationship Id="rId5" Type="http://schemas.openxmlformats.org/officeDocument/2006/relationships/oleObject" Target="../embeddings/oleObject26.bin"/><Relationship Id="rId4" Type="http://schemas.openxmlformats.org/officeDocument/2006/relationships/image" Target="../media/image58.wmf"/><Relationship Id="rId3" Type="http://schemas.openxmlformats.org/officeDocument/2006/relationships/oleObject" Target="../embeddings/oleObject25.bin"/><Relationship Id="rId2" Type="http://schemas.openxmlformats.org/officeDocument/2006/relationships/image" Target="../media/image57.wmf"/><Relationship Id="rId17" Type="http://schemas.openxmlformats.org/officeDocument/2006/relationships/notesSlide" Target="../notesSlides/notesSlide50.xml"/><Relationship Id="rId16" Type="http://schemas.openxmlformats.org/officeDocument/2006/relationships/vmlDrawing" Target="../drawings/vmlDrawing9.vml"/><Relationship Id="rId15" Type="http://schemas.openxmlformats.org/officeDocument/2006/relationships/slideLayout" Target="../slideLayouts/slideLayout2.xml"/><Relationship Id="rId14" Type="http://schemas.openxmlformats.org/officeDocument/2006/relationships/image" Target="../media/image63.wmf"/><Relationship Id="rId13" Type="http://schemas.openxmlformats.org/officeDocument/2006/relationships/oleObject" Target="../embeddings/oleObject30.bin"/><Relationship Id="rId12" Type="http://schemas.openxmlformats.org/officeDocument/2006/relationships/image" Target="../media/image62.wmf"/><Relationship Id="rId11" Type="http://schemas.openxmlformats.org/officeDocument/2006/relationships/oleObject" Target="../embeddings/oleObject29.bin"/><Relationship Id="rId10" Type="http://schemas.openxmlformats.org/officeDocument/2006/relationships/image" Target="../media/image61.wmf"/><Relationship Id="rId1" Type="http://schemas.openxmlformats.org/officeDocument/2006/relationships/oleObject" Target="../embeddings/oleObject24.bin"/></Relationships>
</file>

<file path=ppt/slides/_rels/slide51.xml.rels><?xml version="1.0" encoding="UTF-8" standalone="yes"?>
<Relationships xmlns="http://schemas.openxmlformats.org/package/2006/relationships"><Relationship Id="rId9" Type="http://schemas.openxmlformats.org/officeDocument/2006/relationships/oleObject" Target="../embeddings/oleObject35.bin"/><Relationship Id="rId8" Type="http://schemas.openxmlformats.org/officeDocument/2006/relationships/image" Target="../media/image67.wmf"/><Relationship Id="rId7" Type="http://schemas.openxmlformats.org/officeDocument/2006/relationships/oleObject" Target="../embeddings/oleObject34.bin"/><Relationship Id="rId6" Type="http://schemas.openxmlformats.org/officeDocument/2006/relationships/image" Target="../media/image66.wmf"/><Relationship Id="rId5" Type="http://schemas.openxmlformats.org/officeDocument/2006/relationships/oleObject" Target="../embeddings/oleObject33.bin"/><Relationship Id="rId4" Type="http://schemas.openxmlformats.org/officeDocument/2006/relationships/image" Target="../media/image65.wmf"/><Relationship Id="rId3" Type="http://schemas.openxmlformats.org/officeDocument/2006/relationships/oleObject" Target="../embeddings/oleObject32.bin"/><Relationship Id="rId2" Type="http://schemas.openxmlformats.org/officeDocument/2006/relationships/image" Target="../media/image64.wmf"/><Relationship Id="rId13" Type="http://schemas.openxmlformats.org/officeDocument/2006/relationships/notesSlide" Target="../notesSlides/notesSlide51.xml"/><Relationship Id="rId12" Type="http://schemas.openxmlformats.org/officeDocument/2006/relationships/vmlDrawing" Target="../drawings/vmlDrawing10.vml"/><Relationship Id="rId11" Type="http://schemas.openxmlformats.org/officeDocument/2006/relationships/slideLayout" Target="../slideLayouts/slideLayout2.xml"/><Relationship Id="rId10" Type="http://schemas.openxmlformats.org/officeDocument/2006/relationships/image" Target="../media/image68.wmf"/><Relationship Id="rId1" Type="http://schemas.openxmlformats.org/officeDocument/2006/relationships/oleObject" Target="../embeddings/oleObject31.bin"/></Relationships>
</file>

<file path=ppt/slides/_rels/slide52.xml.rels><?xml version="1.0" encoding="UTF-8" standalone="yes"?>
<Relationships xmlns="http://schemas.openxmlformats.org/package/2006/relationships"><Relationship Id="rId9" Type="http://schemas.openxmlformats.org/officeDocument/2006/relationships/oleObject" Target="../embeddings/oleObject40.bin"/><Relationship Id="rId8" Type="http://schemas.openxmlformats.org/officeDocument/2006/relationships/oleObject" Target="../embeddings/oleObject39.bin"/><Relationship Id="rId7" Type="http://schemas.openxmlformats.org/officeDocument/2006/relationships/image" Target="../media/image68.wmf"/><Relationship Id="rId6" Type="http://schemas.openxmlformats.org/officeDocument/2006/relationships/oleObject" Target="../embeddings/oleObject38.bin"/><Relationship Id="rId5" Type="http://schemas.openxmlformats.org/officeDocument/2006/relationships/image" Target="../media/image71.wmf"/><Relationship Id="rId4" Type="http://schemas.openxmlformats.org/officeDocument/2006/relationships/oleObject" Target="../embeddings/oleObject37.bin"/><Relationship Id="rId3" Type="http://schemas.openxmlformats.org/officeDocument/2006/relationships/image" Target="../media/image70.png"/><Relationship Id="rId2" Type="http://schemas.openxmlformats.org/officeDocument/2006/relationships/image" Target="../media/image69.wmf"/><Relationship Id="rId12" Type="http://schemas.openxmlformats.org/officeDocument/2006/relationships/notesSlide" Target="../notesSlides/notesSlide52.xml"/><Relationship Id="rId11" Type="http://schemas.openxmlformats.org/officeDocument/2006/relationships/vmlDrawing" Target="../drawings/vmlDrawing11.vml"/><Relationship Id="rId10" Type="http://schemas.openxmlformats.org/officeDocument/2006/relationships/slideLayout" Target="../slideLayouts/slideLayout2.xml"/><Relationship Id="rId1" Type="http://schemas.openxmlformats.org/officeDocument/2006/relationships/oleObject" Target="../embeddings/oleObject36.bin"/></Relationships>
</file>

<file path=ppt/slides/_rels/slide53.xml.rels><?xml version="1.0" encoding="UTF-8" standalone="yes"?>
<Relationships xmlns="http://schemas.openxmlformats.org/package/2006/relationships"><Relationship Id="rId9" Type="http://schemas.openxmlformats.org/officeDocument/2006/relationships/oleObject" Target="../embeddings/oleObject45.bin"/><Relationship Id="rId8" Type="http://schemas.openxmlformats.org/officeDocument/2006/relationships/image" Target="../media/image71.wmf"/><Relationship Id="rId7" Type="http://schemas.openxmlformats.org/officeDocument/2006/relationships/oleObject" Target="../embeddings/oleObject44.bin"/><Relationship Id="rId6" Type="http://schemas.openxmlformats.org/officeDocument/2006/relationships/image" Target="../media/image74.wmf"/><Relationship Id="rId5" Type="http://schemas.openxmlformats.org/officeDocument/2006/relationships/oleObject" Target="../embeddings/oleObject43.bin"/><Relationship Id="rId4" Type="http://schemas.openxmlformats.org/officeDocument/2006/relationships/image" Target="../media/image73.wmf"/><Relationship Id="rId3" Type="http://schemas.openxmlformats.org/officeDocument/2006/relationships/oleObject" Target="../embeddings/oleObject42.bin"/><Relationship Id="rId2" Type="http://schemas.openxmlformats.org/officeDocument/2006/relationships/image" Target="../media/image72.wmf"/><Relationship Id="rId13" Type="http://schemas.openxmlformats.org/officeDocument/2006/relationships/notesSlide" Target="../notesSlides/notesSlide53.xml"/><Relationship Id="rId12" Type="http://schemas.openxmlformats.org/officeDocument/2006/relationships/vmlDrawing" Target="../drawings/vmlDrawing12.vml"/><Relationship Id="rId11" Type="http://schemas.openxmlformats.org/officeDocument/2006/relationships/slideLayout" Target="../slideLayouts/slideLayout2.xml"/><Relationship Id="rId10" Type="http://schemas.openxmlformats.org/officeDocument/2006/relationships/image" Target="../media/image68.wmf"/><Relationship Id="rId1" Type="http://schemas.openxmlformats.org/officeDocument/2006/relationships/oleObject" Target="../embeddings/oleObject41.bin"/></Relationships>
</file>

<file path=ppt/slides/_rels/slide54.xml.rels><?xml version="1.0" encoding="UTF-8" standalone="yes"?>
<Relationships xmlns="http://schemas.openxmlformats.org/package/2006/relationships"><Relationship Id="rId9" Type="http://schemas.openxmlformats.org/officeDocument/2006/relationships/oleObject" Target="../embeddings/oleObject50.bin"/><Relationship Id="rId8" Type="http://schemas.openxmlformats.org/officeDocument/2006/relationships/image" Target="../media/image71.wmf"/><Relationship Id="rId7" Type="http://schemas.openxmlformats.org/officeDocument/2006/relationships/oleObject" Target="../embeddings/oleObject49.bin"/><Relationship Id="rId6" Type="http://schemas.openxmlformats.org/officeDocument/2006/relationships/image" Target="../media/image77.wmf"/><Relationship Id="rId5" Type="http://schemas.openxmlformats.org/officeDocument/2006/relationships/oleObject" Target="../embeddings/oleObject48.bin"/><Relationship Id="rId4" Type="http://schemas.openxmlformats.org/officeDocument/2006/relationships/image" Target="../media/image76.wmf"/><Relationship Id="rId3" Type="http://schemas.openxmlformats.org/officeDocument/2006/relationships/oleObject" Target="../embeddings/oleObject47.bin"/><Relationship Id="rId2" Type="http://schemas.openxmlformats.org/officeDocument/2006/relationships/image" Target="../media/image75.wmf"/><Relationship Id="rId13" Type="http://schemas.openxmlformats.org/officeDocument/2006/relationships/notesSlide" Target="../notesSlides/notesSlide54.xml"/><Relationship Id="rId12" Type="http://schemas.openxmlformats.org/officeDocument/2006/relationships/vmlDrawing" Target="../drawings/vmlDrawing13.vml"/><Relationship Id="rId11" Type="http://schemas.openxmlformats.org/officeDocument/2006/relationships/slideLayout" Target="../slideLayouts/slideLayout2.xml"/><Relationship Id="rId10" Type="http://schemas.openxmlformats.org/officeDocument/2006/relationships/image" Target="../media/image68.wmf"/><Relationship Id="rId1" Type="http://schemas.openxmlformats.org/officeDocument/2006/relationships/oleObject" Target="../embeddings/oleObject46.bin"/></Relationships>
</file>

<file path=ppt/slides/_rels/slide55.xml.rels><?xml version="1.0" encoding="UTF-8" standalone="yes"?>
<Relationships xmlns="http://schemas.openxmlformats.org/package/2006/relationships"><Relationship Id="rId9" Type="http://schemas.openxmlformats.org/officeDocument/2006/relationships/image" Target="../media/image79.wmf"/><Relationship Id="rId8" Type="http://schemas.openxmlformats.org/officeDocument/2006/relationships/oleObject" Target="../embeddings/oleObject54.bin"/><Relationship Id="rId7" Type="http://schemas.openxmlformats.org/officeDocument/2006/relationships/image" Target="../media/image78.png"/><Relationship Id="rId6" Type="http://schemas.openxmlformats.org/officeDocument/2006/relationships/image" Target="../media/image60.wmf"/><Relationship Id="rId5" Type="http://schemas.openxmlformats.org/officeDocument/2006/relationships/oleObject" Target="../embeddings/oleObject53.bin"/><Relationship Id="rId4" Type="http://schemas.openxmlformats.org/officeDocument/2006/relationships/image" Target="../media/image68.wmf"/><Relationship Id="rId3" Type="http://schemas.openxmlformats.org/officeDocument/2006/relationships/oleObject" Target="../embeddings/oleObject52.bin"/><Relationship Id="rId2" Type="http://schemas.openxmlformats.org/officeDocument/2006/relationships/image" Target="../media/image71.wmf"/><Relationship Id="rId12" Type="http://schemas.openxmlformats.org/officeDocument/2006/relationships/notesSlide" Target="../notesSlides/notesSlide55.xml"/><Relationship Id="rId11" Type="http://schemas.openxmlformats.org/officeDocument/2006/relationships/vmlDrawing" Target="../drawings/vmlDrawing14.vml"/><Relationship Id="rId10" Type="http://schemas.openxmlformats.org/officeDocument/2006/relationships/slideLayout" Target="../slideLayouts/slideLayout2.xml"/><Relationship Id="rId1" Type="http://schemas.openxmlformats.org/officeDocument/2006/relationships/oleObject" Target="../embeddings/oleObject51.bin"/></Relationships>
</file>

<file path=ppt/slides/_rels/slide56.xml.rels><?xml version="1.0" encoding="UTF-8" standalone="yes"?>
<Relationships xmlns="http://schemas.openxmlformats.org/package/2006/relationships"><Relationship Id="rId9" Type="http://schemas.openxmlformats.org/officeDocument/2006/relationships/notesSlide" Target="../notesSlides/notesSlide56.xml"/><Relationship Id="rId8" Type="http://schemas.openxmlformats.org/officeDocument/2006/relationships/vmlDrawing" Target="../drawings/vmlDrawing15.vml"/><Relationship Id="rId7" Type="http://schemas.openxmlformats.org/officeDocument/2006/relationships/slideLayout" Target="../slideLayouts/slideLayout2.xml"/><Relationship Id="rId6" Type="http://schemas.openxmlformats.org/officeDocument/2006/relationships/image" Target="../media/image81.wmf"/><Relationship Id="rId5" Type="http://schemas.openxmlformats.org/officeDocument/2006/relationships/oleObject" Target="../embeddings/oleObject57.bin"/><Relationship Id="rId4" Type="http://schemas.openxmlformats.org/officeDocument/2006/relationships/image" Target="../media/image80.png"/><Relationship Id="rId3" Type="http://schemas.openxmlformats.org/officeDocument/2006/relationships/oleObject" Target="../embeddings/oleObject56.bin"/><Relationship Id="rId2" Type="http://schemas.openxmlformats.org/officeDocument/2006/relationships/image" Target="../media/image79.wmf"/><Relationship Id="rId1" Type="http://schemas.openxmlformats.org/officeDocument/2006/relationships/oleObject" Target="../embeddings/oleObject55.bin"/></Relationships>
</file>

<file path=ppt/slides/_rels/slide57.xml.rels><?xml version="1.0" encoding="UTF-8" standalone="yes"?>
<Relationships xmlns="http://schemas.openxmlformats.org/package/2006/relationships"><Relationship Id="rId9" Type="http://schemas.openxmlformats.org/officeDocument/2006/relationships/notesSlide" Target="../notesSlides/notesSlide57.xml"/><Relationship Id="rId8" Type="http://schemas.openxmlformats.org/officeDocument/2006/relationships/vmlDrawing" Target="../drawings/vmlDrawing16.vml"/><Relationship Id="rId7" Type="http://schemas.openxmlformats.org/officeDocument/2006/relationships/slideLayout" Target="../slideLayouts/slideLayout2.xml"/><Relationship Id="rId6" Type="http://schemas.openxmlformats.org/officeDocument/2006/relationships/image" Target="../media/image79.wmf"/><Relationship Id="rId5" Type="http://schemas.openxmlformats.org/officeDocument/2006/relationships/oleObject" Target="../embeddings/oleObject59.bin"/><Relationship Id="rId4" Type="http://schemas.openxmlformats.org/officeDocument/2006/relationships/image" Target="../media/image84.png"/><Relationship Id="rId3" Type="http://schemas.openxmlformats.org/officeDocument/2006/relationships/image" Target="../media/image83.wmf"/><Relationship Id="rId2" Type="http://schemas.openxmlformats.org/officeDocument/2006/relationships/oleObject" Target="../embeddings/oleObject58.bin"/><Relationship Id="rId1" Type="http://schemas.openxmlformats.org/officeDocument/2006/relationships/image" Target="../media/image82.png"/></Relationships>
</file>

<file path=ppt/slides/_rels/slide58.xml.rels><?xml version="1.0" encoding="UTF-8" standalone="yes"?>
<Relationships xmlns="http://schemas.openxmlformats.org/package/2006/relationships"><Relationship Id="rId9" Type="http://schemas.openxmlformats.org/officeDocument/2006/relationships/vmlDrawing" Target="../drawings/vmlDrawing17.vml"/><Relationship Id="rId8" Type="http://schemas.openxmlformats.org/officeDocument/2006/relationships/slideLayout" Target="../slideLayouts/slideLayout2.xml"/><Relationship Id="rId7" Type="http://schemas.openxmlformats.org/officeDocument/2006/relationships/image" Target="../media/image87.wmf"/><Relationship Id="rId6" Type="http://schemas.openxmlformats.org/officeDocument/2006/relationships/oleObject" Target="../embeddings/oleObject62.bin"/><Relationship Id="rId5" Type="http://schemas.openxmlformats.org/officeDocument/2006/relationships/image" Target="../media/image86.wmf"/><Relationship Id="rId4" Type="http://schemas.openxmlformats.org/officeDocument/2006/relationships/oleObject" Target="../embeddings/oleObject61.bin"/><Relationship Id="rId3" Type="http://schemas.openxmlformats.org/officeDocument/2006/relationships/image" Target="../media/image85.png"/><Relationship Id="rId2" Type="http://schemas.openxmlformats.org/officeDocument/2006/relationships/image" Target="../media/image79.wmf"/><Relationship Id="rId10" Type="http://schemas.openxmlformats.org/officeDocument/2006/relationships/notesSlide" Target="../notesSlides/notesSlide58.xml"/><Relationship Id="rId1" Type="http://schemas.openxmlformats.org/officeDocument/2006/relationships/oleObject" Target="../embeddings/oleObject60.bin"/></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9" Type="http://schemas.openxmlformats.org/officeDocument/2006/relationships/image" Target="../media/image92.wmf"/><Relationship Id="rId8" Type="http://schemas.openxmlformats.org/officeDocument/2006/relationships/oleObject" Target="../embeddings/oleObject66.bin"/><Relationship Id="rId7" Type="http://schemas.openxmlformats.org/officeDocument/2006/relationships/image" Target="../media/image91.wmf"/><Relationship Id="rId6" Type="http://schemas.openxmlformats.org/officeDocument/2006/relationships/oleObject" Target="../embeddings/oleObject65.bin"/><Relationship Id="rId5" Type="http://schemas.openxmlformats.org/officeDocument/2006/relationships/image" Target="../media/image90.wmf"/><Relationship Id="rId4" Type="http://schemas.openxmlformats.org/officeDocument/2006/relationships/oleObject" Target="../embeddings/oleObject64.bin"/><Relationship Id="rId3" Type="http://schemas.openxmlformats.org/officeDocument/2006/relationships/image" Target="../media/image89.wmf"/><Relationship Id="rId2" Type="http://schemas.openxmlformats.org/officeDocument/2006/relationships/oleObject" Target="../embeddings/oleObject63.bin"/><Relationship Id="rId14" Type="http://schemas.openxmlformats.org/officeDocument/2006/relationships/notesSlide" Target="../notesSlides/notesSlide60.xml"/><Relationship Id="rId13" Type="http://schemas.openxmlformats.org/officeDocument/2006/relationships/vmlDrawing" Target="../drawings/vmlDrawing18.vml"/><Relationship Id="rId12" Type="http://schemas.openxmlformats.org/officeDocument/2006/relationships/slideLayout" Target="../slideLayouts/slideLayout2.xml"/><Relationship Id="rId11" Type="http://schemas.openxmlformats.org/officeDocument/2006/relationships/image" Target="../media/image87.wmf"/><Relationship Id="rId10" Type="http://schemas.openxmlformats.org/officeDocument/2006/relationships/oleObject" Target="../embeddings/oleObject67.bin"/><Relationship Id="rId1" Type="http://schemas.openxmlformats.org/officeDocument/2006/relationships/image" Target="../media/image88.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69.xml"/><Relationship Id="rId4" Type="http://schemas.openxmlformats.org/officeDocument/2006/relationships/slideLayout" Target="../slideLayouts/slideLayout7.xml"/><Relationship Id="rId3" Type="http://schemas.openxmlformats.org/officeDocument/2006/relationships/hyperlink" Target="http://grzy.cug.edu.cn/jlx/" TargetMode="External"/><Relationship Id="rId2" Type="http://schemas.openxmlformats.org/officeDocument/2006/relationships/image" Target="../media/image2.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72.xml"/><Relationship Id="rId4" Type="http://schemas.openxmlformats.org/officeDocument/2006/relationships/vmlDrawing" Target="../drawings/vmlDrawing19.vml"/><Relationship Id="rId3" Type="http://schemas.openxmlformats.org/officeDocument/2006/relationships/slideLayout" Target="../slideLayouts/slideLayout6.xml"/><Relationship Id="rId2" Type="http://schemas.openxmlformats.org/officeDocument/2006/relationships/image" Target="../media/image95.emf"/><Relationship Id="rId1" Type="http://schemas.openxmlformats.org/officeDocument/2006/relationships/oleObject" Target="../embeddings/oleObject68.bin"/></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73.xml"/><Relationship Id="rId4" Type="http://schemas.openxmlformats.org/officeDocument/2006/relationships/vmlDrawing" Target="../drawings/vmlDrawing20.vml"/><Relationship Id="rId3" Type="http://schemas.openxmlformats.org/officeDocument/2006/relationships/slideLayout" Target="../slideLayouts/slideLayout6.xml"/><Relationship Id="rId2" Type="http://schemas.openxmlformats.org/officeDocument/2006/relationships/image" Target="../media/image96.emf"/><Relationship Id="rId1" Type="http://schemas.openxmlformats.org/officeDocument/2006/relationships/oleObject" Target="../embeddings/oleObject69.bin"/></Relationships>
</file>

<file path=ppt/slides/_rels/slide74.xml.rels><?xml version="1.0" encoding="UTF-8" standalone="yes"?>
<Relationships xmlns="http://schemas.openxmlformats.org/package/2006/relationships"><Relationship Id="rId5" Type="http://schemas.openxmlformats.org/officeDocument/2006/relationships/notesSlide" Target="../notesSlides/notesSlide74.xml"/><Relationship Id="rId4" Type="http://schemas.openxmlformats.org/officeDocument/2006/relationships/vmlDrawing" Target="../drawings/vmlDrawing21.vml"/><Relationship Id="rId3" Type="http://schemas.openxmlformats.org/officeDocument/2006/relationships/slideLayout" Target="../slideLayouts/slideLayout6.xml"/><Relationship Id="rId2" Type="http://schemas.openxmlformats.org/officeDocument/2006/relationships/image" Target="../media/image97.emf"/><Relationship Id="rId1" Type="http://schemas.openxmlformats.org/officeDocument/2006/relationships/oleObject" Target="../embeddings/oleObject70.bin"/></Relationships>
</file>

<file path=ppt/slides/_rels/slide75.xml.rels><?xml version="1.0" encoding="UTF-8" standalone="yes"?>
<Relationships xmlns="http://schemas.openxmlformats.org/package/2006/relationships"><Relationship Id="rId5" Type="http://schemas.openxmlformats.org/officeDocument/2006/relationships/notesSlide" Target="../notesSlides/notesSlide75.xml"/><Relationship Id="rId4" Type="http://schemas.openxmlformats.org/officeDocument/2006/relationships/vmlDrawing" Target="../drawings/vmlDrawing22.vml"/><Relationship Id="rId3" Type="http://schemas.openxmlformats.org/officeDocument/2006/relationships/slideLayout" Target="../slideLayouts/slideLayout6.xml"/><Relationship Id="rId2" Type="http://schemas.openxmlformats.org/officeDocument/2006/relationships/image" Target="../media/image97.emf"/><Relationship Id="rId1" Type="http://schemas.openxmlformats.org/officeDocument/2006/relationships/oleObject" Target="../embeddings/oleObject71.bin"/></Relationships>
</file>

<file path=ppt/slides/_rels/slide76.xml.rels><?xml version="1.0" encoding="UTF-8" standalone="yes"?>
<Relationships xmlns="http://schemas.openxmlformats.org/package/2006/relationships"><Relationship Id="rId5" Type="http://schemas.openxmlformats.org/officeDocument/2006/relationships/notesSlide" Target="../notesSlides/notesSlide76.xml"/><Relationship Id="rId4" Type="http://schemas.openxmlformats.org/officeDocument/2006/relationships/vmlDrawing" Target="../drawings/vmlDrawing23.vml"/><Relationship Id="rId3" Type="http://schemas.openxmlformats.org/officeDocument/2006/relationships/slideLayout" Target="../slideLayouts/slideLayout6.xml"/><Relationship Id="rId2" Type="http://schemas.openxmlformats.org/officeDocument/2006/relationships/image" Target="../media/image98.emf"/><Relationship Id="rId1" Type="http://schemas.openxmlformats.org/officeDocument/2006/relationships/oleObject" Target="../embeddings/oleObject72.bin"/></Relationships>
</file>

<file path=ppt/slides/_rels/slide77.xml.rels><?xml version="1.0" encoding="UTF-8" standalone="yes"?>
<Relationships xmlns="http://schemas.openxmlformats.org/package/2006/relationships"><Relationship Id="rId5" Type="http://schemas.openxmlformats.org/officeDocument/2006/relationships/notesSlide" Target="../notesSlides/notesSlide77.xml"/><Relationship Id="rId4" Type="http://schemas.openxmlformats.org/officeDocument/2006/relationships/vmlDrawing" Target="../drawings/vmlDrawing24.vml"/><Relationship Id="rId3" Type="http://schemas.openxmlformats.org/officeDocument/2006/relationships/slideLayout" Target="../slideLayouts/slideLayout6.xml"/><Relationship Id="rId2" Type="http://schemas.openxmlformats.org/officeDocument/2006/relationships/image" Target="../media/image98.emf"/><Relationship Id="rId1" Type="http://schemas.openxmlformats.org/officeDocument/2006/relationships/oleObject" Target="../embeddings/oleObject73.bin"/></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9" Type="http://schemas.openxmlformats.org/officeDocument/2006/relationships/oleObject" Target="../embeddings/oleObject78.bin"/><Relationship Id="rId8" Type="http://schemas.openxmlformats.org/officeDocument/2006/relationships/image" Target="../media/image68.wmf"/><Relationship Id="rId7" Type="http://schemas.openxmlformats.org/officeDocument/2006/relationships/oleObject" Target="../embeddings/oleObject77.bin"/><Relationship Id="rId6" Type="http://schemas.openxmlformats.org/officeDocument/2006/relationships/image" Target="../media/image101.wmf"/><Relationship Id="rId5" Type="http://schemas.openxmlformats.org/officeDocument/2006/relationships/oleObject" Target="../embeddings/oleObject76.bin"/><Relationship Id="rId4" Type="http://schemas.openxmlformats.org/officeDocument/2006/relationships/image" Target="../media/image100.wmf"/><Relationship Id="rId30" Type="http://schemas.openxmlformats.org/officeDocument/2006/relationships/notesSlide" Target="../notesSlides/notesSlide79.xml"/><Relationship Id="rId3" Type="http://schemas.openxmlformats.org/officeDocument/2006/relationships/oleObject" Target="../embeddings/oleObject75.bin"/><Relationship Id="rId29" Type="http://schemas.openxmlformats.org/officeDocument/2006/relationships/vmlDrawing" Target="../drawings/vmlDrawing25.vml"/><Relationship Id="rId28" Type="http://schemas.openxmlformats.org/officeDocument/2006/relationships/slideLayout" Target="../slideLayouts/slideLayout6.xml"/><Relationship Id="rId27" Type="http://schemas.openxmlformats.org/officeDocument/2006/relationships/oleObject" Target="../embeddings/oleObject87.bin"/><Relationship Id="rId26" Type="http://schemas.openxmlformats.org/officeDocument/2006/relationships/image" Target="../media/image110.wmf"/><Relationship Id="rId25" Type="http://schemas.openxmlformats.org/officeDocument/2006/relationships/oleObject" Target="../embeddings/oleObject86.bin"/><Relationship Id="rId24" Type="http://schemas.openxmlformats.org/officeDocument/2006/relationships/image" Target="../media/image109.wmf"/><Relationship Id="rId23" Type="http://schemas.openxmlformats.org/officeDocument/2006/relationships/oleObject" Target="../embeddings/oleObject85.bin"/><Relationship Id="rId22" Type="http://schemas.openxmlformats.org/officeDocument/2006/relationships/image" Target="../media/image108.wmf"/><Relationship Id="rId21" Type="http://schemas.openxmlformats.org/officeDocument/2006/relationships/oleObject" Target="../embeddings/oleObject84.bin"/><Relationship Id="rId20" Type="http://schemas.openxmlformats.org/officeDocument/2006/relationships/image" Target="../media/image107.wmf"/><Relationship Id="rId2" Type="http://schemas.openxmlformats.org/officeDocument/2006/relationships/image" Target="../media/image99.wmf"/><Relationship Id="rId19" Type="http://schemas.openxmlformats.org/officeDocument/2006/relationships/oleObject" Target="../embeddings/oleObject83.bin"/><Relationship Id="rId18" Type="http://schemas.openxmlformats.org/officeDocument/2006/relationships/image" Target="../media/image106.wmf"/><Relationship Id="rId17" Type="http://schemas.openxmlformats.org/officeDocument/2006/relationships/oleObject" Target="../embeddings/oleObject82.bin"/><Relationship Id="rId16" Type="http://schemas.openxmlformats.org/officeDocument/2006/relationships/image" Target="../media/image105.wmf"/><Relationship Id="rId15" Type="http://schemas.openxmlformats.org/officeDocument/2006/relationships/oleObject" Target="../embeddings/oleObject81.bin"/><Relationship Id="rId14" Type="http://schemas.openxmlformats.org/officeDocument/2006/relationships/image" Target="../media/image104.wmf"/><Relationship Id="rId13" Type="http://schemas.openxmlformats.org/officeDocument/2006/relationships/oleObject" Target="../embeddings/oleObject80.bin"/><Relationship Id="rId12" Type="http://schemas.openxmlformats.org/officeDocument/2006/relationships/image" Target="../media/image103.wmf"/><Relationship Id="rId11" Type="http://schemas.openxmlformats.org/officeDocument/2006/relationships/oleObject" Target="../embeddings/oleObject79.bin"/><Relationship Id="rId10" Type="http://schemas.openxmlformats.org/officeDocument/2006/relationships/image" Target="../media/image102.wmf"/><Relationship Id="rId1" Type="http://schemas.openxmlformats.org/officeDocument/2006/relationships/oleObject" Target="../embeddings/oleObject74.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9" Type="http://schemas.openxmlformats.org/officeDocument/2006/relationships/oleObject" Target="../embeddings/oleObject93.bin"/><Relationship Id="rId8" Type="http://schemas.openxmlformats.org/officeDocument/2006/relationships/image" Target="../media/image113.wmf"/><Relationship Id="rId7" Type="http://schemas.openxmlformats.org/officeDocument/2006/relationships/oleObject" Target="../embeddings/oleObject92.bin"/><Relationship Id="rId6" Type="http://schemas.openxmlformats.org/officeDocument/2006/relationships/oleObject" Target="../embeddings/oleObject91.bin"/><Relationship Id="rId5" Type="http://schemas.openxmlformats.org/officeDocument/2006/relationships/oleObject" Target="../embeddings/oleObject90.bin"/><Relationship Id="rId4" Type="http://schemas.openxmlformats.org/officeDocument/2006/relationships/image" Target="../media/image112.wmf"/><Relationship Id="rId35" Type="http://schemas.openxmlformats.org/officeDocument/2006/relationships/notesSlide" Target="../notesSlides/notesSlide80.xml"/><Relationship Id="rId34" Type="http://schemas.openxmlformats.org/officeDocument/2006/relationships/vmlDrawing" Target="../drawings/vmlDrawing26.vml"/><Relationship Id="rId33" Type="http://schemas.openxmlformats.org/officeDocument/2006/relationships/slideLayout" Target="../slideLayouts/slideLayout6.xml"/><Relationship Id="rId32" Type="http://schemas.openxmlformats.org/officeDocument/2006/relationships/oleObject" Target="../embeddings/oleObject106.bin"/><Relationship Id="rId31" Type="http://schemas.openxmlformats.org/officeDocument/2006/relationships/oleObject" Target="../embeddings/oleObject105.bin"/><Relationship Id="rId30" Type="http://schemas.openxmlformats.org/officeDocument/2006/relationships/image" Target="../media/image122.wmf"/><Relationship Id="rId3" Type="http://schemas.openxmlformats.org/officeDocument/2006/relationships/oleObject" Target="../embeddings/oleObject89.bin"/><Relationship Id="rId29" Type="http://schemas.openxmlformats.org/officeDocument/2006/relationships/oleObject" Target="../embeddings/oleObject104.bin"/><Relationship Id="rId28" Type="http://schemas.openxmlformats.org/officeDocument/2006/relationships/image" Target="../media/image121.wmf"/><Relationship Id="rId27" Type="http://schemas.openxmlformats.org/officeDocument/2006/relationships/oleObject" Target="../embeddings/oleObject103.bin"/><Relationship Id="rId26" Type="http://schemas.openxmlformats.org/officeDocument/2006/relationships/oleObject" Target="../embeddings/oleObject102.bin"/><Relationship Id="rId25" Type="http://schemas.openxmlformats.org/officeDocument/2006/relationships/image" Target="../media/image120.wmf"/><Relationship Id="rId24" Type="http://schemas.openxmlformats.org/officeDocument/2006/relationships/oleObject" Target="../embeddings/oleObject101.bin"/><Relationship Id="rId23" Type="http://schemas.openxmlformats.org/officeDocument/2006/relationships/oleObject" Target="../embeddings/oleObject100.bin"/><Relationship Id="rId22" Type="http://schemas.openxmlformats.org/officeDocument/2006/relationships/image" Target="../media/image102.wmf"/><Relationship Id="rId21" Type="http://schemas.openxmlformats.org/officeDocument/2006/relationships/oleObject" Target="../embeddings/oleObject99.bin"/><Relationship Id="rId20" Type="http://schemas.openxmlformats.org/officeDocument/2006/relationships/image" Target="../media/image119.wmf"/><Relationship Id="rId2" Type="http://schemas.openxmlformats.org/officeDocument/2006/relationships/image" Target="../media/image111.wmf"/><Relationship Id="rId19" Type="http://schemas.openxmlformats.org/officeDocument/2006/relationships/oleObject" Target="../embeddings/oleObject98.bin"/><Relationship Id="rId18" Type="http://schemas.openxmlformats.org/officeDocument/2006/relationships/image" Target="../media/image118.wmf"/><Relationship Id="rId17" Type="http://schemas.openxmlformats.org/officeDocument/2006/relationships/oleObject" Target="../embeddings/oleObject97.bin"/><Relationship Id="rId16" Type="http://schemas.openxmlformats.org/officeDocument/2006/relationships/image" Target="../media/image117.wmf"/><Relationship Id="rId15" Type="http://schemas.openxmlformats.org/officeDocument/2006/relationships/oleObject" Target="../embeddings/oleObject96.bin"/><Relationship Id="rId14" Type="http://schemas.openxmlformats.org/officeDocument/2006/relationships/image" Target="../media/image116.wmf"/><Relationship Id="rId13" Type="http://schemas.openxmlformats.org/officeDocument/2006/relationships/oleObject" Target="../embeddings/oleObject95.bin"/><Relationship Id="rId12" Type="http://schemas.openxmlformats.org/officeDocument/2006/relationships/image" Target="../media/image115.wmf"/><Relationship Id="rId11" Type="http://schemas.openxmlformats.org/officeDocument/2006/relationships/oleObject" Target="../embeddings/oleObject94.bin"/><Relationship Id="rId10" Type="http://schemas.openxmlformats.org/officeDocument/2006/relationships/image" Target="../media/image114.wmf"/><Relationship Id="rId1" Type="http://schemas.openxmlformats.org/officeDocument/2006/relationships/oleObject" Target="../embeddings/oleObject88.bin"/></Relationships>
</file>

<file path=ppt/slides/_rels/slide81.xml.rels><?xml version="1.0" encoding="UTF-8" standalone="yes"?>
<Relationships xmlns="http://schemas.openxmlformats.org/package/2006/relationships"><Relationship Id="rId9" Type="http://schemas.openxmlformats.org/officeDocument/2006/relationships/image" Target="../media/image130.png"/><Relationship Id="rId8" Type="http://schemas.openxmlformats.org/officeDocument/2006/relationships/image" Target="../media/image129.png"/><Relationship Id="rId7" Type="http://schemas.openxmlformats.org/officeDocument/2006/relationships/image" Target="../media/image128.png"/><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 Id="rId3" Type="http://schemas.openxmlformats.org/officeDocument/2006/relationships/image" Target="../media/image124.png"/><Relationship Id="rId2" Type="http://schemas.openxmlformats.org/officeDocument/2006/relationships/image" Target="../media/image123.emf"/><Relationship Id="rId17" Type="http://schemas.openxmlformats.org/officeDocument/2006/relationships/notesSlide" Target="../notesSlides/notesSlide81.xml"/><Relationship Id="rId16" Type="http://schemas.openxmlformats.org/officeDocument/2006/relationships/vmlDrawing" Target="../drawings/vmlDrawing27.vml"/><Relationship Id="rId15" Type="http://schemas.openxmlformats.org/officeDocument/2006/relationships/slideLayout" Target="../slideLayouts/slideLayout2.xml"/><Relationship Id="rId14" Type="http://schemas.openxmlformats.org/officeDocument/2006/relationships/image" Target="../media/image112.wmf"/><Relationship Id="rId13" Type="http://schemas.openxmlformats.org/officeDocument/2006/relationships/oleObject" Target="../embeddings/oleObject109.bin"/><Relationship Id="rId12" Type="http://schemas.openxmlformats.org/officeDocument/2006/relationships/image" Target="../media/image111.wmf"/><Relationship Id="rId11" Type="http://schemas.openxmlformats.org/officeDocument/2006/relationships/oleObject" Target="../embeddings/oleObject108.bin"/><Relationship Id="rId10" Type="http://schemas.openxmlformats.org/officeDocument/2006/relationships/image" Target="../media/image131.png"/><Relationship Id="rId1" Type="http://schemas.openxmlformats.org/officeDocument/2006/relationships/oleObject" Target="../embeddings/oleObject107.bin"/></Relationships>
</file>

<file path=ppt/slides/_rels/slide82.xml.rels><?xml version="1.0" encoding="UTF-8" standalone="yes"?>
<Relationships xmlns="http://schemas.openxmlformats.org/package/2006/relationships"><Relationship Id="rId9" Type="http://schemas.openxmlformats.org/officeDocument/2006/relationships/oleObject" Target="../embeddings/oleObject114.bin"/><Relationship Id="rId8" Type="http://schemas.openxmlformats.org/officeDocument/2006/relationships/image" Target="../media/image135.wmf"/><Relationship Id="rId7" Type="http://schemas.openxmlformats.org/officeDocument/2006/relationships/oleObject" Target="../embeddings/oleObject113.bin"/><Relationship Id="rId6" Type="http://schemas.openxmlformats.org/officeDocument/2006/relationships/image" Target="../media/image134.wmf"/><Relationship Id="rId5" Type="http://schemas.openxmlformats.org/officeDocument/2006/relationships/oleObject" Target="../embeddings/oleObject112.bin"/><Relationship Id="rId4" Type="http://schemas.openxmlformats.org/officeDocument/2006/relationships/image" Target="../media/image133.wmf"/><Relationship Id="rId3" Type="http://schemas.openxmlformats.org/officeDocument/2006/relationships/oleObject" Target="../embeddings/oleObject111.bin"/><Relationship Id="rId2" Type="http://schemas.openxmlformats.org/officeDocument/2006/relationships/image" Target="../media/image132.wmf"/><Relationship Id="rId17" Type="http://schemas.openxmlformats.org/officeDocument/2006/relationships/notesSlide" Target="../notesSlides/notesSlide82.xml"/><Relationship Id="rId16" Type="http://schemas.openxmlformats.org/officeDocument/2006/relationships/vmlDrawing" Target="../drawings/vmlDrawing28.vml"/><Relationship Id="rId15" Type="http://schemas.openxmlformats.org/officeDocument/2006/relationships/slideLayout" Target="../slideLayouts/slideLayout2.xml"/><Relationship Id="rId14" Type="http://schemas.openxmlformats.org/officeDocument/2006/relationships/image" Target="../media/image116.wmf"/><Relationship Id="rId13" Type="http://schemas.openxmlformats.org/officeDocument/2006/relationships/oleObject" Target="../embeddings/oleObject116.bin"/><Relationship Id="rId12" Type="http://schemas.openxmlformats.org/officeDocument/2006/relationships/image" Target="../media/image137.wmf"/><Relationship Id="rId11" Type="http://schemas.openxmlformats.org/officeDocument/2006/relationships/oleObject" Target="../embeddings/oleObject115.bin"/><Relationship Id="rId10" Type="http://schemas.openxmlformats.org/officeDocument/2006/relationships/image" Target="../media/image136.wmf"/><Relationship Id="rId1" Type="http://schemas.openxmlformats.org/officeDocument/2006/relationships/oleObject" Target="../embeddings/oleObject110.bin"/></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83.xml"/><Relationship Id="rId3" Type="http://schemas.openxmlformats.org/officeDocument/2006/relationships/slideLayout" Target="../slideLayouts/slideLayout2.xml"/><Relationship Id="rId2" Type="http://schemas.openxmlformats.org/officeDocument/2006/relationships/image" Target="../media/image139.png"/><Relationship Id="rId1" Type="http://schemas.openxmlformats.org/officeDocument/2006/relationships/image" Target="../media/image138.png"/></Relationships>
</file>

<file path=ppt/slides/_rels/slide84.xml.rels><?xml version="1.0" encoding="UTF-8" standalone="yes"?>
<Relationships xmlns="http://schemas.openxmlformats.org/package/2006/relationships"><Relationship Id="rId9" Type="http://schemas.openxmlformats.org/officeDocument/2006/relationships/oleObject" Target="../embeddings/oleObject121.bin"/><Relationship Id="rId8" Type="http://schemas.openxmlformats.org/officeDocument/2006/relationships/image" Target="../media/image136.wmf"/><Relationship Id="rId7" Type="http://schemas.openxmlformats.org/officeDocument/2006/relationships/oleObject" Target="../embeddings/oleObject120.bin"/><Relationship Id="rId6" Type="http://schemas.openxmlformats.org/officeDocument/2006/relationships/image" Target="../media/image142.wmf"/><Relationship Id="rId5" Type="http://schemas.openxmlformats.org/officeDocument/2006/relationships/oleObject" Target="../embeddings/oleObject119.bin"/><Relationship Id="rId4" Type="http://schemas.openxmlformats.org/officeDocument/2006/relationships/image" Target="../media/image141.wmf"/><Relationship Id="rId3" Type="http://schemas.openxmlformats.org/officeDocument/2006/relationships/oleObject" Target="../embeddings/oleObject118.bin"/><Relationship Id="rId2" Type="http://schemas.openxmlformats.org/officeDocument/2006/relationships/image" Target="../media/image140.wmf"/><Relationship Id="rId17" Type="http://schemas.openxmlformats.org/officeDocument/2006/relationships/notesSlide" Target="../notesSlides/notesSlide84.xml"/><Relationship Id="rId16" Type="http://schemas.openxmlformats.org/officeDocument/2006/relationships/vmlDrawing" Target="../drawings/vmlDrawing29.vml"/><Relationship Id="rId15" Type="http://schemas.openxmlformats.org/officeDocument/2006/relationships/slideLayout" Target="../slideLayouts/slideLayout2.xml"/><Relationship Id="rId14" Type="http://schemas.openxmlformats.org/officeDocument/2006/relationships/image" Target="../media/image144.wmf"/><Relationship Id="rId13" Type="http://schemas.openxmlformats.org/officeDocument/2006/relationships/oleObject" Target="../embeddings/oleObject123.bin"/><Relationship Id="rId12" Type="http://schemas.openxmlformats.org/officeDocument/2006/relationships/image" Target="../media/image143.wmf"/><Relationship Id="rId11" Type="http://schemas.openxmlformats.org/officeDocument/2006/relationships/oleObject" Target="../embeddings/oleObject122.bin"/><Relationship Id="rId10" Type="http://schemas.openxmlformats.org/officeDocument/2006/relationships/image" Target="../media/image137.wmf"/><Relationship Id="rId1" Type="http://schemas.openxmlformats.org/officeDocument/2006/relationships/oleObject" Target="../embeddings/oleObject117.bin"/></Relationships>
</file>

<file path=ppt/slides/_rels/slide85.xml.rels><?xml version="1.0" encoding="UTF-8" standalone="yes"?>
<Relationships xmlns="http://schemas.openxmlformats.org/package/2006/relationships"><Relationship Id="rId7" Type="http://schemas.openxmlformats.org/officeDocument/2006/relationships/notesSlide" Target="../notesSlides/notesSlide85.xml"/><Relationship Id="rId6" Type="http://schemas.openxmlformats.org/officeDocument/2006/relationships/vmlDrawing" Target="../drawings/vmlDrawing30.vml"/><Relationship Id="rId5" Type="http://schemas.openxmlformats.org/officeDocument/2006/relationships/slideLayout" Target="../slideLayouts/slideLayout2.xml"/><Relationship Id="rId4" Type="http://schemas.openxmlformats.org/officeDocument/2006/relationships/image" Target="../media/image146.wmf"/><Relationship Id="rId3" Type="http://schemas.openxmlformats.org/officeDocument/2006/relationships/oleObject" Target="../embeddings/oleObject125.bin"/><Relationship Id="rId2" Type="http://schemas.openxmlformats.org/officeDocument/2006/relationships/image" Target="../media/image145.wmf"/><Relationship Id="rId1" Type="http://schemas.openxmlformats.org/officeDocument/2006/relationships/oleObject" Target="../embeddings/oleObject124.bin"/></Relationships>
</file>

<file path=ppt/slides/_rels/slide86.xml.rels><?xml version="1.0" encoding="UTF-8" standalone="yes"?>
<Relationships xmlns="http://schemas.openxmlformats.org/package/2006/relationships"><Relationship Id="rId7" Type="http://schemas.openxmlformats.org/officeDocument/2006/relationships/notesSlide" Target="../notesSlides/notesSlide86.xml"/><Relationship Id="rId6" Type="http://schemas.openxmlformats.org/officeDocument/2006/relationships/vmlDrawing" Target="../drawings/vmlDrawing31.vml"/><Relationship Id="rId5" Type="http://schemas.openxmlformats.org/officeDocument/2006/relationships/slideLayout" Target="../slideLayouts/slideLayout2.xml"/><Relationship Id="rId4" Type="http://schemas.openxmlformats.org/officeDocument/2006/relationships/image" Target="../media/image147.wmf"/><Relationship Id="rId3" Type="http://schemas.openxmlformats.org/officeDocument/2006/relationships/oleObject" Target="../embeddings/oleObject127.bin"/><Relationship Id="rId2" Type="http://schemas.openxmlformats.org/officeDocument/2006/relationships/image" Target="../media/image146.wmf"/><Relationship Id="rId1" Type="http://schemas.openxmlformats.org/officeDocument/2006/relationships/oleObject" Target="../embeddings/oleObject126.bin"/></Relationships>
</file>

<file path=ppt/slides/_rels/slide87.xml.rels><?xml version="1.0" encoding="UTF-8" standalone="yes"?>
<Relationships xmlns="http://schemas.openxmlformats.org/package/2006/relationships"><Relationship Id="rId9" Type="http://schemas.openxmlformats.org/officeDocument/2006/relationships/oleObject" Target="../embeddings/oleObject132.bin"/><Relationship Id="rId8" Type="http://schemas.openxmlformats.org/officeDocument/2006/relationships/image" Target="../media/image149.wmf"/><Relationship Id="rId7" Type="http://schemas.openxmlformats.org/officeDocument/2006/relationships/oleObject" Target="../embeddings/oleObject131.bin"/><Relationship Id="rId6" Type="http://schemas.openxmlformats.org/officeDocument/2006/relationships/image" Target="../media/image137.wmf"/><Relationship Id="rId5" Type="http://schemas.openxmlformats.org/officeDocument/2006/relationships/oleObject" Target="../embeddings/oleObject130.bin"/><Relationship Id="rId4" Type="http://schemas.openxmlformats.org/officeDocument/2006/relationships/image" Target="../media/image136.wmf"/><Relationship Id="rId30" Type="http://schemas.openxmlformats.org/officeDocument/2006/relationships/notesSlide" Target="../notesSlides/notesSlide87.xml"/><Relationship Id="rId3" Type="http://schemas.openxmlformats.org/officeDocument/2006/relationships/oleObject" Target="../embeddings/oleObject129.bin"/><Relationship Id="rId29" Type="http://schemas.openxmlformats.org/officeDocument/2006/relationships/vmlDrawing" Target="../drawings/vmlDrawing32.vml"/><Relationship Id="rId28" Type="http://schemas.openxmlformats.org/officeDocument/2006/relationships/slideLayout" Target="../slideLayouts/slideLayout28.xml"/><Relationship Id="rId27" Type="http://schemas.openxmlformats.org/officeDocument/2006/relationships/oleObject" Target="../embeddings/oleObject142.bin"/><Relationship Id="rId26" Type="http://schemas.openxmlformats.org/officeDocument/2006/relationships/oleObject" Target="../embeddings/oleObject141.bin"/><Relationship Id="rId25" Type="http://schemas.openxmlformats.org/officeDocument/2006/relationships/image" Target="../media/image122.wmf"/><Relationship Id="rId24" Type="http://schemas.openxmlformats.org/officeDocument/2006/relationships/oleObject" Target="../embeddings/oleObject140.bin"/><Relationship Id="rId23" Type="http://schemas.openxmlformats.org/officeDocument/2006/relationships/image" Target="../media/image121.wmf"/><Relationship Id="rId22" Type="http://schemas.openxmlformats.org/officeDocument/2006/relationships/oleObject" Target="../embeddings/oleObject139.bin"/><Relationship Id="rId21" Type="http://schemas.openxmlformats.org/officeDocument/2006/relationships/oleObject" Target="../embeddings/oleObject138.bin"/><Relationship Id="rId20" Type="http://schemas.openxmlformats.org/officeDocument/2006/relationships/image" Target="../media/image154.wmf"/><Relationship Id="rId2" Type="http://schemas.openxmlformats.org/officeDocument/2006/relationships/image" Target="../media/image148.wmf"/><Relationship Id="rId19" Type="http://schemas.openxmlformats.org/officeDocument/2006/relationships/oleObject" Target="../embeddings/oleObject137.bin"/><Relationship Id="rId18" Type="http://schemas.openxmlformats.org/officeDocument/2006/relationships/image" Target="../media/image153.wmf"/><Relationship Id="rId17" Type="http://schemas.openxmlformats.org/officeDocument/2006/relationships/oleObject" Target="../embeddings/oleObject136.bin"/><Relationship Id="rId16" Type="http://schemas.openxmlformats.org/officeDocument/2006/relationships/image" Target="../media/image152.wmf"/><Relationship Id="rId15" Type="http://schemas.openxmlformats.org/officeDocument/2006/relationships/oleObject" Target="../embeddings/oleObject135.bin"/><Relationship Id="rId14" Type="http://schemas.openxmlformats.org/officeDocument/2006/relationships/image" Target="../media/image151.wmf"/><Relationship Id="rId13" Type="http://schemas.openxmlformats.org/officeDocument/2006/relationships/oleObject" Target="../embeddings/oleObject134.bin"/><Relationship Id="rId12" Type="http://schemas.openxmlformats.org/officeDocument/2006/relationships/image" Target="../media/image140.wmf"/><Relationship Id="rId11" Type="http://schemas.openxmlformats.org/officeDocument/2006/relationships/oleObject" Target="../embeddings/oleObject133.bin"/><Relationship Id="rId10" Type="http://schemas.openxmlformats.org/officeDocument/2006/relationships/image" Target="../media/image150.wmf"/><Relationship Id="rId1" Type="http://schemas.openxmlformats.org/officeDocument/2006/relationships/oleObject" Target="../embeddings/oleObject128.bin"/></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90.xml"/><Relationship Id="rId4" Type="http://schemas.openxmlformats.org/officeDocument/2006/relationships/vmlDrawing" Target="../drawings/vmlDrawing33.vml"/><Relationship Id="rId3" Type="http://schemas.openxmlformats.org/officeDocument/2006/relationships/slideLayout" Target="../slideLayouts/slideLayout2.xml"/><Relationship Id="rId2" Type="http://schemas.openxmlformats.org/officeDocument/2006/relationships/image" Target="../media/image155.wmf"/><Relationship Id="rId1" Type="http://schemas.openxmlformats.org/officeDocument/2006/relationships/oleObject" Target="../embeddings/oleObject143.bin"/></Relationships>
</file>

<file path=ppt/slides/_rels/slide91.xml.rels><?xml version="1.0" encoding="UTF-8" standalone="yes"?>
<Relationships xmlns="http://schemas.openxmlformats.org/package/2006/relationships"><Relationship Id="rId9" Type="http://schemas.openxmlformats.org/officeDocument/2006/relationships/oleObject" Target="../embeddings/oleObject148.bin"/><Relationship Id="rId8" Type="http://schemas.openxmlformats.org/officeDocument/2006/relationships/image" Target="../media/image159.wmf"/><Relationship Id="rId7" Type="http://schemas.openxmlformats.org/officeDocument/2006/relationships/oleObject" Target="../embeddings/oleObject147.bin"/><Relationship Id="rId6" Type="http://schemas.openxmlformats.org/officeDocument/2006/relationships/image" Target="../media/image158.wmf"/><Relationship Id="rId5" Type="http://schemas.openxmlformats.org/officeDocument/2006/relationships/oleObject" Target="../embeddings/oleObject146.bin"/><Relationship Id="rId4" Type="http://schemas.openxmlformats.org/officeDocument/2006/relationships/image" Target="../media/image157.wmf"/><Relationship Id="rId3" Type="http://schemas.openxmlformats.org/officeDocument/2006/relationships/oleObject" Target="../embeddings/oleObject145.bin"/><Relationship Id="rId2" Type="http://schemas.openxmlformats.org/officeDocument/2006/relationships/image" Target="../media/image156.wmf"/><Relationship Id="rId19" Type="http://schemas.openxmlformats.org/officeDocument/2006/relationships/notesSlide" Target="../notesSlides/notesSlide91.xml"/><Relationship Id="rId18" Type="http://schemas.openxmlformats.org/officeDocument/2006/relationships/vmlDrawing" Target="../drawings/vmlDrawing34.vml"/><Relationship Id="rId17" Type="http://schemas.openxmlformats.org/officeDocument/2006/relationships/slideLayout" Target="../slideLayouts/slideLayout2.xml"/><Relationship Id="rId16" Type="http://schemas.openxmlformats.org/officeDocument/2006/relationships/image" Target="../media/image163.wmf"/><Relationship Id="rId15" Type="http://schemas.openxmlformats.org/officeDocument/2006/relationships/oleObject" Target="../embeddings/oleObject151.bin"/><Relationship Id="rId14" Type="http://schemas.openxmlformats.org/officeDocument/2006/relationships/image" Target="../media/image162.wmf"/><Relationship Id="rId13" Type="http://schemas.openxmlformats.org/officeDocument/2006/relationships/oleObject" Target="../embeddings/oleObject150.bin"/><Relationship Id="rId12" Type="http://schemas.openxmlformats.org/officeDocument/2006/relationships/image" Target="../media/image161.wmf"/><Relationship Id="rId11" Type="http://schemas.openxmlformats.org/officeDocument/2006/relationships/oleObject" Target="../embeddings/oleObject149.bin"/><Relationship Id="rId10" Type="http://schemas.openxmlformats.org/officeDocument/2006/relationships/image" Target="../media/image160.wmf"/><Relationship Id="rId1" Type="http://schemas.openxmlformats.org/officeDocument/2006/relationships/oleObject" Target="../embeddings/oleObject144.bin"/></Relationships>
</file>

<file path=ppt/slides/_rels/slide92.xml.rels><?xml version="1.0" encoding="UTF-8" standalone="yes"?>
<Relationships xmlns="http://schemas.openxmlformats.org/package/2006/relationships"><Relationship Id="rId9" Type="http://schemas.openxmlformats.org/officeDocument/2006/relationships/oleObject" Target="../embeddings/oleObject157.bin"/><Relationship Id="rId8" Type="http://schemas.openxmlformats.org/officeDocument/2006/relationships/oleObject" Target="../embeddings/oleObject156.bin"/><Relationship Id="rId7" Type="http://schemas.openxmlformats.org/officeDocument/2006/relationships/oleObject" Target="../embeddings/oleObject155.bin"/><Relationship Id="rId6" Type="http://schemas.openxmlformats.org/officeDocument/2006/relationships/image" Target="../media/image165.wmf"/><Relationship Id="rId5" Type="http://schemas.openxmlformats.org/officeDocument/2006/relationships/oleObject" Target="../embeddings/oleObject154.bin"/><Relationship Id="rId4" Type="http://schemas.openxmlformats.org/officeDocument/2006/relationships/image" Target="../media/image164.wmf"/><Relationship Id="rId3" Type="http://schemas.openxmlformats.org/officeDocument/2006/relationships/oleObject" Target="../embeddings/oleObject153.bin"/><Relationship Id="rId2" Type="http://schemas.openxmlformats.org/officeDocument/2006/relationships/image" Target="../media/image32.wmf"/><Relationship Id="rId18" Type="http://schemas.openxmlformats.org/officeDocument/2006/relationships/notesSlide" Target="../notesSlides/notesSlide92.xml"/><Relationship Id="rId17" Type="http://schemas.openxmlformats.org/officeDocument/2006/relationships/vmlDrawing" Target="../drawings/vmlDrawing35.vml"/><Relationship Id="rId16" Type="http://schemas.openxmlformats.org/officeDocument/2006/relationships/slideLayout" Target="../slideLayouts/slideLayout2.xml"/><Relationship Id="rId15" Type="http://schemas.openxmlformats.org/officeDocument/2006/relationships/image" Target="../media/image168.wmf"/><Relationship Id="rId14" Type="http://schemas.openxmlformats.org/officeDocument/2006/relationships/oleObject" Target="../embeddings/oleObject160.bin"/><Relationship Id="rId13" Type="http://schemas.openxmlformats.org/officeDocument/2006/relationships/oleObject" Target="../embeddings/oleObject159.bin"/><Relationship Id="rId12" Type="http://schemas.openxmlformats.org/officeDocument/2006/relationships/image" Target="../media/image167.wmf"/><Relationship Id="rId11" Type="http://schemas.openxmlformats.org/officeDocument/2006/relationships/oleObject" Target="../embeddings/oleObject158.bin"/><Relationship Id="rId10" Type="http://schemas.openxmlformats.org/officeDocument/2006/relationships/image" Target="../media/image166.wmf"/><Relationship Id="rId1" Type="http://schemas.openxmlformats.org/officeDocument/2006/relationships/oleObject" Target="../embeddings/oleObject152.bin"/></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image" Target="../media/image169.png"/></Relationships>
</file>

<file path=ppt/slides/_rels/slide94.xml.rels><?xml version="1.0" encoding="UTF-8" standalone="yes"?>
<Relationships xmlns="http://schemas.openxmlformats.org/package/2006/relationships"><Relationship Id="rId5" Type="http://schemas.openxmlformats.org/officeDocument/2006/relationships/notesSlide" Target="../notesSlides/notesSlide94.xml"/><Relationship Id="rId4" Type="http://schemas.openxmlformats.org/officeDocument/2006/relationships/slideLayout" Target="../slideLayouts/slideLayout7.xml"/><Relationship Id="rId3" Type="http://schemas.openxmlformats.org/officeDocument/2006/relationships/hyperlink" Target="http://grzy.cug.edu.cn/jlx/" TargetMode="External"/><Relationship Id="rId2" Type="http://schemas.openxmlformats.org/officeDocument/2006/relationships/image" Target="../media/image2.png"/><Relationship Id="rId1" Type="http://schemas.openxmlformats.org/officeDocument/2006/relationships/image" Target="../media/image1.jpe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image" Target="../media/image170.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pic>
        <p:nvPicPr>
          <p:cNvPr id="5121" name="Picture 4" descr="未命名"/>
          <p:cNvPicPr>
            <a:picLocks noChangeAspect="1"/>
          </p:cNvPicPr>
          <p:nvPr/>
        </p:nvPicPr>
        <p:blipFill>
          <a:blip r:embed="rId1"/>
          <a:stretch>
            <a:fillRect/>
          </a:stretch>
        </p:blipFill>
        <p:spPr>
          <a:xfrm>
            <a:off x="3343275" y="2819400"/>
            <a:ext cx="762000" cy="660400"/>
          </a:xfrm>
          <a:prstGeom prst="rect">
            <a:avLst/>
          </a:prstGeom>
          <a:noFill/>
          <a:ln w="9525">
            <a:noFill/>
          </a:ln>
        </p:spPr>
      </p:pic>
      <p:sp>
        <p:nvSpPr>
          <p:cNvPr id="5122" name="Text Box 5"/>
          <p:cNvSpPr txBox="1"/>
          <p:nvPr/>
        </p:nvSpPr>
        <p:spPr>
          <a:xfrm>
            <a:off x="838200" y="1447800"/>
            <a:ext cx="7302500" cy="708025"/>
          </a:xfrm>
          <a:prstGeom prst="rect">
            <a:avLst/>
          </a:prstGeom>
          <a:noFill/>
          <a:ln w="9525">
            <a:noFill/>
          </a:ln>
        </p:spPr>
        <p:txBody>
          <a:bodyPr anchor="t" anchorCtr="0">
            <a:spAutoFit/>
          </a:bodyPr>
          <a:p>
            <a:pPr algn="ctr" eaLnBrk="0" hangingPunct="0">
              <a:buClrTx/>
              <a:buFontTx/>
            </a:pPr>
            <a:r>
              <a:rPr lang="zh-CN" altLang="en-US" sz="4000" dirty="0">
                <a:latin typeface="Times New Roman" panose="02020603050405020304" pitchFamily="18" charset="0"/>
                <a:ea typeface="楷体_GB2312" pitchFamily="49" charset="-122"/>
              </a:rPr>
              <a:t>机器学习</a:t>
            </a:r>
            <a:endParaRPr lang="zh-CN" altLang="en-US" sz="4000" dirty="0">
              <a:latin typeface="Times New Roman" panose="02020603050405020304" pitchFamily="18" charset="0"/>
              <a:ea typeface="楷体_GB2312" pitchFamily="49" charset="-122"/>
            </a:endParaRPr>
          </a:p>
        </p:txBody>
      </p:sp>
      <p:sp>
        <p:nvSpPr>
          <p:cNvPr id="5123" name="Text Box 8"/>
          <p:cNvSpPr txBox="1"/>
          <p:nvPr/>
        </p:nvSpPr>
        <p:spPr>
          <a:xfrm>
            <a:off x="684213" y="1270000"/>
            <a:ext cx="792162" cy="365125"/>
          </a:xfrm>
          <a:prstGeom prst="rect">
            <a:avLst/>
          </a:prstGeom>
          <a:noFill/>
          <a:ln w="9525">
            <a:noFill/>
          </a:ln>
        </p:spPr>
        <p:txBody>
          <a:bodyPr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pic>
        <p:nvPicPr>
          <p:cNvPr id="5124" name="图片 11" descr="3.png"/>
          <p:cNvPicPr>
            <a:picLocks noChangeAspect="1"/>
          </p:cNvPicPr>
          <p:nvPr/>
        </p:nvPicPr>
        <p:blipFill>
          <a:blip r:embed="rId2"/>
          <a:stretch>
            <a:fillRect/>
          </a:stretch>
        </p:blipFill>
        <p:spPr>
          <a:xfrm>
            <a:off x="2516188" y="3733800"/>
            <a:ext cx="628650" cy="628650"/>
          </a:xfrm>
          <a:prstGeom prst="rect">
            <a:avLst/>
          </a:prstGeom>
          <a:noFill/>
          <a:ln w="9525">
            <a:noFill/>
          </a:ln>
        </p:spPr>
      </p:pic>
      <p:sp>
        <p:nvSpPr>
          <p:cNvPr id="5125" name="文本框 6"/>
          <p:cNvSpPr txBox="1"/>
          <p:nvPr/>
        </p:nvSpPr>
        <p:spPr>
          <a:xfrm>
            <a:off x="1981200" y="2905125"/>
            <a:ext cx="1262063" cy="523875"/>
          </a:xfrm>
          <a:prstGeom prst="rect">
            <a:avLst/>
          </a:prstGeom>
          <a:noFill/>
          <a:ln w="9525">
            <a:noFill/>
          </a:ln>
        </p:spPr>
        <p:txBody>
          <a:bodyPr wrap="none" anchor="t" anchorCtr="0">
            <a:spAutoFit/>
          </a:bodyPr>
          <a:p>
            <a:pPr>
              <a:buClrTx/>
              <a:buFontTx/>
            </a:pPr>
            <a:r>
              <a:rPr lang="zh-CN" altLang="en-US" dirty="0">
                <a:latin typeface="微软雅黑" panose="020B0503020204020204" pitchFamily="34" charset="-122"/>
                <a:ea typeface="微软雅黑" panose="020B0503020204020204" pitchFamily="34" charset="-122"/>
              </a:rPr>
              <a:t>蒋良孝</a:t>
            </a:r>
            <a:endParaRPr lang="zh-CN" altLang="en-US" dirty="0">
              <a:latin typeface="微软雅黑" panose="020B0503020204020204" pitchFamily="34" charset="-122"/>
              <a:ea typeface="微软雅黑" panose="020B0503020204020204" pitchFamily="34" charset="-122"/>
            </a:endParaRPr>
          </a:p>
        </p:txBody>
      </p:sp>
      <p:sp>
        <p:nvSpPr>
          <p:cNvPr id="5126" name="文本框 7"/>
          <p:cNvSpPr txBox="1"/>
          <p:nvPr/>
        </p:nvSpPr>
        <p:spPr>
          <a:xfrm>
            <a:off x="4052888" y="2919413"/>
            <a:ext cx="3262312" cy="461962"/>
          </a:xfrm>
          <a:prstGeom prst="rect">
            <a:avLst/>
          </a:prstGeom>
          <a:noFill/>
          <a:ln w="9525">
            <a:noFill/>
          </a:ln>
        </p:spPr>
        <p:txBody>
          <a:bodyPr wrap="none" anchor="t" anchorCtr="0">
            <a:spAutoFit/>
          </a:bodyPr>
          <a:p>
            <a:pPr>
              <a:buClrTx/>
              <a:buFontTx/>
            </a:pPr>
            <a:r>
              <a:rPr lang="zh-CN" altLang="en-US" sz="2400" dirty="0">
                <a:latin typeface="微软雅黑" panose="020B0503020204020204" pitchFamily="34" charset="-122"/>
                <a:ea typeface="微软雅黑" panose="020B0503020204020204" pitchFamily="34" charset="-122"/>
              </a:rPr>
              <a:t>中国地质大学（武汉）</a:t>
            </a:r>
            <a:endParaRPr lang="zh-CN" altLang="en-US" sz="2400" dirty="0">
              <a:latin typeface="微软雅黑" panose="020B0503020204020204" pitchFamily="34" charset="-122"/>
              <a:ea typeface="微软雅黑" panose="020B0503020204020204" pitchFamily="34" charset="-122"/>
            </a:endParaRPr>
          </a:p>
        </p:txBody>
      </p:sp>
      <p:cxnSp>
        <p:nvCxnSpPr>
          <p:cNvPr id="5127" name="直接连接符 9"/>
          <p:cNvCxnSpPr/>
          <p:nvPr/>
        </p:nvCxnSpPr>
        <p:spPr>
          <a:xfrm>
            <a:off x="3275013" y="2819400"/>
            <a:ext cx="0" cy="635000"/>
          </a:xfrm>
          <a:prstGeom prst="line">
            <a:avLst/>
          </a:prstGeom>
          <a:ln w="38100" cap="flat" cmpd="sng">
            <a:solidFill>
              <a:srgbClr val="0000FF"/>
            </a:solidFill>
            <a:prstDash val="solid"/>
            <a:round/>
            <a:headEnd type="none" w="med" len="med"/>
            <a:tailEnd type="none" w="med" len="med"/>
          </a:ln>
        </p:spPr>
      </p:cxnSp>
      <p:sp>
        <p:nvSpPr>
          <p:cNvPr id="5128" name="文本框 1"/>
          <p:cNvSpPr txBox="1"/>
          <p:nvPr/>
        </p:nvSpPr>
        <p:spPr>
          <a:xfrm>
            <a:off x="3200400" y="4419600"/>
            <a:ext cx="2625725" cy="461963"/>
          </a:xfrm>
          <a:prstGeom prst="rect">
            <a:avLst/>
          </a:prstGeom>
          <a:noFill/>
          <a:ln w="9525">
            <a:noFill/>
          </a:ln>
        </p:spPr>
        <p:txBody>
          <a:bodyPr wrap="none" anchor="t" anchorCtr="0">
            <a:spAutoFit/>
          </a:bodyPr>
          <a:p>
            <a:pPr eaLnBrk="0" hangingPunct="0">
              <a:buClrTx/>
              <a:buFontTx/>
            </a:pPr>
            <a:r>
              <a:rPr lang="en-US" altLang="zh-CN" sz="2400" dirty="0">
                <a:latin typeface="Times New Roman" panose="02020603050405020304" pitchFamily="18" charset="0"/>
                <a:ea typeface="黑体" panose="02010609060101010101" pitchFamily="49" charset="-122"/>
              </a:rPr>
              <a:t>ljiang@cug.edu.cn</a:t>
            </a:r>
            <a:endParaRPr lang="zh-CN" altLang="en-US" sz="2400" dirty="0">
              <a:latin typeface="Times New Roman" panose="02020603050405020304" pitchFamily="18" charset="0"/>
              <a:ea typeface="黑体" panose="02010609060101010101" pitchFamily="49" charset="-122"/>
            </a:endParaRPr>
          </a:p>
        </p:txBody>
      </p:sp>
      <p:sp>
        <p:nvSpPr>
          <p:cNvPr id="5129" name="文本框 1"/>
          <p:cNvSpPr txBox="1"/>
          <p:nvPr/>
        </p:nvSpPr>
        <p:spPr>
          <a:xfrm>
            <a:off x="3049588" y="3805238"/>
            <a:ext cx="3570287" cy="461962"/>
          </a:xfrm>
          <a:prstGeom prst="rect">
            <a:avLst/>
          </a:prstGeom>
          <a:noFill/>
          <a:ln w="9525">
            <a:noFill/>
          </a:ln>
        </p:spPr>
        <p:txBody>
          <a:bodyPr wrap="none" anchor="t" anchorCtr="0">
            <a:spAutoFit/>
          </a:bodyPr>
          <a:p>
            <a:pPr eaLnBrk="0" hangingPunct="0">
              <a:buClrTx/>
              <a:buFontTx/>
            </a:pPr>
            <a:r>
              <a:rPr lang="zh-CN" altLang="en-US" sz="2400" b="0" dirty="0">
                <a:solidFill>
                  <a:srgbClr val="0000FF"/>
                </a:solidFill>
                <a:latin typeface="华文行楷" panose="02010800040101010101" pitchFamily="2" charset="-122"/>
                <a:ea typeface="华文行楷" panose="02010800040101010101" pitchFamily="2" charset="-122"/>
              </a:rPr>
              <a:t>机器学习与数据挖掘团队</a:t>
            </a:r>
            <a:endParaRPr lang="zh-CN" altLang="en-US" sz="2400" b="0" dirty="0">
              <a:solidFill>
                <a:srgbClr val="0000FF"/>
              </a:solidFill>
              <a:latin typeface="华文行楷" panose="02010800040101010101" pitchFamily="2" charset="-122"/>
              <a:ea typeface="华文行楷" panose="02010800040101010101" pitchFamily="2" charset="-122"/>
            </a:endParaRPr>
          </a:p>
        </p:txBody>
      </p:sp>
      <p:sp>
        <p:nvSpPr>
          <p:cNvPr id="5130" name="矩形 28"/>
          <p:cNvSpPr/>
          <p:nvPr/>
        </p:nvSpPr>
        <p:spPr>
          <a:xfrm>
            <a:off x="2362200" y="5114925"/>
            <a:ext cx="4572000" cy="523875"/>
          </a:xfrm>
          <a:prstGeom prst="rect">
            <a:avLst/>
          </a:prstGeom>
          <a:noFill/>
          <a:ln w="9525">
            <a:noFill/>
          </a:ln>
        </p:spPr>
        <p:txBody>
          <a:bodyPr anchor="t" anchorCtr="0">
            <a:spAutoFit/>
          </a:bodyPr>
          <a:p>
            <a:pPr algn="ctr" eaLnBrk="0" hangingPunct="0">
              <a:buClrTx/>
              <a:buFontTx/>
            </a:pPr>
            <a:r>
              <a:rPr lang="en-US" altLang="zh-CN" b="0" dirty="0">
                <a:latin typeface="Times New Roman" panose="02020603050405020304" pitchFamily="18" charset="0"/>
                <a:ea typeface="黑体" panose="02010609060101010101" pitchFamily="49" charset="-122"/>
                <a:hlinkClick r:id="rId3"/>
              </a:rPr>
              <a:t>http://grzy.cug.edu.cn/jlx/</a:t>
            </a:r>
            <a:endParaRPr lang="zh-CN" altLang="en-US" b="0" dirty="0">
              <a:solidFill>
                <a:srgbClr val="0000FF"/>
              </a:solidFill>
              <a:latin typeface="Times New Roman" panose="02020603050405020304" pitchFamily="18" charset="0"/>
              <a:ea typeface="黑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矩形 5"/>
          <p:cNvSpPr>
            <a:spLocks noChangeArrowheads="1"/>
          </p:cNvSpPr>
          <p:nvPr/>
        </p:nvSpPr>
        <p:spPr bwMode="auto">
          <a:xfrm>
            <a:off x="228600" y="1143000"/>
            <a:ext cx="8686800" cy="461963"/>
          </a:xfrm>
          <a:prstGeom prst="rect">
            <a:avLst/>
          </a:prstGeom>
          <a:noFill/>
          <a:ln w="9525">
            <a:noFill/>
            <a:miter lim="800000"/>
          </a:ln>
        </p:spPr>
        <p:txBody>
          <a:bodyPr>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数据挖掘概念与技术</a:t>
            </a:r>
            <a:r>
              <a:rPr kumimoji="0" lang="en-US" altLang="zh-CN"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a:t>
            </a:r>
            <a:r>
              <a:rPr kumimoji="0" lang="zh-CN" altLang="en-US"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第</a:t>
            </a:r>
            <a:r>
              <a:rPr kumimoji="0" lang="en-US" altLang="zh-CN"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3</a:t>
            </a:r>
            <a:r>
              <a:rPr kumimoji="0" lang="zh-CN" altLang="en-US"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版</a:t>
            </a:r>
            <a:r>
              <a:rPr kumimoji="0" lang="en-US" altLang="zh-CN"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 , </a:t>
            </a:r>
            <a:r>
              <a:rPr kumimoji="0" lang="en-US" altLang="zh-CN" sz="2400" b="1" i="0" u="none" strike="noStrike" kern="0" cap="none" spc="0" normalizeH="0" baseline="0" noProof="0" dirty="0" err="1">
                <a:ln>
                  <a:noFill/>
                </a:ln>
                <a:solidFill>
                  <a:srgbClr val="0000FF"/>
                </a:solidFill>
                <a:effectLst/>
                <a:uLnTx/>
                <a:uFillTx/>
                <a:latin typeface="Times New Roman" panose="02020603050405020304" pitchFamily="18" charset="0"/>
                <a:ea typeface="黑体" panose="02010609060101010101" pitchFamily="49" charset="-122"/>
                <a:cs typeface="+mn-cs"/>
              </a:rPr>
              <a:t>Jiawei</a:t>
            </a:r>
            <a:r>
              <a:rPr kumimoji="0" lang="en-US" altLang="zh-CN"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 Han</a:t>
            </a:r>
            <a:r>
              <a:rPr kumimoji="0" lang="zh-CN" altLang="en-US"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等著</a:t>
            </a:r>
            <a:r>
              <a:rPr kumimoji="0" lang="en-US" altLang="zh-CN"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 </a:t>
            </a:r>
            <a:r>
              <a:rPr kumimoji="0" lang="zh-CN" altLang="en-US"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范明等译</a:t>
            </a:r>
            <a:r>
              <a:rPr kumimoji="0" lang="en-US" altLang="zh-CN"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 2012</a:t>
            </a:r>
            <a:r>
              <a:rPr kumimoji="0" lang="zh-CN" altLang="en-US"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a:t>
            </a:r>
            <a:endPar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23554" name="Rectangle 3"/>
          <p:cNvSpPr txBox="1"/>
          <p:nvPr/>
        </p:nvSpPr>
        <p:spPr>
          <a:xfrm>
            <a:off x="914400" y="1752600"/>
            <a:ext cx="7772400" cy="4648200"/>
          </a:xfrm>
          <a:prstGeom prst="rect">
            <a:avLst/>
          </a:prstGeom>
          <a:noFill/>
          <a:ln w="9525">
            <a:noFill/>
          </a:ln>
        </p:spPr>
        <p:txBody>
          <a:bodyPr anchor="t" anchorCtr="0"/>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solidFill>
                  <a:srgbClr val="FF0000"/>
                </a:solidFill>
                <a:latin typeface="Times New Roman" panose="02020603050405020304" pitchFamily="18" charset="0"/>
                <a:ea typeface="黑体" panose="02010609060101010101" pitchFamily="49" charset="-122"/>
              </a:rPr>
              <a:t>第</a:t>
            </a:r>
            <a:r>
              <a:rPr lang="en-US" altLang="zh-CN" sz="2000" b="0" dirty="0">
                <a:solidFill>
                  <a:srgbClr val="FF0000"/>
                </a:solidFill>
                <a:latin typeface="Times New Roman" panose="02020603050405020304" pitchFamily="18" charset="0"/>
                <a:ea typeface="黑体" panose="02010609060101010101" pitchFamily="49" charset="-122"/>
              </a:rPr>
              <a:t>1</a:t>
            </a:r>
            <a:r>
              <a:rPr lang="zh-CN" altLang="en-US" sz="2000" b="0" dirty="0">
                <a:solidFill>
                  <a:srgbClr val="FF0000"/>
                </a:solidFill>
                <a:latin typeface="Times New Roman" panose="02020603050405020304" pitchFamily="18" charset="0"/>
                <a:ea typeface="黑体" panose="02010609060101010101" pitchFamily="49" charset="-122"/>
              </a:rPr>
              <a:t>章：引论</a:t>
            </a:r>
            <a:endParaRPr lang="en-US" altLang="zh-CN" sz="2000" b="0" dirty="0">
              <a:solidFill>
                <a:srgbClr val="FF0000"/>
              </a:solidFill>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solidFill>
                  <a:srgbClr val="0070C0"/>
                </a:solidFill>
                <a:latin typeface="Times New Roman" panose="02020603050405020304" pitchFamily="18" charset="0"/>
                <a:ea typeface="黑体" panose="02010609060101010101" pitchFamily="49" charset="-122"/>
              </a:rPr>
              <a:t>第</a:t>
            </a:r>
            <a:r>
              <a:rPr lang="en-US" altLang="zh-CN" sz="2000" b="0" dirty="0">
                <a:solidFill>
                  <a:srgbClr val="0070C0"/>
                </a:solidFill>
                <a:latin typeface="Times New Roman" panose="02020603050405020304" pitchFamily="18" charset="0"/>
                <a:ea typeface="黑体" panose="02010609060101010101" pitchFamily="49" charset="-122"/>
              </a:rPr>
              <a:t>2</a:t>
            </a:r>
            <a:r>
              <a:rPr lang="zh-CN" altLang="en-US" sz="2000" b="0" dirty="0">
                <a:solidFill>
                  <a:srgbClr val="0070C0"/>
                </a:solidFill>
                <a:latin typeface="Times New Roman" panose="02020603050405020304" pitchFamily="18" charset="0"/>
                <a:ea typeface="黑体" panose="02010609060101010101" pitchFamily="49" charset="-122"/>
              </a:rPr>
              <a:t>章：认识数据</a:t>
            </a:r>
            <a:endParaRPr lang="zh-CN" altLang="en-US" sz="2000" b="0" dirty="0">
              <a:solidFill>
                <a:srgbClr val="0070C0"/>
              </a:solidFill>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solidFill>
                  <a:srgbClr val="0070C0"/>
                </a:solidFill>
                <a:latin typeface="Times New Roman" panose="02020603050405020304" pitchFamily="18" charset="0"/>
                <a:ea typeface="黑体" panose="02010609060101010101" pitchFamily="49" charset="-122"/>
              </a:rPr>
              <a:t>第</a:t>
            </a:r>
            <a:r>
              <a:rPr lang="en-US" altLang="zh-CN" sz="2000" b="0" dirty="0">
                <a:solidFill>
                  <a:srgbClr val="0070C0"/>
                </a:solidFill>
                <a:latin typeface="Times New Roman" panose="02020603050405020304" pitchFamily="18" charset="0"/>
                <a:ea typeface="黑体" panose="02010609060101010101" pitchFamily="49" charset="-122"/>
              </a:rPr>
              <a:t>3</a:t>
            </a:r>
            <a:r>
              <a:rPr lang="zh-CN" altLang="en-US" sz="2000" b="0" dirty="0">
                <a:solidFill>
                  <a:srgbClr val="0070C0"/>
                </a:solidFill>
                <a:latin typeface="Times New Roman" panose="02020603050405020304" pitchFamily="18" charset="0"/>
                <a:ea typeface="黑体" panose="02010609060101010101" pitchFamily="49" charset="-122"/>
              </a:rPr>
              <a:t>章：数据预处理</a:t>
            </a:r>
            <a:endParaRPr lang="zh-CN" altLang="en-US" sz="2000" b="0" dirty="0">
              <a:solidFill>
                <a:srgbClr val="0070C0"/>
              </a:solidFill>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solidFill>
                  <a:srgbClr val="0070C0"/>
                </a:solidFill>
                <a:latin typeface="Times New Roman" panose="02020603050405020304" pitchFamily="18" charset="0"/>
                <a:ea typeface="黑体" panose="02010609060101010101" pitchFamily="49" charset="-122"/>
              </a:rPr>
              <a:t>第</a:t>
            </a:r>
            <a:r>
              <a:rPr lang="en-US" altLang="zh-CN" sz="2000" b="0" dirty="0">
                <a:solidFill>
                  <a:srgbClr val="0070C0"/>
                </a:solidFill>
                <a:latin typeface="Times New Roman" panose="02020603050405020304" pitchFamily="18" charset="0"/>
                <a:ea typeface="黑体" panose="02010609060101010101" pitchFamily="49" charset="-122"/>
              </a:rPr>
              <a:t>4</a:t>
            </a:r>
            <a:r>
              <a:rPr lang="zh-CN" altLang="en-US" sz="2000" b="0" dirty="0">
                <a:solidFill>
                  <a:srgbClr val="0070C0"/>
                </a:solidFill>
                <a:latin typeface="Times New Roman" panose="02020603050405020304" pitchFamily="18" charset="0"/>
                <a:ea typeface="黑体" panose="02010609060101010101" pitchFamily="49" charset="-122"/>
              </a:rPr>
              <a:t>章：数据仓库与联机分析处理</a:t>
            </a:r>
            <a:endParaRPr lang="zh-CN" altLang="en-US" sz="2000" b="0" dirty="0">
              <a:solidFill>
                <a:srgbClr val="0070C0"/>
              </a:solidFill>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solidFill>
                  <a:srgbClr val="0070C0"/>
                </a:solidFill>
                <a:latin typeface="Times New Roman" panose="02020603050405020304" pitchFamily="18" charset="0"/>
                <a:ea typeface="黑体" panose="02010609060101010101" pitchFamily="49" charset="-122"/>
              </a:rPr>
              <a:t>第</a:t>
            </a:r>
            <a:r>
              <a:rPr lang="en-US" altLang="zh-CN" sz="2000" b="0" dirty="0">
                <a:solidFill>
                  <a:srgbClr val="0070C0"/>
                </a:solidFill>
                <a:latin typeface="Times New Roman" panose="02020603050405020304" pitchFamily="18" charset="0"/>
                <a:ea typeface="黑体" panose="02010609060101010101" pitchFamily="49" charset="-122"/>
              </a:rPr>
              <a:t>5</a:t>
            </a:r>
            <a:r>
              <a:rPr lang="zh-CN" altLang="en-US" sz="2000" b="0" dirty="0">
                <a:solidFill>
                  <a:srgbClr val="0070C0"/>
                </a:solidFill>
                <a:latin typeface="Times New Roman" panose="02020603050405020304" pitchFamily="18" charset="0"/>
                <a:ea typeface="黑体" panose="02010609060101010101" pitchFamily="49" charset="-122"/>
              </a:rPr>
              <a:t>章：数据立方体技术</a:t>
            </a:r>
            <a:endParaRPr lang="zh-CN" altLang="en-US" sz="2000" b="0" dirty="0">
              <a:solidFill>
                <a:srgbClr val="0070C0"/>
              </a:solidFill>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Times New Roman" panose="02020603050405020304" pitchFamily="18" charset="0"/>
                <a:ea typeface="黑体" panose="02010609060101010101" pitchFamily="49" charset="-122"/>
              </a:rPr>
              <a:t>第</a:t>
            </a:r>
            <a:r>
              <a:rPr lang="en-US" altLang="zh-CN" sz="2000" b="0" dirty="0">
                <a:latin typeface="Times New Roman" panose="02020603050405020304" pitchFamily="18" charset="0"/>
                <a:ea typeface="黑体" panose="02010609060101010101" pitchFamily="49" charset="-122"/>
              </a:rPr>
              <a:t>6</a:t>
            </a:r>
            <a:r>
              <a:rPr lang="zh-CN" altLang="en-US" sz="2000" b="0" dirty="0">
                <a:latin typeface="Times New Roman" panose="02020603050405020304" pitchFamily="18" charset="0"/>
                <a:ea typeface="黑体" panose="02010609060101010101" pitchFamily="49" charset="-122"/>
              </a:rPr>
              <a:t>章：挖掘频繁模式、关联和相关性：基本概念和方法</a:t>
            </a:r>
            <a:endParaRPr lang="zh-CN" altLang="en-US" sz="2000" b="0" dirty="0">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Times New Roman" panose="02020603050405020304" pitchFamily="18" charset="0"/>
                <a:ea typeface="黑体" panose="02010609060101010101" pitchFamily="49" charset="-122"/>
              </a:rPr>
              <a:t>第</a:t>
            </a:r>
            <a:r>
              <a:rPr lang="en-US" altLang="zh-CN" sz="2000" b="0" dirty="0">
                <a:latin typeface="Times New Roman" panose="02020603050405020304" pitchFamily="18" charset="0"/>
                <a:ea typeface="黑体" panose="02010609060101010101" pitchFamily="49" charset="-122"/>
              </a:rPr>
              <a:t>7</a:t>
            </a:r>
            <a:r>
              <a:rPr lang="zh-CN" altLang="en-US" sz="2000" b="0" dirty="0">
                <a:latin typeface="Times New Roman" panose="02020603050405020304" pitchFamily="18" charset="0"/>
                <a:ea typeface="黑体" panose="02010609060101010101" pitchFamily="49" charset="-122"/>
              </a:rPr>
              <a:t>章：高级模式挖掘</a:t>
            </a:r>
            <a:endParaRPr lang="zh-CN" altLang="en-US" sz="2000" b="0" dirty="0">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Times New Roman" panose="02020603050405020304" pitchFamily="18" charset="0"/>
                <a:ea typeface="黑体" panose="02010609060101010101" pitchFamily="49" charset="-122"/>
              </a:rPr>
              <a:t>第</a:t>
            </a:r>
            <a:r>
              <a:rPr lang="en-US" altLang="zh-CN" sz="2000" b="0" dirty="0">
                <a:latin typeface="Times New Roman" panose="02020603050405020304" pitchFamily="18" charset="0"/>
                <a:ea typeface="黑体" panose="02010609060101010101" pitchFamily="49" charset="-122"/>
              </a:rPr>
              <a:t>8</a:t>
            </a:r>
            <a:r>
              <a:rPr lang="zh-CN" altLang="en-US" sz="2000" b="0" dirty="0">
                <a:latin typeface="Times New Roman" panose="02020603050405020304" pitchFamily="18" charset="0"/>
                <a:ea typeface="黑体" panose="02010609060101010101" pitchFamily="49" charset="-122"/>
              </a:rPr>
              <a:t>章：分类：基本概念</a:t>
            </a:r>
            <a:endParaRPr lang="zh-CN" altLang="en-US" sz="2000" b="0" dirty="0">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Times New Roman" panose="02020603050405020304" pitchFamily="18" charset="0"/>
                <a:ea typeface="黑体" panose="02010609060101010101" pitchFamily="49" charset="-122"/>
              </a:rPr>
              <a:t>第</a:t>
            </a:r>
            <a:r>
              <a:rPr lang="en-US" altLang="zh-CN" sz="2000" b="0" dirty="0">
                <a:latin typeface="Times New Roman" panose="02020603050405020304" pitchFamily="18" charset="0"/>
                <a:ea typeface="黑体" panose="02010609060101010101" pitchFamily="49" charset="-122"/>
              </a:rPr>
              <a:t>9</a:t>
            </a:r>
            <a:r>
              <a:rPr lang="zh-CN" altLang="en-US" sz="2000" b="0" dirty="0">
                <a:latin typeface="Times New Roman" panose="02020603050405020304" pitchFamily="18" charset="0"/>
                <a:ea typeface="黑体" panose="02010609060101010101" pitchFamily="49" charset="-122"/>
              </a:rPr>
              <a:t>章：分类：高级方法</a:t>
            </a:r>
            <a:endParaRPr lang="zh-CN" altLang="en-US" sz="2000" b="0" dirty="0">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Times New Roman" panose="02020603050405020304" pitchFamily="18" charset="0"/>
                <a:ea typeface="黑体" panose="02010609060101010101" pitchFamily="49" charset="-122"/>
              </a:rPr>
              <a:t>第</a:t>
            </a:r>
            <a:r>
              <a:rPr lang="en-US" altLang="zh-CN" sz="2000" b="0" dirty="0">
                <a:latin typeface="Times New Roman" panose="02020603050405020304" pitchFamily="18" charset="0"/>
                <a:ea typeface="黑体" panose="02010609060101010101" pitchFamily="49" charset="-122"/>
              </a:rPr>
              <a:t>10</a:t>
            </a:r>
            <a:r>
              <a:rPr lang="zh-CN" altLang="en-US" sz="2000" b="0" dirty="0">
                <a:latin typeface="Times New Roman" panose="02020603050405020304" pitchFamily="18" charset="0"/>
                <a:ea typeface="黑体" panose="02010609060101010101" pitchFamily="49" charset="-122"/>
              </a:rPr>
              <a:t>章：聚类分析：基本概念和方法</a:t>
            </a:r>
            <a:endParaRPr lang="en-US" altLang="zh-CN" sz="2000" b="0" dirty="0">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Times New Roman" panose="02020603050405020304" pitchFamily="18" charset="0"/>
                <a:ea typeface="黑体" panose="02010609060101010101" pitchFamily="49" charset="-122"/>
              </a:rPr>
              <a:t>第</a:t>
            </a:r>
            <a:r>
              <a:rPr lang="en-US" altLang="zh-CN" sz="2000" b="0" dirty="0">
                <a:latin typeface="Times New Roman" panose="02020603050405020304" pitchFamily="18" charset="0"/>
                <a:ea typeface="黑体" panose="02010609060101010101" pitchFamily="49" charset="-122"/>
              </a:rPr>
              <a:t>11</a:t>
            </a:r>
            <a:r>
              <a:rPr lang="zh-CN" altLang="en-US" sz="2000" b="0" dirty="0">
                <a:latin typeface="Times New Roman" panose="02020603050405020304" pitchFamily="18" charset="0"/>
                <a:ea typeface="黑体" panose="02010609060101010101" pitchFamily="49" charset="-122"/>
              </a:rPr>
              <a:t>章：高级聚类分析</a:t>
            </a:r>
            <a:endParaRPr lang="en-US" altLang="zh-CN" sz="2000" b="0" dirty="0">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Times New Roman" panose="02020603050405020304" pitchFamily="18" charset="0"/>
                <a:ea typeface="黑体" panose="02010609060101010101" pitchFamily="49" charset="-122"/>
              </a:rPr>
              <a:t>第</a:t>
            </a:r>
            <a:r>
              <a:rPr lang="en-US" altLang="zh-CN" sz="2000" b="0" dirty="0">
                <a:latin typeface="Times New Roman" panose="02020603050405020304" pitchFamily="18" charset="0"/>
                <a:ea typeface="黑体" panose="02010609060101010101" pitchFamily="49" charset="-122"/>
              </a:rPr>
              <a:t>12</a:t>
            </a:r>
            <a:r>
              <a:rPr lang="zh-CN" altLang="en-US" sz="2000" b="0" dirty="0">
                <a:latin typeface="Times New Roman" panose="02020603050405020304" pitchFamily="18" charset="0"/>
                <a:ea typeface="黑体" panose="02010609060101010101" pitchFamily="49" charset="-122"/>
              </a:rPr>
              <a:t>章：离群点检测</a:t>
            </a:r>
            <a:endParaRPr lang="zh-CN" altLang="en-US" sz="2000" b="0" dirty="0">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solidFill>
                  <a:srgbClr val="FF0000"/>
                </a:solidFill>
                <a:latin typeface="Times New Roman" panose="02020603050405020304" pitchFamily="18" charset="0"/>
                <a:ea typeface="黑体" panose="02010609060101010101" pitchFamily="49" charset="-122"/>
              </a:rPr>
              <a:t>第</a:t>
            </a:r>
            <a:r>
              <a:rPr lang="en-US" altLang="zh-CN" sz="2000" b="0" dirty="0">
                <a:solidFill>
                  <a:srgbClr val="FF0000"/>
                </a:solidFill>
                <a:latin typeface="Times New Roman" panose="02020603050405020304" pitchFamily="18" charset="0"/>
                <a:ea typeface="黑体" panose="02010609060101010101" pitchFamily="49" charset="-122"/>
              </a:rPr>
              <a:t>13</a:t>
            </a:r>
            <a:r>
              <a:rPr lang="zh-CN" altLang="en-US" sz="2000" b="0" dirty="0">
                <a:solidFill>
                  <a:srgbClr val="FF0000"/>
                </a:solidFill>
                <a:latin typeface="Times New Roman" panose="02020603050405020304" pitchFamily="18" charset="0"/>
                <a:ea typeface="黑体" panose="02010609060101010101" pitchFamily="49" charset="-122"/>
              </a:rPr>
              <a:t>章：数据挖掘的发展趋势和研究前沿</a:t>
            </a:r>
            <a:endParaRPr lang="zh-CN" altLang="en-US" sz="2000" b="0" dirty="0">
              <a:solidFill>
                <a:srgbClr val="FF0000"/>
              </a:solidFill>
              <a:latin typeface="Times New Roman" panose="02020603050405020304" pitchFamily="18" charset="0"/>
              <a:ea typeface="黑体" panose="02010609060101010101" pitchFamily="49" charset="-122"/>
            </a:endParaRPr>
          </a:p>
        </p:txBody>
      </p:sp>
      <p:sp>
        <p:nvSpPr>
          <p:cNvPr id="23555"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二、与数据挖掘的区别与联系</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7873" name="Rectangle 3"/>
          <p:cNvSpPr>
            <a:spLocks noGrp="1"/>
          </p:cNvSpPr>
          <p:nvPr>
            <p:ph idx="1"/>
          </p:nvPr>
        </p:nvSpPr>
        <p:spPr>
          <a:ln/>
        </p:spPr>
        <p:txBody>
          <a:bodyPr vert="horz" wrap="square" lIns="90488" tIns="44450" rIns="90488" bIns="44450" anchor="t" anchorCtr="0"/>
          <a:p>
            <a:pPr algn="just">
              <a:lnSpc>
                <a:spcPct val="90000"/>
              </a:lnSpc>
              <a:buNone/>
            </a:pPr>
            <a:r>
              <a:rPr lang="zh-CN" altLang="en-US" b="1" dirty="0">
                <a:ea typeface="宋体" panose="02010600030101010101" pitchFamily="2" charset="-122"/>
              </a:rPr>
              <a:t>萌芽期（人类研究自己智能的开始</a:t>
            </a:r>
            <a:r>
              <a:rPr lang="en-US" altLang="zh-CN" b="1" dirty="0">
                <a:ea typeface="宋体" panose="02010600030101010101" pitchFamily="2" charset="-122"/>
              </a:rPr>
              <a:t>~1949</a:t>
            </a:r>
            <a:r>
              <a:rPr lang="zh-CN" altLang="en-US" b="1" dirty="0">
                <a:ea typeface="宋体" panose="02010600030101010101" pitchFamily="2" charset="-122"/>
              </a:rPr>
              <a:t>）</a:t>
            </a:r>
            <a:r>
              <a:rPr lang="zh-CN" altLang="en-US" b="1"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a:p>
            <a:pPr algn="just">
              <a:lnSpc>
                <a:spcPct val="90000"/>
              </a:lnSpc>
            </a:pPr>
            <a:r>
              <a:rPr lang="zh-CN" altLang="en-US" dirty="0">
                <a:latin typeface="宋体" panose="02010600030101010101" pitchFamily="2" charset="-122"/>
                <a:ea typeface="宋体" panose="02010600030101010101" pitchFamily="2" charset="-122"/>
              </a:rPr>
              <a:t>人类对神经网络的研究最早可以追溯到人类研究自己智能的开始。</a:t>
            </a:r>
            <a:endParaRPr lang="zh-CN" altLang="en-US" dirty="0">
              <a:latin typeface="Times New Roman" panose="02020603050405020304" pitchFamily="18" charset="0"/>
              <a:ea typeface="宋体" panose="02010600030101010101" pitchFamily="2" charset="-122"/>
            </a:endParaRPr>
          </a:p>
          <a:p>
            <a:pPr algn="just">
              <a:lnSpc>
                <a:spcPct val="90000"/>
              </a:lnSpc>
            </a:pPr>
            <a:r>
              <a:rPr lang="en-US" altLang="zh-CN" dirty="0">
                <a:latin typeface="Times New Roman" panose="02020603050405020304" pitchFamily="18" charset="0"/>
                <a:ea typeface="宋体" panose="02010600030101010101" pitchFamily="2" charset="-122"/>
              </a:rPr>
              <a:t>1943</a:t>
            </a:r>
            <a:r>
              <a:rPr lang="zh-CN" altLang="en-US" dirty="0">
                <a:latin typeface="宋体" panose="02010600030101010101" pitchFamily="2" charset="-122"/>
                <a:ea typeface="宋体" panose="02010600030101010101" pitchFamily="2" charset="-122"/>
              </a:rPr>
              <a:t>年，心理学家</a:t>
            </a:r>
            <a:r>
              <a:rPr lang="en-US" altLang="zh-CN" dirty="0">
                <a:latin typeface="Times New Roman" panose="02020603050405020304" pitchFamily="18" charset="0"/>
                <a:ea typeface="宋体" panose="02010600030101010101" pitchFamily="2" charset="-122"/>
              </a:rPr>
              <a:t>McCulloch</a:t>
            </a:r>
            <a:r>
              <a:rPr lang="zh-CN" altLang="en-US" dirty="0">
                <a:latin typeface="宋体" panose="02010600030101010101" pitchFamily="2" charset="-122"/>
                <a:ea typeface="宋体" panose="02010600030101010101" pitchFamily="2" charset="-122"/>
              </a:rPr>
              <a:t>和数学家</a:t>
            </a:r>
            <a:r>
              <a:rPr lang="en-US" altLang="zh-CN" dirty="0">
                <a:latin typeface="Times New Roman" panose="02020603050405020304" pitchFamily="18" charset="0"/>
                <a:ea typeface="宋体" panose="02010600030101010101" pitchFamily="2" charset="-122"/>
              </a:rPr>
              <a:t>Pitts</a:t>
            </a:r>
            <a:r>
              <a:rPr lang="zh-CN" altLang="en-US" dirty="0">
                <a:latin typeface="宋体" panose="02010600030101010101" pitchFamily="2" charset="-122"/>
                <a:ea typeface="宋体" panose="02010600030101010101" pitchFamily="2" charset="-122"/>
              </a:rPr>
              <a:t>建立起了著名的阈值加权和模型，简称为</a:t>
            </a:r>
            <a:r>
              <a:rPr lang="en-US" altLang="zh-CN" dirty="0">
                <a:latin typeface="Times New Roman" panose="02020603050405020304" pitchFamily="18" charset="0"/>
                <a:ea typeface="宋体" panose="02010600030101010101" pitchFamily="2" charset="-122"/>
              </a:rPr>
              <a:t>M-P</a:t>
            </a:r>
            <a:r>
              <a:rPr lang="zh-CN" altLang="en-US" dirty="0">
                <a:latin typeface="宋体" panose="02010600030101010101" pitchFamily="2" charset="-122"/>
                <a:ea typeface="宋体" panose="02010600030101010101" pitchFamily="2" charset="-122"/>
              </a:rPr>
              <a:t>模型。该成果发表在数学生物物理学会会刊上。</a:t>
            </a:r>
            <a:endParaRPr lang="en-US" altLang="zh-CN" dirty="0">
              <a:latin typeface="Times New Roman" panose="02020603050405020304" pitchFamily="18" charset="0"/>
              <a:ea typeface="宋体" panose="02010600030101010101" pitchFamily="2" charset="-122"/>
            </a:endParaRPr>
          </a:p>
          <a:p>
            <a:pPr>
              <a:lnSpc>
                <a:spcPct val="90000"/>
              </a:lnSpc>
            </a:pPr>
            <a:r>
              <a:rPr lang="en-US" altLang="zh-CN" dirty="0">
                <a:latin typeface="Times New Roman" panose="02020603050405020304" pitchFamily="18" charset="0"/>
                <a:ea typeface="宋体" panose="02010600030101010101" pitchFamily="2" charset="-122"/>
              </a:rPr>
              <a:t>1949</a:t>
            </a:r>
            <a:r>
              <a:rPr lang="zh-CN" altLang="en-US" dirty="0">
                <a:latin typeface="宋体" panose="02010600030101010101" pitchFamily="2" charset="-122"/>
                <a:ea typeface="宋体" panose="02010600030101010101" pitchFamily="2" charset="-122"/>
              </a:rPr>
              <a:t>年，心理学家</a:t>
            </a:r>
            <a:r>
              <a:rPr lang="en-US" altLang="zh-CN" dirty="0">
                <a:latin typeface="Times New Roman" panose="02020603050405020304" pitchFamily="18" charset="0"/>
                <a:ea typeface="宋体" panose="02010600030101010101" pitchFamily="2" charset="-122"/>
              </a:rPr>
              <a:t>Hebb</a:t>
            </a:r>
            <a:r>
              <a:rPr lang="zh-CN" altLang="en-US" dirty="0">
                <a:latin typeface="宋体" panose="02010600030101010101" pitchFamily="2" charset="-122"/>
                <a:ea typeface="宋体" panose="02010600030101010101" pitchFamily="2" charset="-122"/>
              </a:rPr>
              <a:t>提出神经元之间的突触联系是可变的假说</a:t>
            </a:r>
            <a:r>
              <a:rPr lang="en-US" altLang="zh-CN" dirty="0">
                <a:latin typeface="Times New Roman" panose="02020603050405020304" pitchFamily="18" charset="0"/>
                <a:ea typeface="宋体" panose="02010600030101010101" pitchFamily="2" charset="-122"/>
              </a:rPr>
              <a:t>——Hebb</a:t>
            </a:r>
            <a:r>
              <a:rPr lang="zh-CN" altLang="en-US" dirty="0">
                <a:latin typeface="宋体" panose="02010600030101010101" pitchFamily="2" charset="-122"/>
                <a:ea typeface="宋体" panose="02010600030101010101" pitchFamily="2" charset="-122"/>
              </a:rPr>
              <a:t>学习规律。</a:t>
            </a:r>
            <a:r>
              <a:rPr lang="en-US" altLang="zh-CN" dirty="0">
                <a:latin typeface="Times New Roman" panose="02020603050405020304" pitchFamily="18" charset="0"/>
                <a:ea typeface="宋体" panose="02010600030101010101" pitchFamily="2" charset="-122"/>
              </a:rPr>
              <a:t>Hebb</a:t>
            </a:r>
            <a:r>
              <a:rPr lang="zh-CN" altLang="en-US" dirty="0">
                <a:latin typeface="宋体" panose="02010600030101010101" pitchFamily="2" charset="-122"/>
                <a:ea typeface="宋体" panose="02010600030101010101" pitchFamily="2" charset="-122"/>
              </a:rPr>
              <a:t>学习规律被认为是神经网络学习算法的里程碑。</a:t>
            </a:r>
            <a:endParaRPr lang="zh-CN" altLang="en-US" dirty="0">
              <a:latin typeface="宋体" panose="02010600030101010101" pitchFamily="2" charset="-122"/>
              <a:ea typeface="宋体" panose="02010600030101010101" pitchFamily="2" charset="-122"/>
            </a:endParaRPr>
          </a:p>
          <a:p>
            <a:pPr>
              <a:lnSpc>
                <a:spcPct val="90000"/>
              </a:lnSpc>
            </a:pPr>
            <a:r>
              <a:rPr lang="zh-CN" altLang="en-US" dirty="0">
                <a:latin typeface="宋体" panose="02010600030101010101" pitchFamily="2" charset="-122"/>
                <a:ea typeface="宋体" panose="02010600030101010101" pitchFamily="2" charset="-122"/>
              </a:rPr>
              <a:t>这两个重大的研究成果，构成了神经网络萌芽期的标志。</a:t>
            </a:r>
            <a:endParaRPr lang="zh-CN" altLang="en-US" dirty="0">
              <a:latin typeface="宋体" panose="02010600030101010101" pitchFamily="2" charset="-122"/>
              <a:ea typeface="宋体" panose="02010600030101010101" pitchFamily="2" charset="-122"/>
            </a:endParaRPr>
          </a:p>
        </p:txBody>
      </p:sp>
      <p:sp>
        <p:nvSpPr>
          <p:cNvPr id="207874"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二、神经网络的发展历史</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9921" name="Rectangle 3"/>
          <p:cNvSpPr>
            <a:spLocks noGrp="1"/>
          </p:cNvSpPr>
          <p:nvPr>
            <p:ph idx="1"/>
          </p:nvPr>
        </p:nvSpPr>
        <p:spPr>
          <a:ln/>
        </p:spPr>
        <p:txBody>
          <a:bodyPr vert="horz" wrap="square" lIns="90488" tIns="44450" rIns="90488" bIns="44450" anchor="t" anchorCtr="0"/>
          <a:p>
            <a:pPr algn="just">
              <a:buNone/>
            </a:pPr>
            <a:r>
              <a:rPr lang="zh-CN" altLang="en-US" b="1" dirty="0">
                <a:ea typeface="宋体" panose="02010600030101010101" pitchFamily="2" charset="-122"/>
              </a:rPr>
              <a:t>第一次高潮期（</a:t>
            </a:r>
            <a:r>
              <a:rPr lang="en-US" altLang="zh-CN" b="1" dirty="0">
                <a:ea typeface="宋体" panose="02010600030101010101" pitchFamily="2" charset="-122"/>
              </a:rPr>
              <a:t>1950~1968</a:t>
            </a:r>
            <a:r>
              <a:rPr lang="zh-CN" altLang="en-US" b="1" dirty="0">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a:p>
            <a:pPr algn="just">
              <a:lnSpc>
                <a:spcPct val="90000"/>
              </a:lnSpc>
            </a:pPr>
            <a:r>
              <a:rPr lang="en-US" altLang="zh-CN" dirty="0">
                <a:latin typeface="Times New Roman" panose="02020603050405020304" pitchFamily="18" charset="0"/>
                <a:ea typeface="宋体" panose="02010600030101010101" pitchFamily="2" charset="-122"/>
              </a:rPr>
              <a:t>1958</a:t>
            </a:r>
            <a:r>
              <a:rPr lang="zh-CN" altLang="en-US" dirty="0">
                <a:latin typeface="Times New Roman" panose="02020603050405020304" pitchFamily="18" charset="0"/>
                <a:ea typeface="宋体" panose="02010600030101010101" pitchFamily="2" charset="-122"/>
              </a:rPr>
              <a:t>年</a:t>
            </a:r>
            <a:r>
              <a:rPr lang="en-US" altLang="zh-CN" dirty="0">
                <a:latin typeface="Times New Roman" panose="02020603050405020304" pitchFamily="18" charset="0"/>
                <a:ea typeface="宋体" panose="02010600030101010101" pitchFamily="2" charset="-122"/>
              </a:rPr>
              <a:t>, Rosenblatt</a:t>
            </a:r>
            <a:r>
              <a:rPr lang="zh-CN" altLang="en-US" dirty="0">
                <a:latin typeface="Times New Roman" panose="02020603050405020304" pitchFamily="18" charset="0"/>
                <a:ea typeface="宋体" panose="02010600030101010101" pitchFamily="2" charset="-122"/>
              </a:rPr>
              <a:t>提出了单层感知机</a:t>
            </a:r>
            <a:r>
              <a:rPr lang="en-US" altLang="zh-CN" dirty="0">
                <a:latin typeface="Times New Roman" panose="02020603050405020304" pitchFamily="18" charset="0"/>
                <a:ea typeface="宋体" panose="02010600030101010101" pitchFamily="2" charset="-122"/>
              </a:rPr>
              <a:t>(Perceptron)</a:t>
            </a:r>
            <a:r>
              <a:rPr lang="zh-CN" altLang="en-US" dirty="0">
                <a:latin typeface="Times New Roman" panose="02020603050405020304" pitchFamily="18" charset="0"/>
                <a:ea typeface="宋体" panose="02010600030101010101" pitchFamily="2" charset="-122"/>
              </a:rPr>
              <a:t>模型及其学习规则。</a:t>
            </a:r>
            <a:endParaRPr lang="zh-CN" altLang="en-US" dirty="0">
              <a:latin typeface="Times New Roman" panose="02020603050405020304" pitchFamily="18" charset="0"/>
              <a:ea typeface="宋体" panose="02010600030101010101" pitchFamily="2" charset="-122"/>
            </a:endParaRPr>
          </a:p>
          <a:p>
            <a:pPr algn="just">
              <a:lnSpc>
                <a:spcPct val="90000"/>
              </a:lnSpc>
            </a:pPr>
            <a:r>
              <a:rPr lang="zh-CN" altLang="en-US" dirty="0">
                <a:latin typeface="Times New Roman" panose="02020603050405020304" pitchFamily="18" charset="0"/>
                <a:ea typeface="宋体" panose="02010600030101010101" pitchFamily="2" charset="-122"/>
              </a:rPr>
              <a:t>单层感知机的成功标示着神经网络研究的第一高潮期的到来。</a:t>
            </a:r>
            <a:endParaRPr lang="en-US" altLang="zh-CN" dirty="0">
              <a:latin typeface="Times New Roman" panose="02020603050405020304" pitchFamily="18" charset="0"/>
              <a:ea typeface="宋体" panose="02010600030101010101" pitchFamily="2" charset="-122"/>
            </a:endParaRPr>
          </a:p>
          <a:p>
            <a:pPr algn="just">
              <a:lnSpc>
                <a:spcPct val="90000"/>
              </a:lnSpc>
            </a:pPr>
            <a:r>
              <a:rPr lang="zh-CN" altLang="en-US" dirty="0">
                <a:latin typeface="Times New Roman" panose="02020603050405020304" pitchFamily="18" charset="0"/>
                <a:ea typeface="宋体" panose="02010600030101010101" pitchFamily="2" charset="-122"/>
              </a:rPr>
              <a:t>第一高潮期的成功让人们乐观地认为几乎已经找到了智能研究的关键。因此，许多部门都开始大规模地投入此项研究，希望尽快占领神经网络研究的制高点。 </a:t>
            </a:r>
            <a:endParaRPr lang="zh-CN" altLang="en-US" dirty="0">
              <a:latin typeface="Times New Roman" panose="02020603050405020304" pitchFamily="18" charset="0"/>
              <a:ea typeface="宋体" panose="02010600030101010101" pitchFamily="2" charset="-122"/>
            </a:endParaRPr>
          </a:p>
        </p:txBody>
      </p:sp>
      <p:sp>
        <p:nvSpPr>
          <p:cNvPr id="209922"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二、神经网络的发展历史</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1969" name="Rectangle 3"/>
          <p:cNvSpPr>
            <a:spLocks noGrp="1"/>
          </p:cNvSpPr>
          <p:nvPr>
            <p:ph idx="1"/>
          </p:nvPr>
        </p:nvSpPr>
        <p:spPr>
          <a:xfrm>
            <a:off x="411163" y="1143000"/>
            <a:ext cx="8318500" cy="5410200"/>
          </a:xfrm>
          <a:ln/>
        </p:spPr>
        <p:txBody>
          <a:bodyPr vert="horz" wrap="square" lIns="90488" tIns="44450" rIns="90488" bIns="44450" anchor="t" anchorCtr="0"/>
          <a:p>
            <a:pPr>
              <a:buNone/>
            </a:pPr>
            <a:r>
              <a:rPr lang="zh-CN" altLang="en-US" b="1" dirty="0">
                <a:ea typeface="宋体" panose="02010600030101010101" pitchFamily="2" charset="-122"/>
              </a:rPr>
              <a:t>反思期（</a:t>
            </a:r>
            <a:r>
              <a:rPr lang="en-US" altLang="zh-CN" b="1" dirty="0">
                <a:ea typeface="宋体" panose="02010600030101010101" pitchFamily="2" charset="-122"/>
              </a:rPr>
              <a:t>1969~1982</a:t>
            </a:r>
            <a:r>
              <a:rPr lang="zh-CN" altLang="en-US" b="1" dirty="0">
                <a:ea typeface="宋体" panose="02010600030101010101" pitchFamily="2" charset="-122"/>
              </a:rPr>
              <a:t>）</a:t>
            </a:r>
            <a:r>
              <a:rPr lang="zh-CN" altLang="en-US" b="1" dirty="0">
                <a:latin typeface="Times New Roman" panose="02020603050405020304" pitchFamily="18" charset="0"/>
                <a:ea typeface="宋体" panose="02010600030101010101" pitchFamily="2" charset="-122"/>
              </a:rPr>
              <a:t>：</a:t>
            </a:r>
            <a:endParaRPr lang="en-US" altLang="zh-CN" b="1" dirty="0">
              <a:latin typeface="Times New Roman" panose="02020603050405020304" pitchFamily="18" charset="0"/>
              <a:ea typeface="宋体" panose="02010600030101010101" pitchFamily="2" charset="-122"/>
            </a:endParaRPr>
          </a:p>
          <a:p>
            <a:pPr algn="just">
              <a:lnSpc>
                <a:spcPct val="90000"/>
              </a:lnSpc>
            </a:pPr>
            <a:r>
              <a:rPr lang="en-US" altLang="zh-CN" dirty="0">
                <a:latin typeface="Times New Roman" panose="02020603050405020304" pitchFamily="18" charset="0"/>
                <a:ea typeface="宋体" panose="02010600030101010101" pitchFamily="2" charset="-122"/>
              </a:rPr>
              <a:t>1969</a:t>
            </a:r>
            <a:r>
              <a:rPr lang="zh-CN" altLang="en-US" dirty="0">
                <a:latin typeface="Times New Roman" panose="02020603050405020304" pitchFamily="18" charset="0"/>
                <a:ea typeface="宋体" panose="02010600030101010101" pitchFamily="2" charset="-122"/>
              </a:rPr>
              <a:t>年，正当人们兴奋不已的时候，</a:t>
            </a:r>
            <a:r>
              <a:rPr lang="en-US" altLang="zh-CN" dirty="0">
                <a:latin typeface="Times New Roman" panose="02020603050405020304" pitchFamily="18" charset="0"/>
                <a:ea typeface="宋体" panose="02010600030101010101" pitchFamily="2" charset="-122"/>
              </a:rPr>
              <a:t>Minsky</a:t>
            </a:r>
            <a:r>
              <a:rPr lang="zh-CN" altLang="en-US" dirty="0">
                <a:latin typeface="Times New Roman" panose="02020603050405020304" pitchFamily="18" charset="0"/>
                <a:ea typeface="宋体" panose="02010600030101010101" pitchFamily="2" charset="-122"/>
              </a:rPr>
              <a:t>和</a:t>
            </a:r>
            <a:r>
              <a:rPr lang="en-US" altLang="zh-CN" dirty="0">
                <a:latin typeface="Times New Roman" panose="02020603050405020304" pitchFamily="18" charset="0"/>
                <a:ea typeface="宋体" panose="02010600030101010101" pitchFamily="2" charset="-122"/>
              </a:rPr>
              <a:t>Papert</a:t>
            </a:r>
            <a:r>
              <a:rPr lang="zh-CN" altLang="en-US" dirty="0">
                <a:latin typeface="Times New Roman" panose="02020603050405020304" pitchFamily="18" charset="0"/>
                <a:ea typeface="宋体" panose="02010600030101010101" pitchFamily="2" charset="-122"/>
              </a:rPr>
              <a:t>发表了</a:t>
            </a:r>
            <a:r>
              <a:rPr lang="en-US" altLang="zh-CN" dirty="0">
                <a:latin typeface="Times New Roman" panose="02020603050405020304" pitchFamily="18" charset="0"/>
                <a:ea typeface="宋体" panose="02010600030101010101" pitchFamily="2" charset="-122"/>
              </a:rPr>
              <a:t>《Perceptrons》</a:t>
            </a:r>
            <a:r>
              <a:rPr lang="zh-CN" altLang="en-US" dirty="0">
                <a:latin typeface="Times New Roman" panose="02020603050405020304" pitchFamily="18" charset="0"/>
                <a:ea typeface="宋体" panose="02010600030101010101" pitchFamily="2" charset="-122"/>
              </a:rPr>
              <a:t>一书</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明确指出：单层感知机不能解决非线性问题</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多层网络的训练算法尚无希望。</a:t>
            </a:r>
            <a:endParaRPr lang="zh-CN" altLang="en-US" dirty="0">
              <a:latin typeface="Times New Roman" panose="02020603050405020304" pitchFamily="18" charset="0"/>
              <a:ea typeface="宋体" panose="02010600030101010101" pitchFamily="2" charset="-122"/>
            </a:endParaRPr>
          </a:p>
          <a:p>
            <a:pPr algn="just">
              <a:lnSpc>
                <a:spcPct val="90000"/>
              </a:lnSpc>
            </a:pPr>
            <a:r>
              <a:rPr lang="zh-CN" altLang="en-US" dirty="0">
                <a:latin typeface="Times New Roman" panose="02020603050405020304" pitchFamily="18" charset="0"/>
                <a:ea typeface="宋体" panose="02010600030101010101" pitchFamily="2" charset="-122"/>
              </a:rPr>
              <a:t>这一成果的发表标志着人类对神经网络的研究进入了反思期。很多献身于神经网络研究的科学家的研究结果很难得到发表，而且是散布在各种杂志之中，使得不少有意义的研究成果即使发表了，也很难被同行看到，著名的</a:t>
            </a:r>
            <a:r>
              <a:rPr lang="en-US" altLang="zh-CN" dirty="0">
                <a:latin typeface="Times New Roman" panose="02020603050405020304" pitchFamily="18" charset="0"/>
                <a:ea typeface="宋体" panose="02010600030101010101" pitchFamily="2" charset="-122"/>
              </a:rPr>
              <a:t>BP</a:t>
            </a:r>
            <a:r>
              <a:rPr lang="zh-CN" altLang="en-US" dirty="0">
                <a:latin typeface="Times New Roman" panose="02020603050405020304" pitchFamily="18" charset="0"/>
                <a:ea typeface="宋体" panose="02010600030101010101" pitchFamily="2" charset="-122"/>
              </a:rPr>
              <a:t>算法的研究就是一个典型的例子。</a:t>
            </a:r>
            <a:endParaRPr lang="zh-CN" altLang="en-US" dirty="0">
              <a:latin typeface="Times New Roman" panose="02020603050405020304" pitchFamily="18" charset="0"/>
              <a:ea typeface="宋体" panose="02010600030101010101" pitchFamily="2" charset="-122"/>
            </a:endParaRPr>
          </a:p>
          <a:p>
            <a:pPr algn="just">
              <a:lnSpc>
                <a:spcPct val="90000"/>
              </a:lnSpc>
            </a:pPr>
            <a:r>
              <a:rPr lang="zh-CN" altLang="en-US" dirty="0">
                <a:latin typeface="Times New Roman" panose="02020603050405020304" pitchFamily="18" charset="0"/>
                <a:ea typeface="宋体" panose="02010600030101010101" pitchFamily="2" charset="-122"/>
              </a:rPr>
              <a:t>反思期的到来揭示了人类的认识规律：认识</a:t>
            </a:r>
            <a:r>
              <a:rPr lang="en-US" altLang="zh-CN" dirty="0">
                <a:latin typeface="Times New Roman" panose="02020603050405020304" pitchFamily="18" charset="0"/>
                <a:ea typeface="宋体" panose="02010600030101010101" pitchFamily="2" charset="-122"/>
              </a:rPr>
              <a:t>-&gt;</a:t>
            </a:r>
            <a:r>
              <a:rPr lang="zh-CN" altLang="en-US" dirty="0">
                <a:latin typeface="Times New Roman" panose="02020603050405020304" pitchFamily="18" charset="0"/>
                <a:ea typeface="宋体" panose="02010600030101010101" pitchFamily="2" charset="-122"/>
              </a:rPr>
              <a:t>实践</a:t>
            </a:r>
            <a:r>
              <a:rPr lang="en-US" altLang="zh-CN" dirty="0">
                <a:latin typeface="Times New Roman" panose="02020603050405020304" pitchFamily="18" charset="0"/>
                <a:ea typeface="宋体" panose="02010600030101010101" pitchFamily="2" charset="-122"/>
              </a:rPr>
              <a:t>-&gt;</a:t>
            </a:r>
            <a:r>
              <a:rPr lang="zh-CN" altLang="en-US" dirty="0">
                <a:latin typeface="Times New Roman" panose="02020603050405020304" pitchFamily="18" charset="0"/>
                <a:ea typeface="宋体" panose="02010600030101010101" pitchFamily="2" charset="-122"/>
              </a:rPr>
              <a:t>再认识 。</a:t>
            </a:r>
            <a:endParaRPr lang="zh-CN" altLang="en-US" dirty="0">
              <a:latin typeface="Times New Roman" panose="02020603050405020304" pitchFamily="18" charset="0"/>
              <a:ea typeface="宋体" panose="02010600030101010101" pitchFamily="2" charset="-122"/>
            </a:endParaRPr>
          </a:p>
        </p:txBody>
      </p:sp>
      <p:sp>
        <p:nvSpPr>
          <p:cNvPr id="211970"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二、神经网络的发展历史</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4017" name="Rectangle 3"/>
          <p:cNvSpPr>
            <a:spLocks noGrp="1"/>
          </p:cNvSpPr>
          <p:nvPr>
            <p:ph idx="1"/>
          </p:nvPr>
        </p:nvSpPr>
        <p:spPr>
          <a:xfrm>
            <a:off x="411163" y="1143000"/>
            <a:ext cx="8318500" cy="5410200"/>
          </a:xfrm>
          <a:ln/>
        </p:spPr>
        <p:txBody>
          <a:bodyPr vert="horz" wrap="square" lIns="90488" tIns="44450" rIns="90488" bIns="44450" anchor="t" anchorCtr="0"/>
          <a:p>
            <a:pPr>
              <a:buNone/>
            </a:pPr>
            <a:r>
              <a:rPr lang="zh-CN" altLang="en-US" b="1" dirty="0">
                <a:ea typeface="宋体" panose="02010600030101010101" pitchFamily="2" charset="-122"/>
              </a:rPr>
              <a:t>第二次高潮期（</a:t>
            </a:r>
            <a:r>
              <a:rPr lang="en-US" altLang="zh-CN" b="1" dirty="0">
                <a:ea typeface="宋体" panose="02010600030101010101" pitchFamily="2" charset="-122"/>
              </a:rPr>
              <a:t>1983~1990</a:t>
            </a:r>
            <a:r>
              <a:rPr lang="zh-CN" altLang="en-US" b="1" dirty="0">
                <a:ea typeface="宋体" panose="02010600030101010101" pitchFamily="2" charset="-122"/>
              </a:rPr>
              <a:t>）</a:t>
            </a:r>
            <a:r>
              <a:rPr lang="zh-CN" altLang="en-US" b="1" dirty="0">
                <a:latin typeface="Times New Roman" panose="02020603050405020304" pitchFamily="18" charset="0"/>
                <a:ea typeface="宋体" panose="02010600030101010101" pitchFamily="2" charset="-122"/>
              </a:rPr>
              <a:t>：</a:t>
            </a:r>
            <a:endParaRPr lang="en-US" altLang="zh-CN" b="1" dirty="0">
              <a:latin typeface="Times New Roman" panose="02020603050405020304" pitchFamily="18" charset="0"/>
              <a:ea typeface="宋体" panose="02010600030101010101" pitchFamily="2" charset="-122"/>
            </a:endParaRPr>
          </a:p>
          <a:p>
            <a:pPr algn="just">
              <a:lnSpc>
                <a:spcPct val="90000"/>
              </a:lnSpc>
            </a:pPr>
            <a:r>
              <a:rPr lang="en-US" altLang="zh-CN" dirty="0">
                <a:latin typeface="Times New Roman" panose="02020603050405020304" pitchFamily="18" charset="0"/>
                <a:ea typeface="宋体" panose="02010600030101010101" pitchFamily="2" charset="-122"/>
              </a:rPr>
              <a:t>1982</a:t>
            </a:r>
            <a:r>
              <a:rPr lang="zh-CN" altLang="en-US" dirty="0">
                <a:latin typeface="Times New Roman" panose="02020603050405020304" pitchFamily="18" charset="0"/>
                <a:ea typeface="宋体" panose="02010600030101010101" pitchFamily="2" charset="-122"/>
              </a:rPr>
              <a:t>年，</a:t>
            </a:r>
            <a:r>
              <a:rPr lang="en-US" altLang="zh-CN" dirty="0">
                <a:latin typeface="Times New Roman" panose="02020603050405020304" pitchFamily="18" charset="0"/>
                <a:ea typeface="宋体" panose="02010600030101010101" pitchFamily="2" charset="-122"/>
              </a:rPr>
              <a:t>Hopfield</a:t>
            </a:r>
            <a:r>
              <a:rPr lang="zh-CN" altLang="en-US" dirty="0">
                <a:latin typeface="Times New Roman" panose="02020603050405020304" pitchFamily="18" charset="0"/>
                <a:ea typeface="宋体" panose="02010600030101010101" pitchFamily="2" charset="-122"/>
              </a:rPr>
              <a:t>提出了循环网络：引入李雅普诺夫</a:t>
            </a:r>
            <a:r>
              <a:rPr lang="en-US" altLang="zh-CN" dirty="0">
                <a:latin typeface="Times New Roman" panose="02020603050405020304" pitchFamily="18" charset="0"/>
                <a:ea typeface="宋体" panose="02010600030101010101" pitchFamily="2" charset="-122"/>
              </a:rPr>
              <a:t>(Lyapunov)</a:t>
            </a:r>
            <a:r>
              <a:rPr lang="zh-CN" altLang="en-US" dirty="0">
                <a:latin typeface="Times New Roman" panose="02020603050405020304" pitchFamily="18" charset="0"/>
                <a:ea typeface="宋体" panose="02010600030101010101" pitchFamily="2" charset="-122"/>
              </a:rPr>
              <a:t>函数作为网络性能判定的能量函数，建立了神经网络稳定性的判别依据；阐明了神经网络与动力学的关系；指出用非线性动力学的方法来研究神经网络的特性、信息是被存放在网络中神经元的联接权上。</a:t>
            </a:r>
            <a:endParaRPr lang="zh-CN" altLang="en-US" dirty="0">
              <a:latin typeface="Times New Roman" panose="02020603050405020304" pitchFamily="18" charset="0"/>
              <a:ea typeface="宋体" panose="02010600030101010101" pitchFamily="2" charset="-122"/>
            </a:endParaRPr>
          </a:p>
          <a:p>
            <a:pPr algn="just">
              <a:lnSpc>
                <a:spcPct val="90000"/>
              </a:lnSpc>
            </a:pPr>
            <a:r>
              <a:rPr lang="en-US" altLang="zh-CN" dirty="0">
                <a:latin typeface="Times New Roman" panose="02020603050405020304" pitchFamily="18" charset="0"/>
                <a:ea typeface="宋体" panose="02010600030101010101" pitchFamily="2" charset="-122"/>
              </a:rPr>
              <a:t>1984</a:t>
            </a:r>
            <a:r>
              <a:rPr lang="zh-CN" altLang="en-US" dirty="0">
                <a:latin typeface="Times New Roman" panose="02020603050405020304" pitchFamily="18" charset="0"/>
                <a:ea typeface="宋体" panose="02010600030101010101" pitchFamily="2" charset="-122"/>
              </a:rPr>
              <a:t>年，</a:t>
            </a:r>
            <a:r>
              <a:rPr lang="en-US" altLang="zh-CN" dirty="0">
                <a:latin typeface="Times New Roman" panose="02020603050405020304" pitchFamily="18" charset="0"/>
                <a:ea typeface="宋体" panose="02010600030101010101" pitchFamily="2" charset="-122"/>
              </a:rPr>
              <a:t>Hopfield</a:t>
            </a:r>
            <a:r>
              <a:rPr lang="zh-CN" altLang="en-US" dirty="0">
                <a:latin typeface="Times New Roman" panose="02020603050405020304" pitchFamily="18" charset="0"/>
                <a:ea typeface="宋体" panose="02010600030101010101" pitchFamily="2" charset="-122"/>
              </a:rPr>
              <a:t>设计并实现了后来被人们称为</a:t>
            </a:r>
            <a:r>
              <a:rPr lang="en-US" altLang="zh-CN" dirty="0">
                <a:latin typeface="Times New Roman" panose="02020603050405020304" pitchFamily="18" charset="0"/>
                <a:ea typeface="宋体" panose="02010600030101010101" pitchFamily="2" charset="-122"/>
              </a:rPr>
              <a:t>Hopfield</a:t>
            </a:r>
            <a:r>
              <a:rPr lang="zh-CN" altLang="en-US" dirty="0">
                <a:latin typeface="Times New Roman" panose="02020603050405020304" pitchFamily="18" charset="0"/>
                <a:ea typeface="宋体" panose="02010600030101010101" pitchFamily="2" charset="-122"/>
              </a:rPr>
              <a:t>网络的电路。较好地解决了著名的</a:t>
            </a:r>
            <a:r>
              <a:rPr lang="en-US" altLang="zh-CN" dirty="0">
                <a:latin typeface="Times New Roman" panose="02020603050405020304" pitchFamily="18" charset="0"/>
                <a:ea typeface="宋体" panose="02010600030101010101" pitchFamily="2" charset="-122"/>
              </a:rPr>
              <a:t>TSP</a:t>
            </a:r>
            <a:r>
              <a:rPr lang="zh-CN" altLang="en-US" dirty="0">
                <a:latin typeface="Times New Roman" panose="02020603050405020304" pitchFamily="18" charset="0"/>
                <a:ea typeface="宋体" panose="02010600030101010101" pitchFamily="2" charset="-122"/>
              </a:rPr>
              <a:t>问题，找到了最佳解的近似解，引起了较大的轰动。</a:t>
            </a:r>
            <a:endParaRPr lang="en-US" altLang="zh-CN" dirty="0">
              <a:latin typeface="Times New Roman" panose="02020603050405020304" pitchFamily="18" charset="0"/>
              <a:ea typeface="宋体" panose="02010600030101010101" pitchFamily="2" charset="-122"/>
            </a:endParaRPr>
          </a:p>
          <a:p>
            <a:pPr algn="just">
              <a:lnSpc>
                <a:spcPct val="90000"/>
              </a:lnSpc>
            </a:pPr>
            <a:r>
              <a:rPr lang="en-US" altLang="zh-CN" dirty="0">
                <a:latin typeface="Times New Roman" panose="02020603050405020304" pitchFamily="18" charset="0"/>
                <a:ea typeface="宋体" panose="02010600030101010101" pitchFamily="2" charset="-122"/>
              </a:rPr>
              <a:t>Hopfield</a:t>
            </a:r>
            <a:r>
              <a:rPr lang="zh-CN" altLang="en-US" dirty="0">
                <a:latin typeface="Times New Roman" panose="02020603050405020304" pitchFamily="18" charset="0"/>
                <a:ea typeface="宋体" panose="02010600030101010101" pitchFamily="2" charset="-122"/>
              </a:rPr>
              <a:t>这两项成果分别于</a:t>
            </a:r>
            <a:r>
              <a:rPr lang="en-US" altLang="zh-CN" dirty="0">
                <a:latin typeface="Times New Roman" panose="02020603050405020304" pitchFamily="18" charset="0"/>
                <a:ea typeface="宋体" panose="02010600030101010101" pitchFamily="2" charset="-122"/>
              </a:rPr>
              <a:t>1982</a:t>
            </a:r>
            <a:r>
              <a:rPr lang="zh-CN" altLang="en-US" dirty="0">
                <a:latin typeface="Times New Roman" panose="02020603050405020304" pitchFamily="18" charset="0"/>
                <a:ea typeface="宋体" panose="02010600030101010101" pitchFamily="2" charset="-122"/>
              </a:rPr>
              <a:t>和</a:t>
            </a:r>
            <a:r>
              <a:rPr lang="en-US" altLang="zh-CN" dirty="0">
                <a:latin typeface="Times New Roman" panose="02020603050405020304" pitchFamily="18" charset="0"/>
                <a:ea typeface="宋体" panose="02010600030101010101" pitchFamily="2" charset="-122"/>
              </a:rPr>
              <a:t>1984</a:t>
            </a:r>
            <a:r>
              <a:rPr lang="zh-CN" altLang="en-US" dirty="0">
                <a:latin typeface="Times New Roman" panose="02020603050405020304" pitchFamily="18" charset="0"/>
                <a:ea typeface="宋体" panose="02010600030101010101" pitchFamily="2" charset="-122"/>
              </a:rPr>
              <a:t>年发表在美国科学院院刊上，标志着神经网络研究第二高潮期的到来。</a:t>
            </a:r>
            <a:endParaRPr lang="zh-CN" altLang="en-US" dirty="0">
              <a:latin typeface="Times New Roman" panose="02020603050405020304" pitchFamily="18" charset="0"/>
              <a:ea typeface="宋体" panose="02010600030101010101" pitchFamily="2" charset="-122"/>
            </a:endParaRPr>
          </a:p>
        </p:txBody>
      </p:sp>
      <p:sp>
        <p:nvSpPr>
          <p:cNvPr id="214018"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二、神经网络的发展历史</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6065" name="Rectangle 3"/>
          <p:cNvSpPr>
            <a:spLocks noGrp="1"/>
          </p:cNvSpPr>
          <p:nvPr>
            <p:ph idx="1"/>
          </p:nvPr>
        </p:nvSpPr>
        <p:spPr>
          <a:xfrm>
            <a:off x="411163" y="1143000"/>
            <a:ext cx="8318500" cy="5410200"/>
          </a:xfrm>
          <a:ln/>
        </p:spPr>
        <p:txBody>
          <a:bodyPr vert="horz" wrap="square" lIns="90488" tIns="44450" rIns="90488" bIns="44450" anchor="t" anchorCtr="0"/>
          <a:p>
            <a:pPr>
              <a:buNone/>
            </a:pPr>
            <a:r>
              <a:rPr lang="zh-CN" altLang="en-US" b="1" dirty="0">
                <a:ea typeface="宋体" panose="02010600030101010101" pitchFamily="2" charset="-122"/>
              </a:rPr>
              <a:t>第二次高潮期（</a:t>
            </a:r>
            <a:r>
              <a:rPr lang="en-US" altLang="zh-CN" b="1" dirty="0">
                <a:ea typeface="宋体" panose="02010600030101010101" pitchFamily="2" charset="-122"/>
              </a:rPr>
              <a:t>1983~1990</a:t>
            </a:r>
            <a:r>
              <a:rPr lang="zh-CN" altLang="en-US" b="1" dirty="0">
                <a:ea typeface="宋体" panose="02010600030101010101" pitchFamily="2" charset="-122"/>
              </a:rPr>
              <a:t>）</a:t>
            </a:r>
            <a:r>
              <a:rPr lang="zh-CN" altLang="en-US" b="1" dirty="0">
                <a:latin typeface="Times New Roman" panose="02020603050405020304" pitchFamily="18" charset="0"/>
                <a:ea typeface="宋体" panose="02010600030101010101" pitchFamily="2" charset="-122"/>
              </a:rPr>
              <a:t>：</a:t>
            </a:r>
            <a:endParaRPr lang="en-US" altLang="zh-CN" b="1" dirty="0">
              <a:latin typeface="Times New Roman" panose="02020603050405020304" pitchFamily="18" charset="0"/>
              <a:ea typeface="宋体" panose="02010600030101010101" pitchFamily="2" charset="-122"/>
            </a:endParaRPr>
          </a:p>
          <a:p>
            <a:pPr algn="just">
              <a:lnSpc>
                <a:spcPct val="90000"/>
              </a:lnSpc>
            </a:pPr>
            <a:r>
              <a:rPr lang="en-US" altLang="zh-CN" dirty="0">
                <a:latin typeface="Times New Roman" panose="02020603050405020304" pitchFamily="18" charset="0"/>
                <a:ea typeface="宋体" panose="02010600030101010101" pitchFamily="2" charset="-122"/>
              </a:rPr>
              <a:t>1985</a:t>
            </a:r>
            <a:r>
              <a:rPr lang="zh-CN" altLang="en-US" dirty="0">
                <a:latin typeface="Times New Roman" panose="02020603050405020304" pitchFamily="18" charset="0"/>
                <a:ea typeface="宋体" panose="02010600030101010101" pitchFamily="2" charset="-122"/>
              </a:rPr>
              <a:t>年，</a:t>
            </a:r>
            <a:r>
              <a:rPr lang="en-US" altLang="zh-CN" dirty="0">
                <a:latin typeface="Times New Roman" panose="02020603050405020304" pitchFamily="18" charset="0"/>
                <a:ea typeface="宋体" panose="02010600030101010101" pitchFamily="2" charset="-122"/>
              </a:rPr>
              <a:t>Hinton</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Sejnowsky</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Rumelhart</a:t>
            </a:r>
            <a:r>
              <a:rPr lang="zh-CN" altLang="en-US" dirty="0">
                <a:latin typeface="Times New Roman" panose="02020603050405020304" pitchFamily="18" charset="0"/>
                <a:ea typeface="宋体" panose="02010600030101010101" pitchFamily="2" charset="-122"/>
              </a:rPr>
              <a:t>等人所在的并行分布处理</a:t>
            </a:r>
            <a:r>
              <a:rPr lang="en-US" altLang="zh-CN" dirty="0">
                <a:latin typeface="Times New Roman" panose="02020603050405020304" pitchFamily="18" charset="0"/>
                <a:ea typeface="宋体" panose="02010600030101010101" pitchFamily="2" charset="-122"/>
              </a:rPr>
              <a:t>(PDP)</a:t>
            </a:r>
            <a:r>
              <a:rPr lang="zh-CN" altLang="en-US" dirty="0">
                <a:latin typeface="Times New Roman" panose="02020603050405020304" pitchFamily="18" charset="0"/>
                <a:ea typeface="宋体" panose="02010600030101010101" pitchFamily="2" charset="-122"/>
              </a:rPr>
              <a:t>小组在</a:t>
            </a:r>
            <a:r>
              <a:rPr lang="en-US" altLang="zh-CN" dirty="0">
                <a:latin typeface="Times New Roman" panose="02020603050405020304" pitchFamily="18" charset="0"/>
                <a:ea typeface="宋体" panose="02010600030101010101" pitchFamily="2" charset="-122"/>
              </a:rPr>
              <a:t>Hopfield</a:t>
            </a:r>
            <a:r>
              <a:rPr lang="zh-CN" altLang="en-US" dirty="0">
                <a:latin typeface="Times New Roman" panose="02020603050405020304" pitchFamily="18" charset="0"/>
                <a:ea typeface="宋体" panose="02010600030101010101" pitchFamily="2" charset="-122"/>
              </a:rPr>
              <a:t>网络中引入了随机机制，提出</a:t>
            </a:r>
            <a:r>
              <a:rPr lang="en-US" altLang="zh-CN" dirty="0">
                <a:latin typeface="Times New Roman" panose="02020603050405020304" pitchFamily="18" charset="0"/>
                <a:ea typeface="宋体" panose="02010600030101010101" pitchFamily="2" charset="-122"/>
              </a:rPr>
              <a:t>Boltzmann</a:t>
            </a:r>
            <a:r>
              <a:rPr lang="zh-CN" altLang="en-US" dirty="0">
                <a:latin typeface="Times New Roman" panose="02020603050405020304" pitchFamily="18" charset="0"/>
                <a:ea typeface="宋体" panose="02010600030101010101" pitchFamily="2" charset="-122"/>
              </a:rPr>
              <a:t>机。 </a:t>
            </a:r>
            <a:endParaRPr lang="zh-CN" altLang="en-US" dirty="0">
              <a:latin typeface="Times New Roman" panose="02020603050405020304" pitchFamily="18" charset="0"/>
              <a:ea typeface="宋体" panose="02010600030101010101" pitchFamily="2" charset="-122"/>
            </a:endParaRPr>
          </a:p>
          <a:p>
            <a:pPr algn="just">
              <a:lnSpc>
                <a:spcPct val="90000"/>
              </a:lnSpc>
            </a:pPr>
            <a:r>
              <a:rPr lang="en-US" altLang="zh-CN" dirty="0">
                <a:latin typeface="Times New Roman" panose="02020603050405020304" pitchFamily="18" charset="0"/>
                <a:ea typeface="宋体" panose="02010600030101010101" pitchFamily="2" charset="-122"/>
              </a:rPr>
              <a:t>1986</a:t>
            </a:r>
            <a:r>
              <a:rPr lang="zh-CN" altLang="en-US" dirty="0">
                <a:latin typeface="Times New Roman" panose="02020603050405020304" pitchFamily="18" charset="0"/>
                <a:ea typeface="宋体" panose="02010600030101010101" pitchFamily="2" charset="-122"/>
              </a:rPr>
              <a:t>年，</a:t>
            </a:r>
            <a:r>
              <a:rPr lang="en-US" altLang="zh-CN" dirty="0">
                <a:latin typeface="Times New Roman" panose="02020603050405020304" pitchFamily="18" charset="0"/>
                <a:ea typeface="宋体" panose="02010600030101010101" pitchFamily="2" charset="-122"/>
              </a:rPr>
              <a:t>PDP</a:t>
            </a:r>
            <a:r>
              <a:rPr lang="zh-CN" altLang="en-US" dirty="0">
                <a:latin typeface="Times New Roman" panose="02020603050405020304" pitchFamily="18" charset="0"/>
                <a:ea typeface="宋体" panose="02010600030101010101" pitchFamily="2" charset="-122"/>
              </a:rPr>
              <a:t>小组的</a:t>
            </a:r>
            <a:r>
              <a:rPr lang="en-US" altLang="zh-CN" dirty="0">
                <a:latin typeface="Times New Roman" panose="02020603050405020304" pitchFamily="18" charset="0"/>
                <a:ea typeface="宋体" panose="02010600030101010101" pitchFamily="2" charset="-122"/>
              </a:rPr>
              <a:t>Rumelhart</a:t>
            </a:r>
            <a:r>
              <a:rPr lang="zh-CN" altLang="en-US" dirty="0">
                <a:latin typeface="Times New Roman" panose="02020603050405020304" pitchFamily="18" charset="0"/>
                <a:ea typeface="宋体" panose="02010600030101010101" pitchFamily="2" charset="-122"/>
              </a:rPr>
              <a:t>等研究者重新独立地提出了多层神经网络的学习算法</a:t>
            </a:r>
            <a:r>
              <a:rPr lang="en-US" altLang="zh-CN" dirty="0">
                <a:latin typeface="Times New Roman" panose="02020603050405020304" pitchFamily="18" charset="0"/>
                <a:ea typeface="宋体" panose="02010600030101010101" pitchFamily="2" charset="-122"/>
              </a:rPr>
              <a:t>—BP</a:t>
            </a:r>
            <a:r>
              <a:rPr lang="zh-CN" altLang="en-US" dirty="0">
                <a:latin typeface="Times New Roman" panose="02020603050405020304" pitchFamily="18" charset="0"/>
                <a:ea typeface="宋体" panose="02010600030101010101" pitchFamily="2" charset="-122"/>
              </a:rPr>
              <a:t>算法，较好地解决了多层神经网络的学习问题。</a:t>
            </a:r>
            <a:endParaRPr lang="zh-CN" altLang="en-US" dirty="0">
              <a:latin typeface="Times New Roman" panose="02020603050405020304" pitchFamily="18" charset="0"/>
              <a:ea typeface="宋体" panose="02010600030101010101" pitchFamily="2" charset="-122"/>
            </a:endParaRPr>
          </a:p>
          <a:p>
            <a:pPr algn="just">
              <a:lnSpc>
                <a:spcPct val="90000"/>
              </a:lnSpc>
            </a:pPr>
            <a:r>
              <a:rPr lang="en-US" altLang="zh-CN" dirty="0">
                <a:latin typeface="Times New Roman" panose="02020603050405020304" pitchFamily="18" charset="0"/>
                <a:ea typeface="宋体" panose="02010600030101010101" pitchFamily="2" charset="-122"/>
              </a:rPr>
              <a:t>1987</a:t>
            </a:r>
            <a:r>
              <a:rPr lang="zh-CN" altLang="en-US" dirty="0">
                <a:latin typeface="Times New Roman" panose="02020603050405020304" pitchFamily="18" charset="0"/>
                <a:ea typeface="宋体" panose="02010600030101010101" pitchFamily="2" charset="-122"/>
              </a:rPr>
              <a:t>年，</a:t>
            </a:r>
            <a:r>
              <a:rPr lang="en-US" altLang="zh-CN" dirty="0">
                <a:latin typeface="Times New Roman" panose="02020603050405020304" pitchFamily="18" charset="0"/>
                <a:ea typeface="宋体" panose="02010600030101010101" pitchFamily="2" charset="-122"/>
              </a:rPr>
              <a:t>IEEE </a:t>
            </a:r>
            <a:r>
              <a:rPr lang="zh-CN" altLang="en-US" dirty="0">
                <a:latin typeface="Times New Roman" panose="02020603050405020304" pitchFamily="18" charset="0"/>
                <a:ea typeface="宋体" panose="02010600030101010101" pitchFamily="2" charset="-122"/>
              </a:rPr>
              <a:t>在美国加州圣地亚哥召开第一届神经网络国际会议，宣告了国际神经网络协会正式成立，掀起了人类向生物学习、研究及应用神经网络的新热潮。</a:t>
            </a:r>
            <a:endParaRPr lang="zh-CN" altLang="en-US" dirty="0">
              <a:latin typeface="Times New Roman" panose="02020603050405020304" pitchFamily="18" charset="0"/>
              <a:ea typeface="宋体" panose="02010600030101010101" pitchFamily="2" charset="-122"/>
            </a:endParaRPr>
          </a:p>
          <a:p>
            <a:pPr algn="just">
              <a:lnSpc>
                <a:spcPct val="90000"/>
              </a:lnSpc>
            </a:pPr>
            <a:r>
              <a:rPr lang="en-US" altLang="zh-CN" dirty="0">
                <a:latin typeface="Times New Roman" panose="02020603050405020304" pitchFamily="18" charset="0"/>
                <a:ea typeface="宋体" panose="02010600030101010101" pitchFamily="2" charset="-122"/>
              </a:rPr>
              <a:t>1990</a:t>
            </a:r>
            <a:r>
              <a:rPr lang="zh-CN" altLang="en-US" dirty="0">
                <a:latin typeface="Times New Roman" panose="02020603050405020304" pitchFamily="18" charset="0"/>
                <a:ea typeface="宋体" panose="02010600030101010101" pitchFamily="2" charset="-122"/>
              </a:rPr>
              <a:t>年，国内首届神经网络大会在北京举行。</a:t>
            </a:r>
            <a:endParaRPr lang="zh-CN" altLang="en-US" dirty="0">
              <a:latin typeface="Times New Roman" panose="02020603050405020304" pitchFamily="18" charset="0"/>
              <a:ea typeface="宋体" panose="02010600030101010101" pitchFamily="2" charset="-122"/>
            </a:endParaRPr>
          </a:p>
        </p:txBody>
      </p:sp>
      <p:sp>
        <p:nvSpPr>
          <p:cNvPr id="216066"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二、神经网络的发展历史</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8113" name="Rectangle 3"/>
          <p:cNvSpPr>
            <a:spLocks noGrp="1"/>
          </p:cNvSpPr>
          <p:nvPr>
            <p:ph idx="1"/>
          </p:nvPr>
        </p:nvSpPr>
        <p:spPr>
          <a:xfrm>
            <a:off x="411163" y="1143000"/>
            <a:ext cx="8318500" cy="5410200"/>
          </a:xfrm>
          <a:ln/>
        </p:spPr>
        <p:txBody>
          <a:bodyPr vert="horz" wrap="square" lIns="90488" tIns="44450" rIns="90488" bIns="44450" anchor="t" anchorCtr="0"/>
          <a:p>
            <a:pPr>
              <a:buNone/>
            </a:pPr>
            <a:r>
              <a:rPr lang="zh-CN" altLang="en-US" b="1" dirty="0">
                <a:ea typeface="宋体" panose="02010600030101010101" pitchFamily="2" charset="-122"/>
              </a:rPr>
              <a:t>再认识与应用期（</a:t>
            </a:r>
            <a:r>
              <a:rPr lang="en-US" altLang="zh-CN" b="1" dirty="0">
                <a:ea typeface="宋体" panose="02010600030101010101" pitchFamily="2" charset="-122"/>
              </a:rPr>
              <a:t>1991~</a:t>
            </a:r>
            <a:r>
              <a:rPr lang="zh-CN" altLang="en-US" b="1" dirty="0">
                <a:ea typeface="宋体" panose="02010600030101010101" pitchFamily="2" charset="-122"/>
              </a:rPr>
              <a:t>）</a:t>
            </a:r>
            <a:r>
              <a:rPr lang="zh-CN" altLang="en-US" b="1" dirty="0">
                <a:latin typeface="Times New Roman" panose="02020603050405020304" pitchFamily="18" charset="0"/>
                <a:ea typeface="宋体" panose="02010600030101010101" pitchFamily="2" charset="-122"/>
              </a:rPr>
              <a:t>：</a:t>
            </a:r>
            <a:endParaRPr lang="en-US" altLang="zh-CN" b="1" dirty="0">
              <a:latin typeface="Times New Roman" panose="02020603050405020304" pitchFamily="18" charset="0"/>
              <a:ea typeface="宋体" panose="02010600030101010101" pitchFamily="2" charset="-122"/>
            </a:endParaRPr>
          </a:p>
          <a:p>
            <a:pPr algn="just">
              <a:lnSpc>
                <a:spcPct val="90000"/>
              </a:lnSpc>
            </a:pPr>
            <a:r>
              <a:rPr lang="en-US" altLang="zh-CN" dirty="0">
                <a:latin typeface="Times New Roman" panose="02020603050405020304" pitchFamily="18" charset="0"/>
                <a:ea typeface="宋体" panose="02010600030101010101" pitchFamily="2" charset="-122"/>
              </a:rPr>
              <a:t>90</a:t>
            </a:r>
            <a:r>
              <a:rPr lang="zh-CN" altLang="en-US" dirty="0">
                <a:latin typeface="Times New Roman" panose="02020603050405020304" pitchFamily="18" charset="0"/>
                <a:ea typeface="宋体" panose="02010600030101010101" pitchFamily="2" charset="-122"/>
              </a:rPr>
              <a:t>年代初，伴随统计学习理论和</a:t>
            </a:r>
            <a:r>
              <a:rPr lang="en-US" altLang="zh-CN" dirty="0">
                <a:latin typeface="Times New Roman" panose="02020603050405020304" pitchFamily="18" charset="0"/>
                <a:ea typeface="宋体" panose="02010600030101010101" pitchFamily="2" charset="-122"/>
              </a:rPr>
              <a:t>SVM</a:t>
            </a:r>
            <a:r>
              <a:rPr lang="zh-CN" altLang="en-US" dirty="0">
                <a:latin typeface="Times New Roman" panose="02020603050405020304" pitchFamily="18" charset="0"/>
                <a:ea typeface="宋体" panose="02010600030101010101" pitchFamily="2" charset="-122"/>
              </a:rPr>
              <a:t>的兴起</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神经网络由于理论不够清楚</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试错性强</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难以训练</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再次进入低谷。</a:t>
            </a:r>
            <a:endParaRPr lang="zh-CN" altLang="en-US" dirty="0">
              <a:latin typeface="Times New Roman" panose="02020603050405020304" pitchFamily="18" charset="0"/>
              <a:ea typeface="宋体" panose="02010600030101010101" pitchFamily="2" charset="-122"/>
            </a:endParaRPr>
          </a:p>
          <a:p>
            <a:pPr algn="just">
              <a:lnSpc>
                <a:spcPct val="90000"/>
              </a:lnSpc>
            </a:pPr>
            <a:r>
              <a:rPr lang="en-US" altLang="zh-CN" dirty="0">
                <a:latin typeface="Times New Roman" panose="02020603050405020304" pitchFamily="18" charset="0"/>
                <a:ea typeface="宋体" panose="02010600030101010101" pitchFamily="2" charset="-122"/>
              </a:rPr>
              <a:t>2006</a:t>
            </a:r>
            <a:r>
              <a:rPr lang="zh-CN" altLang="en-US" dirty="0">
                <a:latin typeface="Times New Roman" panose="02020603050405020304" pitchFamily="18" charset="0"/>
                <a:ea typeface="宋体" panose="02010600030101010101" pitchFamily="2" charset="-122"/>
              </a:rPr>
              <a:t>年，</a:t>
            </a:r>
            <a:r>
              <a:rPr lang="en-US" altLang="zh-CN" dirty="0">
                <a:latin typeface="Times New Roman" panose="02020603050405020304" pitchFamily="18" charset="0"/>
                <a:ea typeface="宋体" panose="02010600030101010101" pitchFamily="2" charset="-122"/>
              </a:rPr>
              <a:t>Hinton</a:t>
            </a:r>
            <a:r>
              <a:rPr lang="zh-CN" altLang="en-US" dirty="0">
                <a:latin typeface="Times New Roman" panose="02020603050405020304" pitchFamily="18" charset="0"/>
                <a:ea typeface="宋体" panose="02010600030101010101" pitchFamily="2" charset="-122"/>
              </a:rPr>
              <a:t>提出了深度信念网络</a:t>
            </a:r>
            <a:r>
              <a:rPr lang="en-US" altLang="zh-CN" dirty="0">
                <a:latin typeface="Times New Roman" panose="02020603050405020304" pitchFamily="18" charset="0"/>
                <a:ea typeface="宋体" panose="02010600030101010101" pitchFamily="2" charset="-122"/>
              </a:rPr>
              <a:t>(DBN), </a:t>
            </a:r>
            <a:r>
              <a:rPr lang="zh-CN" altLang="en-US" dirty="0">
                <a:latin typeface="Times New Roman" panose="02020603050405020304" pitchFamily="18" charset="0"/>
                <a:ea typeface="宋体" panose="02010600030101010101" pitchFamily="2" charset="-122"/>
              </a:rPr>
              <a:t>通过“预训练</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微调”使得深度模型的最优化变得相对容易。</a:t>
            </a:r>
            <a:endParaRPr lang="zh-CN" altLang="en-US" dirty="0">
              <a:latin typeface="Times New Roman" panose="02020603050405020304" pitchFamily="18" charset="0"/>
              <a:ea typeface="宋体" panose="02010600030101010101" pitchFamily="2" charset="-122"/>
            </a:endParaRPr>
          </a:p>
          <a:p>
            <a:pPr algn="just">
              <a:lnSpc>
                <a:spcPct val="90000"/>
              </a:lnSpc>
            </a:pPr>
            <a:r>
              <a:rPr lang="en-US" altLang="zh-CN" dirty="0">
                <a:latin typeface="Times New Roman" panose="02020603050405020304" pitchFamily="18" charset="0"/>
                <a:ea typeface="宋体" panose="02010600030101010101" pitchFamily="2" charset="-122"/>
              </a:rPr>
              <a:t>2012</a:t>
            </a:r>
            <a:r>
              <a:rPr lang="zh-CN" altLang="en-US" dirty="0">
                <a:latin typeface="Times New Roman" panose="02020603050405020304" pitchFamily="18" charset="0"/>
                <a:ea typeface="宋体" panose="02010600030101010101" pitchFamily="2" charset="-122"/>
              </a:rPr>
              <a:t>年，</a:t>
            </a:r>
            <a:r>
              <a:rPr lang="en-US" altLang="zh-CN" dirty="0">
                <a:latin typeface="Times New Roman" panose="02020603050405020304" pitchFamily="18" charset="0"/>
                <a:ea typeface="宋体" panose="02010600030101010101" pitchFamily="2" charset="-122"/>
              </a:rPr>
              <a:t>Hinton</a:t>
            </a:r>
            <a:r>
              <a:rPr lang="zh-CN" altLang="en-US" dirty="0">
                <a:latin typeface="Times New Roman" panose="02020603050405020304" pitchFamily="18" charset="0"/>
                <a:ea typeface="宋体" panose="02010600030101010101" pitchFamily="2" charset="-122"/>
              </a:rPr>
              <a:t>组参加</a:t>
            </a:r>
            <a:r>
              <a:rPr lang="en-US" altLang="zh-CN" dirty="0">
                <a:latin typeface="Times New Roman" panose="02020603050405020304" pitchFamily="18" charset="0"/>
                <a:ea typeface="宋体" panose="02010600030101010101" pitchFamily="2" charset="-122"/>
              </a:rPr>
              <a:t>ImageNet</a:t>
            </a:r>
            <a:r>
              <a:rPr lang="zh-CN" altLang="en-US" dirty="0">
                <a:latin typeface="Times New Roman" panose="02020603050405020304" pitchFamily="18" charset="0"/>
                <a:ea typeface="宋体" panose="02010600030101010101" pitchFamily="2" charset="-122"/>
              </a:rPr>
              <a:t>竞赛，使用</a:t>
            </a:r>
            <a:r>
              <a:rPr lang="en-US" altLang="zh-CN" dirty="0">
                <a:latin typeface="Times New Roman" panose="02020603050405020304" pitchFamily="18" charset="0"/>
                <a:ea typeface="宋体" panose="02010600030101010101" pitchFamily="2" charset="-122"/>
              </a:rPr>
              <a:t>CNN </a:t>
            </a:r>
            <a:r>
              <a:rPr lang="zh-CN" altLang="en-US" dirty="0">
                <a:latin typeface="Times New Roman" panose="02020603050405020304" pitchFamily="18" charset="0"/>
                <a:ea typeface="宋体" panose="02010600030101010101" pitchFamily="2" charset="-122"/>
              </a:rPr>
              <a:t>模型以超过第二名</a:t>
            </a:r>
            <a:r>
              <a:rPr lang="en-US" altLang="zh-CN" dirty="0">
                <a:latin typeface="Times New Roman" panose="02020603050405020304" pitchFamily="18" charset="0"/>
                <a:ea typeface="宋体" panose="02010600030101010101" pitchFamily="2" charset="-122"/>
              </a:rPr>
              <a:t>10</a:t>
            </a:r>
            <a:r>
              <a:rPr lang="zh-CN" altLang="en-US" dirty="0">
                <a:latin typeface="Times New Roman" panose="02020603050405020304" pitchFamily="18" charset="0"/>
                <a:ea typeface="宋体" panose="02010600030101010101" pitchFamily="2" charset="-122"/>
              </a:rPr>
              <a:t>个百分点的成绩夺得当年竞赛的冠军。</a:t>
            </a:r>
            <a:endParaRPr lang="zh-CN" altLang="en-US" dirty="0">
              <a:latin typeface="Times New Roman" panose="02020603050405020304" pitchFamily="18" charset="0"/>
              <a:ea typeface="宋体" panose="02010600030101010101" pitchFamily="2" charset="-122"/>
            </a:endParaRPr>
          </a:p>
        </p:txBody>
      </p:sp>
      <p:sp>
        <p:nvSpPr>
          <p:cNvPr id="218114"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二、神经网络的发展历史</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0161" name="Rectangle 3"/>
          <p:cNvSpPr>
            <a:spLocks noGrp="1"/>
          </p:cNvSpPr>
          <p:nvPr>
            <p:ph idx="1"/>
          </p:nvPr>
        </p:nvSpPr>
        <p:spPr>
          <a:xfrm>
            <a:off x="411163" y="1143000"/>
            <a:ext cx="8318500" cy="5410200"/>
          </a:xfrm>
          <a:ln/>
        </p:spPr>
        <p:txBody>
          <a:bodyPr vert="horz" wrap="square" lIns="90488" tIns="44450" rIns="90488" bIns="44450" anchor="t" anchorCtr="0"/>
          <a:p>
            <a:pPr>
              <a:buNone/>
            </a:pPr>
            <a:r>
              <a:rPr lang="zh-CN" altLang="en-US" b="1" dirty="0">
                <a:ea typeface="宋体" panose="02010600030101010101" pitchFamily="2" charset="-122"/>
              </a:rPr>
              <a:t>再认识与应用期（</a:t>
            </a:r>
            <a:r>
              <a:rPr lang="en-US" altLang="zh-CN" b="1" dirty="0">
                <a:ea typeface="宋体" panose="02010600030101010101" pitchFamily="2" charset="-122"/>
              </a:rPr>
              <a:t>1991~</a:t>
            </a:r>
            <a:r>
              <a:rPr lang="zh-CN" altLang="en-US" b="1" dirty="0">
                <a:ea typeface="宋体" panose="02010600030101010101" pitchFamily="2" charset="-122"/>
              </a:rPr>
              <a:t>）</a:t>
            </a:r>
            <a:r>
              <a:rPr lang="zh-CN" altLang="en-US" b="1" dirty="0">
                <a:latin typeface="Times New Roman" panose="02020603050405020304" pitchFamily="18" charset="0"/>
                <a:ea typeface="宋体" panose="02010600030101010101" pitchFamily="2" charset="-122"/>
              </a:rPr>
              <a:t>：</a:t>
            </a:r>
            <a:endParaRPr lang="en-US" altLang="zh-CN" b="1" dirty="0">
              <a:latin typeface="Times New Roman" panose="02020603050405020304" pitchFamily="18" charset="0"/>
              <a:ea typeface="宋体" panose="02010600030101010101" pitchFamily="2" charset="-122"/>
            </a:endParaRPr>
          </a:p>
          <a:p>
            <a:pPr algn="just">
              <a:lnSpc>
                <a:spcPct val="90000"/>
              </a:lnSpc>
            </a:pPr>
            <a:r>
              <a:rPr lang="en-US" altLang="zh-CN" dirty="0">
                <a:latin typeface="Times New Roman" panose="02020603050405020304" pitchFamily="18" charset="0"/>
                <a:ea typeface="宋体" panose="02010600030101010101" pitchFamily="2" charset="-122"/>
              </a:rPr>
              <a:t>2016</a:t>
            </a:r>
            <a:r>
              <a:rPr lang="zh-CN" altLang="en-US" dirty="0">
                <a:latin typeface="Times New Roman" panose="02020603050405020304" pitchFamily="18" charset="0"/>
                <a:ea typeface="宋体" panose="02010600030101010101" pitchFamily="2" charset="-122"/>
              </a:rPr>
              <a:t>年</a:t>
            </a:r>
            <a:r>
              <a:rPr lang="en-US" altLang="zh-CN" dirty="0">
                <a:latin typeface="Times New Roman" panose="02020603050405020304" pitchFamily="18" charset="0"/>
                <a:ea typeface="宋体" panose="02010600030101010101" pitchFamily="2" charset="-122"/>
              </a:rPr>
              <a:t>3</a:t>
            </a:r>
            <a:r>
              <a:rPr lang="zh-CN" altLang="en-US" dirty="0">
                <a:latin typeface="Times New Roman" panose="02020603050405020304" pitchFamily="18" charset="0"/>
                <a:ea typeface="宋体" panose="02010600030101010101" pitchFamily="2" charset="-122"/>
              </a:rPr>
              <a:t>月谷歌人工智能</a:t>
            </a:r>
            <a:r>
              <a:rPr lang="en-US" altLang="zh-CN" dirty="0">
                <a:latin typeface="Times New Roman" panose="02020603050405020304" pitchFamily="18" charset="0"/>
                <a:ea typeface="宋体" panose="02010600030101010101" pitchFamily="2" charset="-122"/>
              </a:rPr>
              <a:t>AlphaGo</a:t>
            </a:r>
            <a:r>
              <a:rPr lang="zh-CN" altLang="en-US" dirty="0">
                <a:latin typeface="Times New Roman" panose="02020603050405020304" pitchFamily="18" charset="0"/>
                <a:ea typeface="宋体" panose="02010600030101010101" pitchFamily="2" charset="-122"/>
              </a:rPr>
              <a:t>在围棋比赛中</a:t>
            </a:r>
            <a:r>
              <a:rPr lang="en-US" altLang="zh-CN" dirty="0">
                <a:latin typeface="Times New Roman" panose="02020603050405020304" pitchFamily="18" charset="0"/>
                <a:ea typeface="宋体" panose="02010600030101010101" pitchFamily="2" charset="-122"/>
              </a:rPr>
              <a:t>4</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战胜世界围棋冠军李世石；</a:t>
            </a:r>
            <a:r>
              <a:rPr lang="en-US" altLang="zh-CN" dirty="0">
                <a:latin typeface="Times New Roman" panose="02020603050405020304" pitchFamily="18" charset="0"/>
                <a:ea typeface="宋体" panose="02010600030101010101" pitchFamily="2" charset="-122"/>
              </a:rPr>
              <a:t>2017</a:t>
            </a:r>
            <a:r>
              <a:rPr lang="zh-CN" altLang="en-US" dirty="0">
                <a:latin typeface="Times New Roman" panose="02020603050405020304" pitchFamily="18" charset="0"/>
                <a:ea typeface="宋体" panose="02010600030101010101" pitchFamily="2" charset="-122"/>
              </a:rPr>
              <a:t>年</a:t>
            </a:r>
            <a:r>
              <a:rPr lang="en-US" altLang="zh-CN" dirty="0">
                <a:latin typeface="Times New Roman" panose="02020603050405020304" pitchFamily="18" charset="0"/>
                <a:ea typeface="宋体" panose="02010600030101010101" pitchFamily="2" charset="-122"/>
              </a:rPr>
              <a:t>5</a:t>
            </a:r>
            <a:r>
              <a:rPr lang="zh-CN" altLang="en-US" dirty="0">
                <a:latin typeface="Times New Roman" panose="02020603050405020304" pitchFamily="18" charset="0"/>
                <a:ea typeface="宋体" panose="02010600030101010101" pitchFamily="2" charset="-122"/>
              </a:rPr>
              <a:t>月，又在浙江乌镇的围棋峰会上，以</a:t>
            </a:r>
            <a:r>
              <a:rPr lang="en-US" altLang="zh-CN" dirty="0">
                <a:latin typeface="Times New Roman" panose="02020603050405020304" pitchFamily="18" charset="0"/>
                <a:ea typeface="宋体" panose="02010600030101010101" pitchFamily="2" charset="-122"/>
              </a:rPr>
              <a:t>3</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0</a:t>
            </a:r>
            <a:r>
              <a:rPr lang="zh-CN" altLang="en-US" dirty="0">
                <a:latin typeface="Times New Roman" panose="02020603050405020304" pitchFamily="18" charset="0"/>
                <a:ea typeface="宋体" panose="02010600030101010101" pitchFamily="2" charset="-122"/>
              </a:rPr>
              <a:t>完胜我国世界排名第一棋手柯洁。</a:t>
            </a:r>
            <a:endParaRPr lang="zh-CN" altLang="en-US" dirty="0">
              <a:latin typeface="Times New Roman" panose="02020603050405020304" pitchFamily="18" charset="0"/>
              <a:ea typeface="宋体" panose="02010600030101010101" pitchFamily="2" charset="-122"/>
            </a:endParaRPr>
          </a:p>
          <a:p>
            <a:pPr algn="just">
              <a:lnSpc>
                <a:spcPct val="90000"/>
              </a:lnSpc>
            </a:pPr>
            <a:r>
              <a:rPr lang="en-US" altLang="zh-CN" dirty="0">
                <a:latin typeface="Times New Roman" panose="02020603050405020304" pitchFamily="18" charset="0"/>
                <a:ea typeface="宋体" panose="02010600030101010101" pitchFamily="2" charset="-122"/>
              </a:rPr>
              <a:t>2017</a:t>
            </a:r>
            <a:r>
              <a:rPr lang="zh-CN" altLang="en-US" dirty="0">
                <a:latin typeface="Times New Roman" panose="02020603050405020304" pitchFamily="18" charset="0"/>
                <a:ea typeface="宋体" panose="02010600030101010101" pitchFamily="2" charset="-122"/>
              </a:rPr>
              <a:t>年</a:t>
            </a:r>
            <a:r>
              <a:rPr lang="en-US" altLang="zh-CN" dirty="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月</a:t>
            </a:r>
            <a:r>
              <a:rPr lang="en-US" altLang="zh-CN" dirty="0">
                <a:latin typeface="Times New Roman" panose="02020603050405020304" pitchFamily="18" charset="0"/>
                <a:ea typeface="宋体" panose="02010600030101010101" pitchFamily="2" charset="-122"/>
              </a:rPr>
              <a:t>6</a:t>
            </a:r>
            <a:r>
              <a:rPr lang="zh-CN" altLang="en-US" dirty="0">
                <a:latin typeface="Times New Roman" panose="02020603050405020304" pitchFamily="18" charset="0"/>
                <a:ea typeface="宋体" panose="02010600030101010101" pitchFamily="2" charset="-122"/>
              </a:rPr>
              <a:t>日，最强大脑第四季引入“人机大战”模式，百度研发的人工智能机器人“小度”作为特别选手参赛，并在比赛中战胜了最强大脑的队长</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王峰。</a:t>
            </a:r>
            <a:endParaRPr lang="zh-CN" altLang="en-US" dirty="0">
              <a:latin typeface="Times New Roman" panose="02020603050405020304" pitchFamily="18" charset="0"/>
              <a:ea typeface="宋体" panose="02010600030101010101" pitchFamily="2" charset="-122"/>
            </a:endParaRPr>
          </a:p>
          <a:p>
            <a:pPr algn="just">
              <a:lnSpc>
                <a:spcPct val="90000"/>
              </a:lnSpc>
            </a:pPr>
            <a:r>
              <a:rPr lang="zh-CN" altLang="en-US" dirty="0">
                <a:latin typeface="Times New Roman" panose="02020603050405020304" pitchFamily="18" charset="0"/>
                <a:ea typeface="宋体" panose="02010600030101010101" pitchFamily="2" charset="-122"/>
              </a:rPr>
              <a:t>伴随云计算、大数据时代的到来，计算能力的大幅提升，使得深度学习模型在计算机视觉、自然语言处理、语音识别等众多领域都取得了较大的成功。</a:t>
            </a:r>
            <a:endParaRPr lang="zh-CN" altLang="en-US" dirty="0">
              <a:latin typeface="Times New Roman" panose="02020603050405020304" pitchFamily="18" charset="0"/>
              <a:ea typeface="宋体" panose="02010600030101010101" pitchFamily="2" charset="-122"/>
            </a:endParaRPr>
          </a:p>
        </p:txBody>
      </p:sp>
      <p:sp>
        <p:nvSpPr>
          <p:cNvPr id="220162"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二、神经网络的发展历史</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2209" name="Picture 8"/>
          <p:cNvPicPr>
            <a:picLocks noChangeAspect="1"/>
          </p:cNvPicPr>
          <p:nvPr/>
        </p:nvPicPr>
        <p:blipFill>
          <a:blip r:embed="rId1"/>
          <a:stretch>
            <a:fillRect/>
          </a:stretch>
        </p:blipFill>
        <p:spPr>
          <a:xfrm>
            <a:off x="1262063" y="3486150"/>
            <a:ext cx="6619875" cy="3067050"/>
          </a:xfrm>
          <a:prstGeom prst="rect">
            <a:avLst/>
          </a:prstGeom>
          <a:noFill/>
          <a:ln w="12700">
            <a:noFill/>
          </a:ln>
        </p:spPr>
      </p:pic>
      <p:sp>
        <p:nvSpPr>
          <p:cNvPr id="222210" name="Rectangle 3"/>
          <p:cNvSpPr>
            <a:spLocks noGrp="1"/>
          </p:cNvSpPr>
          <p:nvPr>
            <p:ph idx="1"/>
          </p:nvPr>
        </p:nvSpPr>
        <p:spPr>
          <a:xfrm>
            <a:off x="411163" y="1143000"/>
            <a:ext cx="8318500" cy="5410200"/>
          </a:xfrm>
          <a:ln/>
        </p:spPr>
        <p:txBody>
          <a:bodyPr vert="horz" wrap="square" lIns="90488" tIns="44450" rIns="90488" bIns="44450" anchor="t" anchorCtr="0"/>
          <a:p>
            <a:pPr>
              <a:buNone/>
            </a:pPr>
            <a:r>
              <a:rPr lang="zh-CN" altLang="en-US" b="1" dirty="0">
                <a:ea typeface="宋体" panose="02010600030101010101" pitchFamily="2" charset="-122"/>
              </a:rPr>
              <a:t>最基本的信息处理单元：</a:t>
            </a:r>
            <a:r>
              <a:rPr lang="en-US" altLang="zh-CN" b="1" dirty="0">
                <a:ea typeface="宋体" panose="02010600030101010101" pitchFamily="2" charset="-122"/>
              </a:rPr>
              <a:t>M-P</a:t>
            </a:r>
            <a:r>
              <a:rPr lang="zh-CN" altLang="en-US" b="1" dirty="0">
                <a:ea typeface="宋体" panose="02010600030101010101" pitchFamily="2" charset="-122"/>
              </a:rPr>
              <a:t>神经元模型</a:t>
            </a:r>
            <a:endParaRPr lang="en-US" altLang="zh-CN" b="1" dirty="0">
              <a:latin typeface="Times New Roman" panose="02020603050405020304" pitchFamily="18" charset="0"/>
              <a:ea typeface="宋体" panose="02010600030101010101" pitchFamily="2" charset="-122"/>
            </a:endParaRPr>
          </a:p>
          <a:p>
            <a:pPr algn="just">
              <a:lnSpc>
                <a:spcPct val="90000"/>
              </a:lnSpc>
              <a:buFont typeface="Wingdings" panose="05000000000000000000" pitchFamily="2" charset="2"/>
              <a:buChar char="ü"/>
            </a:pPr>
            <a:r>
              <a:rPr lang="zh-CN" altLang="en-US" b="1" dirty="0">
                <a:latin typeface="Times New Roman" panose="02020603050405020304" pitchFamily="18" charset="0"/>
                <a:ea typeface="宋体" panose="02010600030101010101" pitchFamily="2" charset="-122"/>
              </a:rPr>
              <a:t>输入</a:t>
            </a:r>
            <a:r>
              <a:rPr lang="zh-CN" altLang="en-US" dirty="0">
                <a:latin typeface="Times New Roman" panose="02020603050405020304" pitchFamily="18" charset="0"/>
                <a:ea typeface="宋体" panose="02010600030101010101" pitchFamily="2" charset="-122"/>
              </a:rPr>
              <a:t>：来自其他    个神经云传递过来的输入信号</a:t>
            </a:r>
            <a:endParaRPr lang="zh-CN" altLang="en-US" dirty="0">
              <a:latin typeface="Times New Roman" panose="02020603050405020304" pitchFamily="18" charset="0"/>
              <a:ea typeface="宋体" panose="02010600030101010101" pitchFamily="2" charset="-122"/>
            </a:endParaRPr>
          </a:p>
          <a:p>
            <a:pPr algn="just">
              <a:lnSpc>
                <a:spcPct val="90000"/>
              </a:lnSpc>
              <a:buFont typeface="Wingdings" panose="05000000000000000000" pitchFamily="2" charset="2"/>
              <a:buChar char="ü"/>
            </a:pPr>
            <a:r>
              <a:rPr lang="zh-CN" altLang="en-US" b="1" dirty="0">
                <a:latin typeface="Times New Roman" panose="02020603050405020304" pitchFamily="18" charset="0"/>
                <a:ea typeface="宋体" panose="02010600030101010101" pitchFamily="2" charset="-122"/>
              </a:rPr>
              <a:t>处理</a:t>
            </a:r>
            <a:r>
              <a:rPr lang="zh-CN" altLang="en-US" dirty="0">
                <a:latin typeface="Times New Roman" panose="02020603050405020304" pitchFamily="18" charset="0"/>
                <a:ea typeface="宋体" panose="02010600030101010101" pitchFamily="2" charset="-122"/>
              </a:rPr>
              <a:t>：输入信号通过带权重的连接进行传递</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神经元接受到总输入值将与神经元的阈值进行比较</a:t>
            </a:r>
            <a:endParaRPr lang="zh-CN" altLang="en-US" dirty="0">
              <a:latin typeface="Times New Roman" panose="02020603050405020304" pitchFamily="18" charset="0"/>
              <a:ea typeface="宋体" panose="02010600030101010101" pitchFamily="2" charset="-122"/>
            </a:endParaRPr>
          </a:p>
          <a:p>
            <a:pPr algn="just">
              <a:lnSpc>
                <a:spcPct val="90000"/>
              </a:lnSpc>
              <a:buFont typeface="Wingdings" panose="05000000000000000000" pitchFamily="2" charset="2"/>
              <a:buChar char="ü"/>
            </a:pPr>
            <a:r>
              <a:rPr lang="zh-CN" altLang="en-US" b="1" dirty="0">
                <a:latin typeface="Times New Roman" panose="02020603050405020304" pitchFamily="18" charset="0"/>
                <a:ea typeface="宋体" panose="02010600030101010101" pitchFamily="2" charset="-122"/>
              </a:rPr>
              <a:t>输出</a:t>
            </a:r>
            <a:r>
              <a:rPr lang="zh-CN" altLang="en-US" dirty="0">
                <a:latin typeface="Times New Roman" panose="02020603050405020304" pitchFamily="18" charset="0"/>
                <a:ea typeface="宋体" panose="02010600030101010101" pitchFamily="2" charset="-122"/>
              </a:rPr>
              <a:t>：通过激活函数的处理以得到输出</a:t>
            </a:r>
            <a:endParaRPr lang="zh-CN" altLang="en-US" dirty="0">
              <a:latin typeface="Times New Roman" panose="02020603050405020304" pitchFamily="18" charset="0"/>
              <a:ea typeface="宋体" panose="02010600030101010101" pitchFamily="2" charset="-122"/>
            </a:endParaRPr>
          </a:p>
        </p:txBody>
      </p:sp>
      <p:sp>
        <p:nvSpPr>
          <p:cNvPr id="222211"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a:t>
            </a:r>
            <a:r>
              <a:rPr lang="en-US" altLang="zh-CN" sz="3600" dirty="0">
                <a:solidFill>
                  <a:srgbClr val="0000CC"/>
                </a:solidFill>
                <a:latin typeface="楷体" panose="02010609060101010101" pitchFamily="49" charset="-122"/>
                <a:ea typeface="楷体" panose="02010609060101010101" pitchFamily="49" charset="-122"/>
              </a:rPr>
              <a:t>M-P</a:t>
            </a:r>
            <a:r>
              <a:rPr lang="zh-CN" altLang="en-US" sz="3600" dirty="0">
                <a:solidFill>
                  <a:srgbClr val="0000CC"/>
                </a:solidFill>
                <a:latin typeface="楷体" panose="02010609060101010101" pitchFamily="49" charset="-122"/>
                <a:ea typeface="楷体" panose="02010609060101010101" pitchFamily="49" charset="-122"/>
              </a:rPr>
              <a:t>神经元模型</a:t>
            </a:r>
            <a:endParaRPr lang="zh-CN" altLang="en-US" sz="3600" dirty="0">
              <a:solidFill>
                <a:srgbClr val="0000CC"/>
              </a:solidFill>
              <a:latin typeface="楷体" panose="02010609060101010101" pitchFamily="49" charset="-122"/>
              <a:ea typeface="楷体" panose="02010609060101010101" pitchFamily="49" charset="-122"/>
            </a:endParaRPr>
          </a:p>
        </p:txBody>
      </p:sp>
      <p:graphicFrame>
        <p:nvGraphicFramePr>
          <p:cNvPr id="222212" name="Object 2"/>
          <p:cNvGraphicFramePr/>
          <p:nvPr/>
        </p:nvGraphicFramePr>
        <p:xfrm>
          <a:off x="3292475" y="1752600"/>
          <a:ext cx="365125" cy="317500"/>
        </p:xfrm>
        <a:graphic>
          <a:graphicData uri="http://schemas.openxmlformats.org/presentationml/2006/ole">
            <mc:AlternateContent xmlns:mc="http://schemas.openxmlformats.org/markup-compatibility/2006">
              <mc:Choice xmlns:v="urn:schemas-microsoft-com:vml" Requires="v">
                <p:oleObj spid="_x0000_s3248" name="" r:id="rId2" imgW="134620" imgH="119380" progId="Equation.Ribbit">
                  <p:embed/>
                </p:oleObj>
              </mc:Choice>
              <mc:Fallback>
                <p:oleObj name="" r:id="rId2" imgW="134620" imgH="119380" progId="Equation.Ribbit">
                  <p:embed/>
                  <p:pic>
                    <p:nvPicPr>
                      <p:cNvPr id="0" name="图片 3247"/>
                      <p:cNvPicPr/>
                      <p:nvPr/>
                    </p:nvPicPr>
                    <p:blipFill>
                      <a:blip r:embed="rId3"/>
                      <a:stretch>
                        <a:fillRect/>
                      </a:stretch>
                    </p:blipFill>
                    <p:spPr>
                      <a:xfrm>
                        <a:off x="3292475" y="1752600"/>
                        <a:ext cx="365125" cy="317500"/>
                      </a:xfrm>
                      <a:prstGeom prst="rect">
                        <a:avLst/>
                      </a:prstGeom>
                      <a:noFill/>
                      <a:ln w="38100">
                        <a:noFill/>
                        <a:miter/>
                      </a:ln>
                    </p:spPr>
                  </p:pic>
                </p:oleObj>
              </mc:Fallback>
            </mc:AlternateContent>
          </a:graphicData>
        </a:graphic>
      </p:graphicFrame>
      <p:sp>
        <p:nvSpPr>
          <p:cNvPr id="222213" name="TextBox 7"/>
          <p:cNvSpPr txBox="1"/>
          <p:nvPr/>
        </p:nvSpPr>
        <p:spPr>
          <a:xfrm>
            <a:off x="5791200" y="4800600"/>
            <a:ext cx="1219200" cy="369888"/>
          </a:xfrm>
          <a:prstGeom prst="rect">
            <a:avLst/>
          </a:prstGeom>
          <a:noFill/>
          <a:ln w="9525">
            <a:noFill/>
          </a:ln>
        </p:spPr>
        <p:txBody>
          <a:bodyPr anchor="t" anchorCtr="0">
            <a:spAutoFit/>
          </a:bodyPr>
          <a:p>
            <a:pPr eaLnBrk="0" hangingPunct="0">
              <a:buClrTx/>
              <a:buFontTx/>
            </a:pPr>
            <a:r>
              <a:rPr lang="zh-CN" altLang="en-US" sz="1800" dirty="0">
                <a:latin typeface="Times New Roman" panose="02020603050405020304" pitchFamily="18" charset="0"/>
                <a:ea typeface="黑体" panose="02010609060101010101" pitchFamily="49" charset="-122"/>
              </a:rPr>
              <a:t>激活函数</a:t>
            </a:r>
            <a:endParaRPr lang="zh-CN" altLang="en-US" sz="1800" dirty="0">
              <a:latin typeface="Times New Roman" panose="02020603050405020304" pitchFamily="18" charset="0"/>
              <a:ea typeface="黑体" panose="02010609060101010101" pitchFamily="49" charset="-122"/>
            </a:endParaRPr>
          </a:p>
        </p:txBody>
      </p:sp>
      <p:sp>
        <p:nvSpPr>
          <p:cNvPr id="222214" name="矩形 8"/>
          <p:cNvSpPr/>
          <p:nvPr/>
        </p:nvSpPr>
        <p:spPr>
          <a:xfrm>
            <a:off x="5410200" y="5791200"/>
            <a:ext cx="2351088" cy="461963"/>
          </a:xfrm>
          <a:prstGeom prst="rect">
            <a:avLst/>
          </a:prstGeom>
          <a:noFill/>
          <a:ln w="9525">
            <a:noFill/>
          </a:ln>
        </p:spPr>
        <p:txBody>
          <a:bodyPr wrap="none" anchor="t" anchorCtr="0">
            <a:spAutoFit/>
          </a:bodyPr>
          <a:p>
            <a:pPr eaLnBrk="0" hangingPunct="0">
              <a:buClrTx/>
              <a:buFontTx/>
            </a:pPr>
            <a:r>
              <a:rPr lang="zh-CN" altLang="en-US" sz="2400" dirty="0">
                <a:latin typeface="黑体" panose="02010609060101010101" pitchFamily="49" charset="-122"/>
                <a:ea typeface="黑体" panose="02010609060101010101" pitchFamily="49" charset="-122"/>
              </a:rPr>
              <a:t>阈值加权和模型</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4257" name="Rectangle 3"/>
          <p:cNvSpPr>
            <a:spLocks noGrp="1"/>
          </p:cNvSpPr>
          <p:nvPr>
            <p:ph idx="1"/>
          </p:nvPr>
        </p:nvSpPr>
        <p:spPr>
          <a:xfrm>
            <a:off x="457200" y="1219200"/>
            <a:ext cx="8229600" cy="3352800"/>
          </a:xfrm>
          <a:ln/>
        </p:spPr>
        <p:txBody>
          <a:bodyPr vert="horz" wrap="square" lIns="90488" tIns="44450" rIns="90488" bIns="44450" anchor="t" anchorCtr="0"/>
          <a:p>
            <a:pPr algn="just" eaLnBrk="1" hangingPunct="1"/>
            <a:r>
              <a:rPr lang="zh-CN" altLang="en-US" b="1" dirty="0">
                <a:latin typeface="宋体" panose="02010600030101010101" pitchFamily="2" charset="-122"/>
                <a:ea typeface="宋体" panose="02010600030101010101" pitchFamily="2" charset="-122"/>
              </a:rPr>
              <a:t>激活函数</a:t>
            </a:r>
            <a:r>
              <a:rPr lang="en-US" altLang="zh-CN" b="1" dirty="0">
                <a:latin typeface="Times New Roman" panose="02020603050405020304" pitchFamily="18" charset="0"/>
                <a:ea typeface="宋体" panose="02010600030101010101" pitchFamily="2" charset="-122"/>
              </a:rPr>
              <a:t>(Activation Function)</a:t>
            </a:r>
            <a:r>
              <a:rPr lang="en-US" altLang="zh-CN" b="1" dirty="0">
                <a:ea typeface="宋体" panose="02010600030101010101" pitchFamily="2" charset="-122"/>
              </a:rPr>
              <a:t> </a:t>
            </a:r>
            <a:r>
              <a:rPr lang="zh-CN" altLang="en-US" b="1" dirty="0">
                <a:ea typeface="宋体" panose="02010600030101010101" pitchFamily="2" charset="-122"/>
              </a:rPr>
              <a:t>：</a:t>
            </a:r>
            <a:r>
              <a:rPr lang="zh-CN" altLang="en-US" b="1" dirty="0">
                <a:latin typeface="宋体" panose="02010600030101010101" pitchFamily="2" charset="-122"/>
                <a:ea typeface="宋体" panose="02010600030101010101" pitchFamily="2" charset="-122"/>
              </a:rPr>
              <a:t>对神经元所获得的网络输入的进行变换，也称为激励函数、活化函数：</a:t>
            </a:r>
            <a:r>
              <a:rPr lang="en-US" altLang="zh-CN" b="1" dirty="0">
                <a:latin typeface="Times New Roman" panose="02020603050405020304" pitchFamily="18" charset="0"/>
                <a:ea typeface="宋体" panose="02010600030101010101" pitchFamily="2" charset="-122"/>
              </a:rPr>
              <a:t>o=f</a:t>
            </a:r>
            <a:r>
              <a:rPr lang="zh-CN" altLang="en-US" b="1" dirty="0">
                <a:latin typeface="宋体" panose="02010600030101010101" pitchFamily="2" charset="-122"/>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net</a:t>
            </a:r>
            <a:r>
              <a:rPr lang="zh-CN" altLang="en-US" b="1" dirty="0">
                <a:latin typeface="宋体" panose="02010600030101010101" pitchFamily="2" charset="-122"/>
                <a:ea typeface="宋体" panose="02010600030101010101" pitchFamily="2" charset="-122"/>
              </a:rPr>
              <a:t>）。常用的激活函数有：</a:t>
            </a:r>
            <a:r>
              <a:rPr lang="zh-CN" altLang="en-US" dirty="0">
                <a:ea typeface="宋体" panose="02010600030101010101" pitchFamily="2" charset="-122"/>
              </a:rPr>
              <a:t> </a:t>
            </a:r>
            <a:endParaRPr lang="zh-CN" altLang="en-US" b="1" dirty="0">
              <a:latin typeface="Times New Roman" panose="02020603050405020304" pitchFamily="18" charset="0"/>
              <a:ea typeface="宋体" panose="02010600030101010101" pitchFamily="2" charset="-122"/>
            </a:endParaRPr>
          </a:p>
          <a:p>
            <a:pPr eaLnBrk="1" hangingPunct="1">
              <a:buNone/>
            </a:pPr>
            <a:r>
              <a:rPr lang="en-US" altLang="zh-CN" b="1" dirty="0">
                <a:latin typeface="Times New Roman" panose="02020603050405020304" pitchFamily="18" charset="0"/>
                <a:ea typeface="宋体" panose="02010600030101010101" pitchFamily="2" charset="-122"/>
              </a:rPr>
              <a:t>	1</a:t>
            </a:r>
            <a:r>
              <a:rPr lang="zh-CN" altLang="en-US" b="1" dirty="0">
                <a:latin typeface="Times New Roman" panose="02020603050405020304" pitchFamily="18" charset="0"/>
                <a:ea typeface="黑体" panose="02010609060101010101" pitchFamily="49" charset="-122"/>
              </a:rPr>
              <a:t>、线性函数（</a:t>
            </a:r>
            <a:r>
              <a:rPr lang="en-US" altLang="zh-CN" b="1" dirty="0">
                <a:latin typeface="Times New Roman" panose="02020603050405020304" pitchFamily="18" charset="0"/>
                <a:ea typeface="宋体" panose="02010600030101010101" pitchFamily="2" charset="-122"/>
              </a:rPr>
              <a:t>Linear Function</a:t>
            </a:r>
            <a:r>
              <a:rPr lang="zh-CN" altLang="en-US" b="1" dirty="0">
                <a:latin typeface="Times New Roman" panose="02020603050405020304" pitchFamily="18" charset="0"/>
                <a:ea typeface="黑体" panose="02010609060101010101" pitchFamily="49" charset="-122"/>
              </a:rPr>
              <a:t>）</a:t>
            </a:r>
            <a:r>
              <a:rPr lang="zh-CN" altLang="en-US" dirty="0">
                <a:ea typeface="宋体" panose="02010600030101010101" pitchFamily="2" charset="-122"/>
              </a:rPr>
              <a:t> </a:t>
            </a:r>
            <a:endParaRPr lang="en-US" altLang="zh-CN" dirty="0">
              <a:ea typeface="宋体" panose="02010600030101010101" pitchFamily="2" charset="-122"/>
            </a:endParaRPr>
          </a:p>
          <a:p>
            <a:pPr eaLnBrk="1" hangingPunct="1">
              <a:buNone/>
            </a:pPr>
            <a:r>
              <a:rPr lang="en-US" altLang="zh-CN" b="1" dirty="0">
                <a:latin typeface="宋体" panose="02010600030101010101" pitchFamily="2" charset="-122"/>
                <a:ea typeface="宋体" panose="02010600030101010101" pitchFamily="2" charset="-122"/>
              </a:rPr>
              <a:t>	</a:t>
            </a:r>
            <a:r>
              <a:rPr lang="en-US" altLang="zh-CN" b="1" dirty="0">
                <a:latin typeface="Times New Roman" panose="02020603050405020304" pitchFamily="18" charset="0"/>
                <a:ea typeface="宋体" panose="02010600030101010101" pitchFamily="2" charset="-122"/>
              </a:rPr>
              <a:t>f</a:t>
            </a:r>
            <a:r>
              <a:rPr lang="zh-CN" altLang="en-US" b="1" dirty="0">
                <a:latin typeface="Times New Roman" panose="02020603050405020304" pitchFamily="18" charset="0"/>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net</a:t>
            </a:r>
            <a:r>
              <a:rPr lang="zh-CN" altLang="en-US" b="1" dirty="0">
                <a:latin typeface="Times New Roman" panose="02020603050405020304" pitchFamily="18" charset="0"/>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=k*net+c </a:t>
            </a:r>
            <a:endParaRPr lang="en-US" altLang="zh-CN" b="1" dirty="0">
              <a:latin typeface="Times New Roman" panose="02020603050405020304" pitchFamily="18" charset="0"/>
              <a:ea typeface="宋体" panose="02010600030101010101" pitchFamily="2" charset="-122"/>
            </a:endParaRPr>
          </a:p>
          <a:p>
            <a:pPr eaLnBrk="1" hangingPunct="1">
              <a:buFont typeface="Wingdings" panose="05000000000000000000" pitchFamily="2" charset="2"/>
              <a:buChar char="ü"/>
            </a:pPr>
            <a:r>
              <a:rPr lang="zh-CN" altLang="en-US" b="1" dirty="0">
                <a:latin typeface="Times New Roman" panose="02020603050405020304" pitchFamily="18" charset="0"/>
                <a:ea typeface="宋体" panose="02010600030101010101" pitchFamily="2" charset="-122"/>
              </a:rPr>
              <a:t>线性函数只能进行线性变化，不适合用来处理非线性问题。</a:t>
            </a:r>
            <a:endParaRPr lang="en-US" altLang="zh-CN" b="1" dirty="0">
              <a:latin typeface="Times New Roman" panose="02020603050405020304" pitchFamily="18" charset="0"/>
              <a:ea typeface="宋体" panose="02010600030101010101" pitchFamily="2" charset="-122"/>
            </a:endParaRPr>
          </a:p>
          <a:p>
            <a:pPr eaLnBrk="1" hangingPunct="1">
              <a:buNone/>
            </a:pPr>
            <a:endParaRPr lang="en-US" altLang="zh-CN" b="1" dirty="0">
              <a:latin typeface="Times New Roman" panose="02020603050405020304" pitchFamily="18" charset="0"/>
              <a:ea typeface="宋体" panose="02010600030101010101" pitchFamily="2" charset="-122"/>
            </a:endParaRPr>
          </a:p>
        </p:txBody>
      </p:sp>
      <p:grpSp>
        <p:nvGrpSpPr>
          <p:cNvPr id="224258" name="Group 4"/>
          <p:cNvGrpSpPr/>
          <p:nvPr/>
        </p:nvGrpSpPr>
        <p:grpSpPr>
          <a:xfrm>
            <a:off x="3733800" y="4343400"/>
            <a:ext cx="5181600" cy="2209800"/>
            <a:chOff x="1488" y="2448"/>
            <a:chExt cx="3264" cy="1392"/>
          </a:xfrm>
        </p:grpSpPr>
        <p:grpSp>
          <p:nvGrpSpPr>
            <p:cNvPr id="224259" name="Group 5"/>
            <p:cNvGrpSpPr/>
            <p:nvPr/>
          </p:nvGrpSpPr>
          <p:grpSpPr>
            <a:xfrm>
              <a:off x="1488" y="2544"/>
              <a:ext cx="2736" cy="1296"/>
              <a:chOff x="1797" y="6991"/>
              <a:chExt cx="2160" cy="2028"/>
            </a:xfrm>
          </p:grpSpPr>
          <p:sp>
            <p:nvSpPr>
              <p:cNvPr id="224260" name="Line 6"/>
              <p:cNvSpPr/>
              <p:nvPr/>
            </p:nvSpPr>
            <p:spPr>
              <a:xfrm>
                <a:off x="1797" y="8083"/>
                <a:ext cx="2160" cy="0"/>
              </a:xfrm>
              <a:prstGeom prst="line">
                <a:avLst/>
              </a:prstGeom>
              <a:ln w="9525" cap="flat" cmpd="sng">
                <a:solidFill>
                  <a:srgbClr val="000000"/>
                </a:solidFill>
                <a:prstDash val="solid"/>
                <a:round/>
                <a:headEnd type="none" w="med" len="med"/>
                <a:tailEnd type="triangle" w="med" len="med"/>
              </a:ln>
            </p:spPr>
          </p:sp>
          <p:sp>
            <p:nvSpPr>
              <p:cNvPr id="224261" name="Line 7"/>
              <p:cNvSpPr/>
              <p:nvPr/>
            </p:nvSpPr>
            <p:spPr>
              <a:xfrm flipV="1">
                <a:off x="2877" y="6991"/>
                <a:ext cx="0" cy="2028"/>
              </a:xfrm>
              <a:prstGeom prst="line">
                <a:avLst/>
              </a:prstGeom>
              <a:ln w="9525" cap="flat" cmpd="sng">
                <a:solidFill>
                  <a:srgbClr val="000000"/>
                </a:solidFill>
                <a:prstDash val="solid"/>
                <a:round/>
                <a:headEnd type="none" w="med" len="med"/>
                <a:tailEnd type="triangle" w="med" len="med"/>
              </a:ln>
            </p:spPr>
          </p:sp>
          <p:sp>
            <p:nvSpPr>
              <p:cNvPr id="224262" name="Line 8"/>
              <p:cNvSpPr/>
              <p:nvPr/>
            </p:nvSpPr>
            <p:spPr>
              <a:xfrm flipH="1">
                <a:off x="1977" y="7147"/>
                <a:ext cx="1620" cy="1248"/>
              </a:xfrm>
              <a:prstGeom prst="line">
                <a:avLst/>
              </a:prstGeom>
              <a:ln w="9525" cap="flat" cmpd="sng">
                <a:solidFill>
                  <a:srgbClr val="000000"/>
                </a:solidFill>
                <a:prstDash val="solid"/>
                <a:round/>
                <a:headEnd type="none" w="med" len="med"/>
                <a:tailEnd type="none" w="med" len="med"/>
              </a:ln>
            </p:spPr>
          </p:sp>
        </p:grpSp>
        <p:sp>
          <p:nvSpPr>
            <p:cNvPr id="224263" name="Text Box 9"/>
            <p:cNvSpPr txBox="1"/>
            <p:nvPr/>
          </p:nvSpPr>
          <p:spPr>
            <a:xfrm>
              <a:off x="4272" y="3072"/>
              <a:ext cx="480" cy="250"/>
            </a:xfrm>
            <a:prstGeom prst="rect">
              <a:avLst/>
            </a:prstGeom>
            <a:noFill/>
            <a:ln w="9525">
              <a:noFill/>
            </a:ln>
          </p:spPr>
          <p:txBody>
            <a:bodyPr anchor="t" anchorCtr="0">
              <a:spAutoFit/>
            </a:bodyPr>
            <a:p>
              <a:pPr eaLnBrk="0" hangingPunct="0">
                <a:spcBef>
                  <a:spcPct val="50000"/>
                </a:spcBef>
                <a:buClrTx/>
                <a:buFontTx/>
              </a:pPr>
              <a:r>
                <a:rPr lang="en-US" altLang="zh-CN" sz="2000" dirty="0">
                  <a:latin typeface="Times New Roman" panose="02020603050405020304" pitchFamily="18" charset="0"/>
                  <a:ea typeface="黑体" panose="02010609060101010101" pitchFamily="49" charset="-122"/>
                </a:rPr>
                <a:t>net</a:t>
              </a:r>
              <a:endParaRPr lang="en-US" altLang="zh-CN" sz="2000" dirty="0">
                <a:latin typeface="Times New Roman" panose="02020603050405020304" pitchFamily="18" charset="0"/>
                <a:ea typeface="黑体" panose="02010609060101010101" pitchFamily="49" charset="-122"/>
              </a:endParaRPr>
            </a:p>
          </p:txBody>
        </p:sp>
        <p:sp>
          <p:nvSpPr>
            <p:cNvPr id="224264" name="Text Box 10"/>
            <p:cNvSpPr txBox="1"/>
            <p:nvPr/>
          </p:nvSpPr>
          <p:spPr>
            <a:xfrm>
              <a:off x="2880" y="2448"/>
              <a:ext cx="196" cy="250"/>
            </a:xfrm>
            <a:prstGeom prst="rect">
              <a:avLst/>
            </a:prstGeom>
            <a:noFill/>
            <a:ln w="9525">
              <a:noFill/>
            </a:ln>
          </p:spPr>
          <p:txBody>
            <a:bodyPr wrap="none" anchor="t" anchorCtr="0">
              <a:spAutoFit/>
            </a:bodyPr>
            <a:p>
              <a:pPr eaLnBrk="0" hangingPunct="0">
                <a:buClrTx/>
                <a:buFontTx/>
              </a:pPr>
              <a:r>
                <a:rPr lang="en-US" altLang="zh-CN" sz="2000" dirty="0">
                  <a:latin typeface="Times New Roman" panose="02020603050405020304" pitchFamily="18" charset="0"/>
                  <a:ea typeface="黑体" panose="02010609060101010101" pitchFamily="49" charset="-122"/>
                </a:rPr>
                <a:t>o</a:t>
              </a:r>
              <a:endParaRPr lang="en-US" altLang="zh-CN" sz="2000" dirty="0">
                <a:latin typeface="Times New Roman" panose="02020603050405020304" pitchFamily="18" charset="0"/>
                <a:ea typeface="黑体" panose="02010609060101010101" pitchFamily="49" charset="-122"/>
              </a:endParaRPr>
            </a:p>
          </p:txBody>
        </p:sp>
        <p:sp>
          <p:nvSpPr>
            <p:cNvPr id="224265" name="Text Box 11"/>
            <p:cNvSpPr txBox="1"/>
            <p:nvPr/>
          </p:nvSpPr>
          <p:spPr>
            <a:xfrm>
              <a:off x="2832" y="3216"/>
              <a:ext cx="192" cy="250"/>
            </a:xfrm>
            <a:prstGeom prst="rect">
              <a:avLst/>
            </a:prstGeom>
            <a:noFill/>
            <a:ln w="9525">
              <a:noFill/>
            </a:ln>
          </p:spPr>
          <p:txBody>
            <a:bodyPr anchor="t" anchorCtr="0">
              <a:spAutoFit/>
            </a:bodyPr>
            <a:p>
              <a:pPr eaLnBrk="0" hangingPunct="0">
                <a:spcBef>
                  <a:spcPct val="50000"/>
                </a:spcBef>
                <a:buClrTx/>
                <a:buFontTx/>
              </a:pPr>
              <a:r>
                <a:rPr lang="en-US" altLang="zh-CN" sz="2000" dirty="0">
                  <a:latin typeface="Times New Roman" panose="02020603050405020304" pitchFamily="18" charset="0"/>
                  <a:ea typeface="黑体" panose="02010609060101010101" pitchFamily="49" charset="-122"/>
                </a:rPr>
                <a:t>o</a:t>
              </a:r>
              <a:endParaRPr lang="en-US" altLang="zh-CN" sz="2000" dirty="0">
                <a:latin typeface="Times New Roman" panose="02020603050405020304" pitchFamily="18" charset="0"/>
                <a:ea typeface="黑体" panose="02010609060101010101" pitchFamily="49" charset="-122"/>
              </a:endParaRPr>
            </a:p>
          </p:txBody>
        </p:sp>
        <p:sp>
          <p:nvSpPr>
            <p:cNvPr id="224266" name="Text Box 12"/>
            <p:cNvSpPr txBox="1"/>
            <p:nvPr/>
          </p:nvSpPr>
          <p:spPr>
            <a:xfrm>
              <a:off x="2688" y="2832"/>
              <a:ext cx="336" cy="250"/>
            </a:xfrm>
            <a:prstGeom prst="rect">
              <a:avLst/>
            </a:prstGeom>
            <a:noFill/>
            <a:ln w="9525">
              <a:noFill/>
            </a:ln>
          </p:spPr>
          <p:txBody>
            <a:bodyPr anchor="t" anchorCtr="0">
              <a:spAutoFit/>
            </a:bodyPr>
            <a:p>
              <a:pPr eaLnBrk="0" hangingPunct="0">
                <a:spcBef>
                  <a:spcPct val="50000"/>
                </a:spcBef>
                <a:buClrTx/>
                <a:buFontTx/>
              </a:pPr>
              <a:r>
                <a:rPr lang="en-US" altLang="zh-CN" sz="2000" dirty="0">
                  <a:latin typeface="Times New Roman" panose="02020603050405020304" pitchFamily="18" charset="0"/>
                  <a:ea typeface="黑体" panose="02010609060101010101" pitchFamily="49" charset="-122"/>
                </a:rPr>
                <a:t>c</a:t>
              </a:r>
              <a:endParaRPr lang="en-US" altLang="zh-CN" sz="2000" dirty="0">
                <a:latin typeface="Times New Roman" panose="02020603050405020304" pitchFamily="18" charset="0"/>
                <a:ea typeface="黑体" panose="02010609060101010101" pitchFamily="49" charset="-122"/>
              </a:endParaRPr>
            </a:p>
          </p:txBody>
        </p:sp>
      </p:grpSp>
      <p:sp>
        <p:nvSpPr>
          <p:cNvPr id="224267"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a:t>
            </a:r>
            <a:r>
              <a:rPr lang="en-US" altLang="zh-CN" sz="3600" dirty="0">
                <a:solidFill>
                  <a:srgbClr val="0000CC"/>
                </a:solidFill>
                <a:latin typeface="楷体" panose="02010609060101010101" pitchFamily="49" charset="-122"/>
                <a:ea typeface="楷体" panose="02010609060101010101" pitchFamily="49" charset="-122"/>
              </a:rPr>
              <a:t>M-P</a:t>
            </a:r>
            <a:r>
              <a:rPr lang="zh-CN" altLang="en-US" sz="3600" dirty="0">
                <a:solidFill>
                  <a:srgbClr val="0000CC"/>
                </a:solidFill>
                <a:latin typeface="楷体" panose="02010609060101010101" pitchFamily="49" charset="-122"/>
                <a:ea typeface="楷体" panose="02010609060101010101" pitchFamily="49" charset="-122"/>
              </a:rPr>
              <a:t>神经元模型</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224268" name="矩形 15"/>
          <p:cNvSpPr/>
          <p:nvPr/>
        </p:nvSpPr>
        <p:spPr>
          <a:xfrm>
            <a:off x="7315200" y="4352925"/>
            <a:ext cx="365125" cy="523875"/>
          </a:xfrm>
          <a:prstGeom prst="rect">
            <a:avLst/>
          </a:prstGeom>
          <a:noFill/>
          <a:ln w="9525">
            <a:noFill/>
          </a:ln>
        </p:spPr>
        <p:txBody>
          <a:bodyPr wrap="none" anchor="t" anchorCtr="0">
            <a:spAutoFit/>
          </a:bodyPr>
          <a:p>
            <a:pPr eaLnBrk="0" hangingPunct="0">
              <a:buClrTx/>
              <a:buFontTx/>
            </a:pPr>
            <a:r>
              <a:rPr lang="en-US" altLang="zh-CN" dirty="0">
                <a:latin typeface="宋体" panose="02010600030101010101" pitchFamily="2" charset="-122"/>
              </a:rPr>
              <a:t>k</a:t>
            </a:r>
            <a:endParaRPr lang="zh-CN" altLang="en-US" dirty="0">
              <a:latin typeface="Times New Roman" panose="02020603050405020304" pitchFamily="18" charset="0"/>
              <a:ea typeface="黑体" panose="02010609060101010101" pitchFamily="49"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6305" name="Rectangle 3"/>
          <p:cNvSpPr>
            <a:spLocks noGrp="1"/>
          </p:cNvSpPr>
          <p:nvPr>
            <p:ph idx="1"/>
          </p:nvPr>
        </p:nvSpPr>
        <p:spPr>
          <a:ln/>
        </p:spPr>
        <p:txBody>
          <a:bodyPr vert="horz" wrap="square" lIns="90488" tIns="44450" rIns="90488" bIns="44450" anchor="t" anchorCtr="0"/>
          <a:p>
            <a:pPr algn="just" eaLnBrk="1" hangingPunct="1">
              <a:buFontTx/>
              <a:buNone/>
            </a:pPr>
            <a:r>
              <a:rPr lang="en-US" altLang="zh-CN" dirty="0">
                <a:latin typeface="Times New Roman" panose="02020603050405020304" pitchFamily="18" charset="0"/>
                <a:ea typeface="宋体" panose="02010600030101010101" pitchFamily="2" charset="-122"/>
              </a:rPr>
              <a:t>	</a:t>
            </a:r>
            <a:r>
              <a:rPr lang="en-US" altLang="zh-CN" b="1" dirty="0">
                <a:latin typeface="Times New Roman" panose="02020603050405020304" pitchFamily="18" charset="0"/>
                <a:ea typeface="宋体" panose="02010600030101010101" pitchFamily="2" charset="-122"/>
              </a:rPr>
              <a:t>2</a:t>
            </a:r>
            <a:r>
              <a:rPr lang="zh-CN" altLang="en-US" b="1" dirty="0">
                <a:latin typeface="Times New Roman" panose="02020603050405020304" pitchFamily="18" charset="0"/>
                <a:ea typeface="宋体" panose="02010600030101010101" pitchFamily="2" charset="-122"/>
              </a:rPr>
              <a:t>、非线性斜面函数（</a:t>
            </a:r>
            <a:r>
              <a:rPr lang="en-US" altLang="zh-CN" b="1" dirty="0">
                <a:latin typeface="Times New Roman" panose="02020603050405020304" pitchFamily="18" charset="0"/>
                <a:ea typeface="宋体" panose="02010600030101010101" pitchFamily="2" charset="-122"/>
              </a:rPr>
              <a:t>Ramp Function</a:t>
            </a:r>
            <a:r>
              <a:rPr lang="zh-CN" altLang="en-US" b="1"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	</a:t>
            </a:r>
            <a:r>
              <a:rPr lang="en-US" altLang="zh-CN" b="1" dirty="0">
                <a:latin typeface="Times New Roman" panose="02020603050405020304" pitchFamily="18" charset="0"/>
                <a:ea typeface="宋体" panose="02010600030101010101" pitchFamily="2" charset="-122"/>
              </a:rPr>
              <a:t>	   	    γ 	           if net≥</a:t>
            </a:r>
            <a:r>
              <a:rPr lang="el-GR" altLang="zh-CN" dirty="0"/>
              <a:t> β</a:t>
            </a:r>
            <a:endParaRPr lang="en-US" altLang="zh-CN" b="1" dirty="0">
              <a:latin typeface="Times New Roman" panose="02020603050405020304" pitchFamily="18" charset="0"/>
              <a:ea typeface="宋体" panose="02010600030101010101" pitchFamily="2" charset="-122"/>
            </a:endParaRPr>
          </a:p>
          <a:p>
            <a:pPr algn="just" eaLnBrk="1" hangingPunct="1">
              <a:buFontTx/>
              <a:buNone/>
            </a:pPr>
            <a:r>
              <a:rPr lang="en-US" altLang="zh-CN" b="1" dirty="0">
                <a:latin typeface="Times New Roman" panose="02020603050405020304" pitchFamily="18" charset="0"/>
                <a:ea typeface="宋体" panose="02010600030101010101" pitchFamily="2" charset="-122"/>
              </a:rPr>
              <a:t>    f</a:t>
            </a:r>
            <a:r>
              <a:rPr lang="zh-CN" altLang="en-US" b="1" dirty="0">
                <a:latin typeface="宋体" panose="02010600030101010101" pitchFamily="2" charset="-122"/>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net</a:t>
            </a:r>
            <a:r>
              <a:rPr lang="zh-CN" altLang="en-US" b="1" dirty="0">
                <a:latin typeface="宋体" panose="02010600030101010101" pitchFamily="2" charset="-122"/>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    k*net	if |net|&lt;</a:t>
            </a:r>
            <a:r>
              <a:rPr lang="el-GR" altLang="zh-CN" dirty="0"/>
              <a:t> β</a:t>
            </a:r>
            <a:endParaRPr lang="en-US" altLang="zh-CN" b="1" dirty="0">
              <a:latin typeface="Times New Roman" panose="02020603050405020304" pitchFamily="18" charset="0"/>
              <a:ea typeface="宋体" panose="02010600030101010101" pitchFamily="2" charset="-122"/>
            </a:endParaRPr>
          </a:p>
          <a:p>
            <a:pPr algn="just" eaLnBrk="1" hangingPunct="1">
              <a:buFontTx/>
              <a:buNone/>
            </a:pPr>
            <a:r>
              <a:rPr lang="en-US" altLang="zh-CN" b="1" dirty="0">
                <a:latin typeface="Times New Roman" panose="02020603050405020304" pitchFamily="18" charset="0"/>
                <a:ea typeface="宋体" panose="02010600030101010101" pitchFamily="2" charset="-122"/>
              </a:rPr>
              <a:t>			    -γ		if net≤-</a:t>
            </a:r>
            <a:r>
              <a:rPr lang="el-GR" altLang="zh-CN" dirty="0"/>
              <a:t> β</a:t>
            </a:r>
            <a:endParaRPr lang="en-US" altLang="zh-CN" b="1" dirty="0">
              <a:latin typeface="Times New Roman" panose="02020603050405020304" pitchFamily="18" charset="0"/>
              <a:ea typeface="宋体" panose="02010600030101010101" pitchFamily="2" charset="-122"/>
            </a:endParaRPr>
          </a:p>
          <a:p>
            <a:pPr algn="just" eaLnBrk="1" hangingPunct="1">
              <a:buFont typeface="Wingdings" panose="05000000000000000000" pitchFamily="2" charset="2"/>
              <a:buChar char="ü"/>
            </a:pPr>
            <a:r>
              <a:rPr lang="en-US" altLang="zh-CN" b="1" dirty="0">
                <a:latin typeface="Times New Roman" panose="02020603050405020304" pitchFamily="18" charset="0"/>
                <a:ea typeface="宋体" panose="02010600030101010101" pitchFamily="2" charset="-122"/>
              </a:rPr>
              <a:t> γ</a:t>
            </a:r>
            <a:r>
              <a:rPr lang="zh-CN" altLang="en-US" b="1" dirty="0">
                <a:latin typeface="宋体" panose="02010600030101010101" pitchFamily="2" charset="-122"/>
                <a:ea typeface="宋体" panose="02010600030101010101" pitchFamily="2" charset="-122"/>
              </a:rPr>
              <a:t>为大于</a:t>
            </a:r>
            <a:r>
              <a:rPr lang="en-US" altLang="zh-CN" b="1" dirty="0">
                <a:latin typeface="宋体" panose="02010600030101010101" pitchFamily="2" charset="-122"/>
                <a:ea typeface="宋体" panose="02010600030101010101" pitchFamily="2" charset="-122"/>
              </a:rPr>
              <a:t>0</a:t>
            </a:r>
            <a:r>
              <a:rPr lang="zh-CN" altLang="en-US" b="1" dirty="0">
                <a:latin typeface="宋体" panose="02010600030101010101" pitchFamily="2" charset="-122"/>
                <a:ea typeface="宋体" panose="02010600030101010101" pitchFamily="2" charset="-122"/>
              </a:rPr>
              <a:t>的常数，</a:t>
            </a:r>
            <a:endParaRPr lang="en-US" altLang="zh-CN" b="1" dirty="0">
              <a:latin typeface="宋体" panose="02010600030101010101" pitchFamily="2" charset="-122"/>
              <a:ea typeface="宋体" panose="02010600030101010101" pitchFamily="2" charset="-122"/>
            </a:endParaRPr>
          </a:p>
          <a:p>
            <a:pPr algn="just" eaLnBrk="1" hangingPunct="1">
              <a:buNone/>
            </a:pPr>
            <a:r>
              <a:rPr lang="en-US" altLang="zh-CN" b="1" dirty="0">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被称为饱和值，</a:t>
            </a:r>
            <a:endParaRPr lang="en-US" altLang="zh-CN" b="1" dirty="0">
              <a:latin typeface="宋体" panose="02010600030101010101" pitchFamily="2" charset="-122"/>
              <a:ea typeface="宋体" panose="02010600030101010101" pitchFamily="2" charset="-122"/>
            </a:endParaRPr>
          </a:p>
          <a:p>
            <a:pPr algn="just" eaLnBrk="1" hangingPunct="1">
              <a:buNone/>
            </a:pPr>
            <a:r>
              <a:rPr lang="en-US" altLang="zh-CN" b="1" dirty="0">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是神经元的最大输出。</a:t>
            </a:r>
            <a:r>
              <a:rPr lang="zh-CN" altLang="en-US" b="1" dirty="0">
                <a:ea typeface="宋体" panose="02010600030101010101" pitchFamily="2" charset="-122"/>
              </a:rPr>
              <a:t> </a:t>
            </a:r>
            <a:endParaRPr lang="zh-CN" altLang="en-US" b="1" dirty="0">
              <a:ea typeface="宋体" panose="02010600030101010101" pitchFamily="2" charset="-122"/>
            </a:endParaRPr>
          </a:p>
        </p:txBody>
      </p:sp>
      <p:sp>
        <p:nvSpPr>
          <p:cNvPr id="226306" name="AutoShape 4"/>
          <p:cNvSpPr/>
          <p:nvPr/>
        </p:nvSpPr>
        <p:spPr>
          <a:xfrm>
            <a:off x="2438400" y="1752600"/>
            <a:ext cx="76200" cy="1219200"/>
          </a:xfrm>
          <a:prstGeom prst="leftBrace">
            <a:avLst>
              <a:gd name="adj1" fmla="val 133111"/>
              <a:gd name="adj2" fmla="val 50000"/>
            </a:avLst>
          </a:prstGeom>
          <a:noFill/>
          <a:ln w="9525" cap="flat" cmpd="sng">
            <a:solidFill>
              <a:schemeClr val="tx1"/>
            </a:solidFill>
            <a:prstDash val="solid"/>
            <a:round/>
            <a:headEnd type="none" w="med" len="med"/>
            <a:tailEnd type="none" w="med" len="med"/>
          </a:ln>
        </p:spPr>
        <p:txBody>
          <a:bodyPr wrap="none" anchor="ctr" anchorCtr="0"/>
          <a:p>
            <a:pPr eaLnBrk="0" hangingPunct="0">
              <a:buClrTx/>
              <a:buFontTx/>
            </a:pP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grpSp>
        <p:nvGrpSpPr>
          <p:cNvPr id="226307" name="Group 1027"/>
          <p:cNvGrpSpPr/>
          <p:nvPr/>
        </p:nvGrpSpPr>
        <p:grpSpPr>
          <a:xfrm>
            <a:off x="3733800" y="2819400"/>
            <a:ext cx="5029200" cy="3810000"/>
            <a:chOff x="816" y="1296"/>
            <a:chExt cx="3456" cy="2304"/>
          </a:xfrm>
        </p:grpSpPr>
        <p:grpSp>
          <p:nvGrpSpPr>
            <p:cNvPr id="226308" name="Group 1028"/>
            <p:cNvGrpSpPr/>
            <p:nvPr/>
          </p:nvGrpSpPr>
          <p:grpSpPr>
            <a:xfrm>
              <a:off x="816" y="1344"/>
              <a:ext cx="3109" cy="2256"/>
              <a:chOff x="2303" y="1633"/>
              <a:chExt cx="1008" cy="811"/>
            </a:xfrm>
          </p:grpSpPr>
          <p:sp>
            <p:nvSpPr>
              <p:cNvPr id="226309" name="Line 1029"/>
              <p:cNvSpPr/>
              <p:nvPr/>
            </p:nvSpPr>
            <p:spPr>
              <a:xfrm>
                <a:off x="2303" y="2070"/>
                <a:ext cx="1008" cy="0"/>
              </a:xfrm>
              <a:prstGeom prst="line">
                <a:avLst/>
              </a:prstGeom>
              <a:ln w="9525" cap="flat" cmpd="sng">
                <a:solidFill>
                  <a:srgbClr val="000000"/>
                </a:solidFill>
                <a:prstDash val="solid"/>
                <a:round/>
                <a:headEnd type="none" w="med" len="med"/>
                <a:tailEnd type="triangle" w="med" len="med"/>
              </a:ln>
            </p:spPr>
          </p:sp>
          <p:sp>
            <p:nvSpPr>
              <p:cNvPr id="226310" name="Line 1030"/>
              <p:cNvSpPr/>
              <p:nvPr/>
            </p:nvSpPr>
            <p:spPr>
              <a:xfrm flipV="1">
                <a:off x="2807" y="1633"/>
                <a:ext cx="0" cy="811"/>
              </a:xfrm>
              <a:prstGeom prst="line">
                <a:avLst/>
              </a:prstGeom>
              <a:ln w="9525" cap="flat" cmpd="sng">
                <a:solidFill>
                  <a:srgbClr val="000000"/>
                </a:solidFill>
                <a:prstDash val="solid"/>
                <a:round/>
                <a:headEnd type="none" w="med" len="med"/>
                <a:tailEnd type="triangle" w="med" len="med"/>
              </a:ln>
            </p:spPr>
          </p:sp>
          <p:sp>
            <p:nvSpPr>
              <p:cNvPr id="226311" name="Line 1031"/>
              <p:cNvSpPr/>
              <p:nvPr/>
            </p:nvSpPr>
            <p:spPr>
              <a:xfrm flipH="1">
                <a:off x="2591" y="2257"/>
                <a:ext cx="216" cy="0"/>
              </a:xfrm>
              <a:prstGeom prst="line">
                <a:avLst/>
              </a:prstGeom>
              <a:ln w="9525" cap="flat" cmpd="sng">
                <a:solidFill>
                  <a:srgbClr val="000000"/>
                </a:solidFill>
                <a:prstDash val="dash"/>
                <a:round/>
                <a:headEnd type="none" w="med" len="med"/>
                <a:tailEnd type="none" w="med" len="med"/>
              </a:ln>
            </p:spPr>
          </p:sp>
          <p:sp>
            <p:nvSpPr>
              <p:cNvPr id="226312" name="Line 1032"/>
              <p:cNvSpPr/>
              <p:nvPr/>
            </p:nvSpPr>
            <p:spPr>
              <a:xfrm flipH="1">
                <a:off x="2807" y="1883"/>
                <a:ext cx="216" cy="0"/>
              </a:xfrm>
              <a:prstGeom prst="line">
                <a:avLst/>
              </a:prstGeom>
              <a:ln w="9525" cap="flat" cmpd="sng">
                <a:solidFill>
                  <a:srgbClr val="000000"/>
                </a:solidFill>
                <a:prstDash val="dash"/>
                <a:round/>
                <a:headEnd type="none" w="med" len="med"/>
                <a:tailEnd type="none" w="med" len="med"/>
              </a:ln>
            </p:spPr>
          </p:sp>
          <p:sp>
            <p:nvSpPr>
              <p:cNvPr id="226313" name="Line 1033"/>
              <p:cNvSpPr/>
              <p:nvPr/>
            </p:nvSpPr>
            <p:spPr>
              <a:xfrm flipH="1">
                <a:off x="2591" y="1883"/>
                <a:ext cx="432" cy="374"/>
              </a:xfrm>
              <a:prstGeom prst="line">
                <a:avLst/>
              </a:prstGeom>
              <a:ln w="9525" cap="flat" cmpd="sng">
                <a:solidFill>
                  <a:srgbClr val="000000"/>
                </a:solidFill>
                <a:prstDash val="solid"/>
                <a:round/>
                <a:headEnd type="none" w="med" len="med"/>
                <a:tailEnd type="none" w="med" len="med"/>
              </a:ln>
            </p:spPr>
          </p:sp>
          <p:sp>
            <p:nvSpPr>
              <p:cNvPr id="226314" name="Line 1034"/>
              <p:cNvSpPr/>
              <p:nvPr/>
            </p:nvSpPr>
            <p:spPr>
              <a:xfrm>
                <a:off x="2303" y="2257"/>
                <a:ext cx="288" cy="0"/>
              </a:xfrm>
              <a:prstGeom prst="line">
                <a:avLst/>
              </a:prstGeom>
              <a:ln w="9525" cap="flat" cmpd="sng">
                <a:solidFill>
                  <a:srgbClr val="000000"/>
                </a:solidFill>
                <a:prstDash val="solid"/>
                <a:round/>
                <a:headEnd type="none" w="med" len="med"/>
                <a:tailEnd type="none" w="med" len="med"/>
              </a:ln>
            </p:spPr>
          </p:sp>
          <p:sp>
            <p:nvSpPr>
              <p:cNvPr id="226315" name="Line 1035"/>
              <p:cNvSpPr/>
              <p:nvPr/>
            </p:nvSpPr>
            <p:spPr>
              <a:xfrm>
                <a:off x="3023" y="1883"/>
                <a:ext cx="0" cy="187"/>
              </a:xfrm>
              <a:prstGeom prst="line">
                <a:avLst/>
              </a:prstGeom>
              <a:ln w="9525" cap="flat" cmpd="sng">
                <a:solidFill>
                  <a:srgbClr val="000000"/>
                </a:solidFill>
                <a:prstDash val="dash"/>
                <a:round/>
                <a:headEnd type="none" w="med" len="med"/>
                <a:tailEnd type="none" w="med" len="med"/>
              </a:ln>
            </p:spPr>
          </p:sp>
          <p:sp>
            <p:nvSpPr>
              <p:cNvPr id="226316" name="Line 1036"/>
              <p:cNvSpPr/>
              <p:nvPr/>
            </p:nvSpPr>
            <p:spPr>
              <a:xfrm>
                <a:off x="2591" y="2070"/>
                <a:ext cx="0" cy="187"/>
              </a:xfrm>
              <a:prstGeom prst="line">
                <a:avLst/>
              </a:prstGeom>
              <a:ln w="9525" cap="flat" cmpd="sng">
                <a:solidFill>
                  <a:srgbClr val="000000"/>
                </a:solidFill>
                <a:prstDash val="dash"/>
                <a:round/>
                <a:headEnd type="none" w="med" len="med"/>
                <a:tailEnd type="none" w="med" len="med"/>
              </a:ln>
            </p:spPr>
          </p:sp>
        </p:grpSp>
        <p:sp>
          <p:nvSpPr>
            <p:cNvPr id="226317" name="Line 1037"/>
            <p:cNvSpPr/>
            <p:nvPr/>
          </p:nvSpPr>
          <p:spPr>
            <a:xfrm>
              <a:off x="3036" y="2033"/>
              <a:ext cx="1184" cy="0"/>
            </a:xfrm>
            <a:prstGeom prst="line">
              <a:avLst/>
            </a:prstGeom>
            <a:ln w="9525" cap="flat" cmpd="sng">
              <a:solidFill>
                <a:schemeClr val="tx1"/>
              </a:solidFill>
              <a:prstDash val="solid"/>
              <a:round/>
              <a:headEnd type="none" w="med" len="med"/>
              <a:tailEnd type="none" w="med" len="med"/>
            </a:ln>
          </p:spPr>
        </p:sp>
        <p:sp>
          <p:nvSpPr>
            <p:cNvPr id="226318" name="Text Box 1038"/>
            <p:cNvSpPr txBox="1"/>
            <p:nvPr/>
          </p:nvSpPr>
          <p:spPr>
            <a:xfrm>
              <a:off x="1920" y="1920"/>
              <a:ext cx="432" cy="240"/>
            </a:xfrm>
            <a:prstGeom prst="rect">
              <a:avLst/>
            </a:prstGeom>
            <a:noFill/>
            <a:ln w="9525">
              <a:noFill/>
            </a:ln>
          </p:spPr>
          <p:txBody>
            <a:bodyPr anchor="t" anchorCtr="0"/>
            <a:p>
              <a:pPr marL="342900" indent="-342900" eaLnBrk="0" hangingPunct="0">
                <a:lnSpc>
                  <a:spcPct val="90000"/>
                </a:lnSpc>
                <a:spcBef>
                  <a:spcPct val="50000"/>
                </a:spcBef>
                <a:buClrTx/>
                <a:buFontTx/>
              </a:pPr>
              <a:r>
                <a:rPr lang="en-US" altLang="zh-CN" sz="2000" dirty="0">
                  <a:latin typeface="Times New Roman" panose="02020603050405020304" pitchFamily="18" charset="0"/>
                  <a:ea typeface="黑体" panose="02010609060101010101" pitchFamily="49" charset="-122"/>
                </a:rPr>
                <a:t>γ </a:t>
              </a:r>
              <a:endParaRPr lang="en-US" altLang="zh-CN" sz="2000" dirty="0">
                <a:latin typeface="Times New Roman" panose="02020603050405020304" pitchFamily="18" charset="0"/>
                <a:ea typeface="黑体" panose="02010609060101010101" pitchFamily="49" charset="-122"/>
              </a:endParaRPr>
            </a:p>
          </p:txBody>
        </p:sp>
        <p:sp>
          <p:nvSpPr>
            <p:cNvPr id="226319" name="Text Box 1039"/>
            <p:cNvSpPr txBox="1"/>
            <p:nvPr/>
          </p:nvSpPr>
          <p:spPr>
            <a:xfrm>
              <a:off x="2400" y="2976"/>
              <a:ext cx="432" cy="240"/>
            </a:xfrm>
            <a:prstGeom prst="rect">
              <a:avLst/>
            </a:prstGeom>
            <a:noFill/>
            <a:ln w="9525">
              <a:noFill/>
            </a:ln>
          </p:spPr>
          <p:txBody>
            <a:bodyPr anchor="t" anchorCtr="0"/>
            <a:p>
              <a:pPr marL="342900" indent="-342900" eaLnBrk="0" hangingPunct="0">
                <a:lnSpc>
                  <a:spcPct val="90000"/>
                </a:lnSpc>
                <a:spcBef>
                  <a:spcPct val="50000"/>
                </a:spcBef>
                <a:buClrTx/>
                <a:buFontTx/>
              </a:pPr>
              <a:r>
                <a:rPr lang="en-US" altLang="zh-CN" sz="2000" dirty="0">
                  <a:latin typeface="Times New Roman" panose="02020603050405020304" pitchFamily="18" charset="0"/>
                  <a:ea typeface="黑体" panose="02010609060101010101" pitchFamily="49" charset="-122"/>
                </a:rPr>
                <a:t>-γ </a:t>
              </a:r>
              <a:endParaRPr lang="en-US" altLang="zh-CN" sz="2000" dirty="0">
                <a:latin typeface="Times New Roman" panose="02020603050405020304" pitchFamily="18" charset="0"/>
                <a:ea typeface="黑体" panose="02010609060101010101" pitchFamily="49" charset="-122"/>
              </a:endParaRPr>
            </a:p>
          </p:txBody>
        </p:sp>
        <p:sp>
          <p:nvSpPr>
            <p:cNvPr id="226320" name="Text Box 1040"/>
            <p:cNvSpPr txBox="1"/>
            <p:nvPr/>
          </p:nvSpPr>
          <p:spPr>
            <a:xfrm>
              <a:off x="2832" y="2544"/>
              <a:ext cx="432" cy="316"/>
            </a:xfrm>
            <a:prstGeom prst="rect">
              <a:avLst/>
            </a:prstGeom>
            <a:noFill/>
            <a:ln w="9525">
              <a:noFill/>
            </a:ln>
          </p:spPr>
          <p:txBody>
            <a:bodyPr anchor="t" anchorCtr="0">
              <a:spAutoFit/>
            </a:bodyPr>
            <a:p>
              <a:pPr eaLnBrk="0" hangingPunct="0">
                <a:spcBef>
                  <a:spcPct val="50000"/>
                </a:spcBef>
                <a:buClrTx/>
                <a:buFontTx/>
              </a:pPr>
              <a:r>
                <a:rPr lang="en-US" altLang="zh-CN" sz="2000" dirty="0">
                  <a:latin typeface="Times New Roman" panose="02020603050405020304" pitchFamily="18" charset="0"/>
                  <a:ea typeface="黑体" panose="02010609060101010101" pitchFamily="49" charset="-122"/>
                </a:rPr>
                <a:t> </a:t>
              </a:r>
              <a:r>
                <a:rPr lang="el-GR" altLang="zh-CN" sz="2000" dirty="0">
                  <a:latin typeface="Times New Roman" panose="02020603050405020304" pitchFamily="18" charset="0"/>
                  <a:ea typeface="黑体" panose="02010609060101010101" pitchFamily="49" charset="-122"/>
                </a:rPr>
                <a:t>β</a:t>
              </a:r>
              <a:r>
                <a:rPr lang="en-US" altLang="zh-CN" dirty="0">
                  <a:latin typeface="Times New Roman" panose="02020603050405020304" pitchFamily="18" charset="0"/>
                  <a:ea typeface="黑体" panose="02010609060101010101" pitchFamily="49" charset="-122"/>
                </a:rPr>
                <a:t> </a:t>
              </a:r>
              <a:endParaRPr lang="en-US" altLang="zh-CN" dirty="0">
                <a:latin typeface="Times New Roman" panose="02020603050405020304" pitchFamily="18" charset="0"/>
                <a:ea typeface="黑体" panose="02010609060101010101" pitchFamily="49" charset="-122"/>
              </a:endParaRPr>
            </a:p>
          </p:txBody>
        </p:sp>
        <p:sp>
          <p:nvSpPr>
            <p:cNvPr id="226321" name="Text Box 1041"/>
            <p:cNvSpPr txBox="1"/>
            <p:nvPr/>
          </p:nvSpPr>
          <p:spPr>
            <a:xfrm>
              <a:off x="1296" y="2544"/>
              <a:ext cx="432" cy="316"/>
            </a:xfrm>
            <a:prstGeom prst="rect">
              <a:avLst/>
            </a:prstGeom>
            <a:noFill/>
            <a:ln w="9525">
              <a:noFill/>
            </a:ln>
          </p:spPr>
          <p:txBody>
            <a:bodyPr anchor="t" anchorCtr="0">
              <a:spAutoFit/>
            </a:bodyPr>
            <a:p>
              <a:pPr eaLnBrk="0" hangingPunct="0">
                <a:spcBef>
                  <a:spcPct val="50000"/>
                </a:spcBef>
                <a:buClrTx/>
                <a:buFontTx/>
              </a:pPr>
              <a:r>
                <a:rPr lang="en-US" altLang="zh-CN" sz="2000" dirty="0">
                  <a:latin typeface="Times New Roman" panose="02020603050405020304" pitchFamily="18" charset="0"/>
                  <a:ea typeface="黑体" panose="02010609060101010101" pitchFamily="49" charset="-122"/>
                </a:rPr>
                <a:t> -</a:t>
              </a:r>
              <a:r>
                <a:rPr lang="el-GR" altLang="zh-CN" sz="2000" dirty="0">
                  <a:latin typeface="Times New Roman" panose="02020603050405020304" pitchFamily="18" charset="0"/>
                  <a:ea typeface="黑体" panose="02010609060101010101" pitchFamily="49" charset="-122"/>
                </a:rPr>
                <a:t>β</a:t>
              </a:r>
              <a:r>
                <a:rPr lang="en-US" altLang="zh-CN" dirty="0">
                  <a:latin typeface="Times New Roman" panose="02020603050405020304" pitchFamily="18" charset="0"/>
                  <a:ea typeface="黑体" panose="02010609060101010101" pitchFamily="49" charset="-122"/>
                </a:rPr>
                <a:t> </a:t>
              </a:r>
              <a:endParaRPr lang="en-US" altLang="zh-CN" dirty="0">
                <a:latin typeface="Times New Roman" panose="02020603050405020304" pitchFamily="18" charset="0"/>
                <a:ea typeface="黑体" panose="02010609060101010101" pitchFamily="49" charset="-122"/>
              </a:endParaRPr>
            </a:p>
          </p:txBody>
        </p:sp>
        <p:sp>
          <p:nvSpPr>
            <p:cNvPr id="226322" name="Text Box 1042"/>
            <p:cNvSpPr txBox="1"/>
            <p:nvPr/>
          </p:nvSpPr>
          <p:spPr>
            <a:xfrm>
              <a:off x="3840" y="2544"/>
              <a:ext cx="432" cy="250"/>
            </a:xfrm>
            <a:prstGeom prst="rect">
              <a:avLst/>
            </a:prstGeom>
            <a:noFill/>
            <a:ln w="9525">
              <a:noFill/>
            </a:ln>
          </p:spPr>
          <p:txBody>
            <a:bodyPr anchor="t" anchorCtr="0">
              <a:spAutoFit/>
            </a:bodyPr>
            <a:p>
              <a:pPr eaLnBrk="0" hangingPunct="0">
                <a:spcBef>
                  <a:spcPct val="50000"/>
                </a:spcBef>
                <a:buClrTx/>
                <a:buFontTx/>
              </a:pPr>
              <a:r>
                <a:rPr lang="en-US" altLang="zh-CN" sz="2000" dirty="0">
                  <a:latin typeface="Times New Roman" panose="02020603050405020304" pitchFamily="18" charset="0"/>
                  <a:ea typeface="黑体" panose="02010609060101010101" pitchFamily="49" charset="-122"/>
                </a:rPr>
                <a:t>net</a:t>
              </a:r>
              <a:r>
                <a:rPr lang="en-US" altLang="zh-CN" dirty="0">
                  <a:latin typeface="Times New Roman" panose="02020603050405020304" pitchFamily="18" charset="0"/>
                  <a:ea typeface="黑体" panose="02010609060101010101" pitchFamily="49" charset="-122"/>
                </a:rPr>
                <a:t> </a:t>
              </a:r>
              <a:endParaRPr lang="en-US" altLang="zh-CN" dirty="0">
                <a:latin typeface="Times New Roman" panose="02020603050405020304" pitchFamily="18" charset="0"/>
                <a:ea typeface="黑体" panose="02010609060101010101" pitchFamily="49" charset="-122"/>
              </a:endParaRPr>
            </a:p>
          </p:txBody>
        </p:sp>
        <p:sp>
          <p:nvSpPr>
            <p:cNvPr id="226323" name="Text Box 1043"/>
            <p:cNvSpPr txBox="1"/>
            <p:nvPr/>
          </p:nvSpPr>
          <p:spPr>
            <a:xfrm>
              <a:off x="2448" y="1296"/>
              <a:ext cx="240" cy="250"/>
            </a:xfrm>
            <a:prstGeom prst="rect">
              <a:avLst/>
            </a:prstGeom>
            <a:noFill/>
            <a:ln w="9525">
              <a:noFill/>
            </a:ln>
          </p:spPr>
          <p:txBody>
            <a:bodyPr anchor="t" anchorCtr="0">
              <a:spAutoFit/>
            </a:bodyPr>
            <a:p>
              <a:pPr eaLnBrk="0" hangingPunct="0">
                <a:spcBef>
                  <a:spcPct val="50000"/>
                </a:spcBef>
                <a:buClrTx/>
                <a:buFontTx/>
              </a:pPr>
              <a:r>
                <a:rPr lang="en-US" altLang="zh-CN" sz="2000" dirty="0">
                  <a:latin typeface="Times New Roman" panose="02020603050405020304" pitchFamily="18" charset="0"/>
                  <a:ea typeface="黑体" panose="02010609060101010101" pitchFamily="49" charset="-122"/>
                </a:rPr>
                <a:t>o</a:t>
              </a:r>
              <a:r>
                <a:rPr lang="en-US" altLang="zh-CN" dirty="0">
                  <a:latin typeface="Times New Roman" panose="02020603050405020304" pitchFamily="18" charset="0"/>
                  <a:ea typeface="黑体" panose="02010609060101010101" pitchFamily="49" charset="-122"/>
                </a:rPr>
                <a:t> </a:t>
              </a:r>
              <a:endParaRPr lang="en-US" altLang="zh-CN" dirty="0">
                <a:latin typeface="Times New Roman" panose="02020603050405020304" pitchFamily="18" charset="0"/>
                <a:ea typeface="黑体" panose="02010609060101010101" pitchFamily="49" charset="-122"/>
              </a:endParaRPr>
            </a:p>
          </p:txBody>
        </p:sp>
      </p:grpSp>
      <p:sp>
        <p:nvSpPr>
          <p:cNvPr id="226324"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a:t>
            </a:r>
            <a:r>
              <a:rPr lang="en-US" altLang="zh-CN" sz="3600" dirty="0">
                <a:solidFill>
                  <a:srgbClr val="0000CC"/>
                </a:solidFill>
                <a:latin typeface="楷体" panose="02010609060101010101" pitchFamily="49" charset="-122"/>
                <a:ea typeface="楷体" panose="02010609060101010101" pitchFamily="49" charset="-122"/>
              </a:rPr>
              <a:t>M-P</a:t>
            </a:r>
            <a:r>
              <a:rPr lang="zh-CN" altLang="en-US" sz="3600" dirty="0">
                <a:solidFill>
                  <a:srgbClr val="0000CC"/>
                </a:solidFill>
                <a:latin typeface="楷体" panose="02010609060101010101" pitchFamily="49" charset="-122"/>
                <a:ea typeface="楷体" panose="02010609060101010101" pitchFamily="49" charset="-122"/>
              </a:rPr>
              <a:t>神经元模型</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Rectangle 3"/>
          <p:cNvSpPr txBox="1"/>
          <p:nvPr/>
        </p:nvSpPr>
        <p:spPr>
          <a:xfrm>
            <a:off x="914400" y="1752600"/>
            <a:ext cx="7772400" cy="4648200"/>
          </a:xfrm>
          <a:prstGeom prst="rect">
            <a:avLst/>
          </a:prstGeom>
          <a:noFill/>
          <a:ln w="9525">
            <a:noFill/>
          </a:ln>
        </p:spPr>
        <p:txBody>
          <a:bodyPr anchor="t" anchorCtr="0"/>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solidFill>
                  <a:srgbClr val="FF0000"/>
                </a:solidFill>
                <a:latin typeface="Times New Roman" panose="02020603050405020304" pitchFamily="18" charset="0"/>
                <a:ea typeface="黑体" panose="02010609060101010101" pitchFamily="49" charset="-122"/>
              </a:rPr>
              <a:t>第</a:t>
            </a:r>
            <a:r>
              <a:rPr lang="en-US" altLang="zh-CN" sz="2000" b="0" dirty="0">
                <a:solidFill>
                  <a:srgbClr val="FF0000"/>
                </a:solidFill>
                <a:latin typeface="Times New Roman" panose="02020603050405020304" pitchFamily="18" charset="0"/>
                <a:ea typeface="黑体" panose="02010609060101010101" pitchFamily="49" charset="-122"/>
              </a:rPr>
              <a:t>1</a:t>
            </a:r>
            <a:r>
              <a:rPr lang="zh-CN" altLang="en-US" sz="2000" b="0" dirty="0">
                <a:solidFill>
                  <a:srgbClr val="FF0000"/>
                </a:solidFill>
                <a:latin typeface="Times New Roman" panose="02020603050405020304" pitchFamily="18" charset="0"/>
                <a:ea typeface="黑体" panose="02010609060101010101" pitchFamily="49" charset="-122"/>
              </a:rPr>
              <a:t>章：绪论</a:t>
            </a:r>
            <a:endParaRPr lang="zh-CN" altLang="en-US" sz="2000" b="0" dirty="0">
              <a:solidFill>
                <a:srgbClr val="FF0000"/>
              </a:solidFill>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solidFill>
                  <a:srgbClr val="0070C0"/>
                </a:solidFill>
                <a:latin typeface="Times New Roman" panose="02020603050405020304" pitchFamily="18" charset="0"/>
                <a:ea typeface="黑体" panose="02010609060101010101" pitchFamily="49" charset="-122"/>
              </a:rPr>
              <a:t>第</a:t>
            </a:r>
            <a:r>
              <a:rPr lang="en-US" altLang="zh-CN" sz="2000" b="0" dirty="0">
                <a:solidFill>
                  <a:srgbClr val="0070C0"/>
                </a:solidFill>
                <a:latin typeface="Times New Roman" panose="02020603050405020304" pitchFamily="18" charset="0"/>
                <a:ea typeface="黑体" panose="02010609060101010101" pitchFamily="49" charset="-122"/>
              </a:rPr>
              <a:t>2</a:t>
            </a:r>
            <a:r>
              <a:rPr lang="zh-CN" altLang="en-US" sz="2000" b="0" dirty="0">
                <a:solidFill>
                  <a:srgbClr val="0070C0"/>
                </a:solidFill>
                <a:latin typeface="Times New Roman" panose="02020603050405020304" pitchFamily="18" charset="0"/>
                <a:ea typeface="黑体" panose="02010609060101010101" pitchFamily="49" charset="-122"/>
              </a:rPr>
              <a:t>章：数据</a:t>
            </a:r>
            <a:endParaRPr lang="en-US" altLang="zh-CN" sz="2000" b="0" dirty="0">
              <a:solidFill>
                <a:srgbClr val="0070C0"/>
              </a:solidFill>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Times New Roman" panose="02020603050405020304" pitchFamily="18" charset="0"/>
                <a:ea typeface="黑体" panose="02010609060101010101" pitchFamily="49" charset="-122"/>
              </a:rPr>
              <a:t>第</a:t>
            </a:r>
            <a:r>
              <a:rPr lang="en-US" altLang="zh-CN" sz="2000" b="0" dirty="0">
                <a:latin typeface="Times New Roman" panose="02020603050405020304" pitchFamily="18" charset="0"/>
                <a:ea typeface="黑体" panose="02010609060101010101" pitchFamily="49" charset="-122"/>
              </a:rPr>
              <a:t>3</a:t>
            </a:r>
            <a:r>
              <a:rPr lang="zh-CN" altLang="en-US" sz="2000" b="0" dirty="0">
                <a:latin typeface="Times New Roman" panose="02020603050405020304" pitchFamily="18" charset="0"/>
                <a:ea typeface="黑体" panose="02010609060101010101" pitchFamily="49" charset="-122"/>
              </a:rPr>
              <a:t>章：分类：基本概念和技术</a:t>
            </a:r>
            <a:endParaRPr lang="zh-CN" altLang="en-US" sz="2000" b="0" dirty="0">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Times New Roman" panose="02020603050405020304" pitchFamily="18" charset="0"/>
                <a:ea typeface="黑体" panose="02010609060101010101" pitchFamily="49" charset="-122"/>
              </a:rPr>
              <a:t>第</a:t>
            </a:r>
            <a:r>
              <a:rPr lang="en-US" altLang="zh-CN" sz="2000" b="0" dirty="0">
                <a:latin typeface="Times New Roman" panose="02020603050405020304" pitchFamily="18" charset="0"/>
                <a:ea typeface="黑体" panose="02010609060101010101" pitchFamily="49" charset="-122"/>
              </a:rPr>
              <a:t>4</a:t>
            </a:r>
            <a:r>
              <a:rPr lang="zh-CN" altLang="en-US" sz="2000" b="0" dirty="0">
                <a:latin typeface="Times New Roman" panose="02020603050405020304" pitchFamily="18" charset="0"/>
                <a:ea typeface="黑体" panose="02010609060101010101" pitchFamily="49" charset="-122"/>
              </a:rPr>
              <a:t>章：分类：其他技术</a:t>
            </a:r>
            <a:endParaRPr lang="zh-CN" altLang="en-US" sz="2000" b="0" dirty="0">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Times New Roman" panose="02020603050405020304" pitchFamily="18" charset="0"/>
                <a:ea typeface="黑体" panose="02010609060101010101" pitchFamily="49" charset="-122"/>
              </a:rPr>
              <a:t>第</a:t>
            </a:r>
            <a:r>
              <a:rPr lang="en-US" altLang="zh-CN" sz="2000" b="0" dirty="0">
                <a:latin typeface="Times New Roman" panose="02020603050405020304" pitchFamily="18" charset="0"/>
                <a:ea typeface="黑体" panose="02010609060101010101" pitchFamily="49" charset="-122"/>
              </a:rPr>
              <a:t>5</a:t>
            </a:r>
            <a:r>
              <a:rPr lang="zh-CN" altLang="en-US" sz="2000" b="0" dirty="0">
                <a:latin typeface="Times New Roman" panose="02020603050405020304" pitchFamily="18" charset="0"/>
                <a:ea typeface="黑体" panose="02010609060101010101" pitchFamily="49" charset="-122"/>
              </a:rPr>
              <a:t>章：关联分析：基本概念和算法</a:t>
            </a:r>
            <a:endParaRPr lang="zh-CN" altLang="en-US" sz="2000" b="0" dirty="0">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Times New Roman" panose="02020603050405020304" pitchFamily="18" charset="0"/>
                <a:ea typeface="黑体" panose="02010609060101010101" pitchFamily="49" charset="-122"/>
              </a:rPr>
              <a:t>第</a:t>
            </a:r>
            <a:r>
              <a:rPr lang="en-US" altLang="zh-CN" sz="2000" b="0" dirty="0">
                <a:latin typeface="Times New Roman" panose="02020603050405020304" pitchFamily="18" charset="0"/>
                <a:ea typeface="黑体" panose="02010609060101010101" pitchFamily="49" charset="-122"/>
              </a:rPr>
              <a:t>6</a:t>
            </a:r>
            <a:r>
              <a:rPr lang="zh-CN" altLang="en-US" sz="2000" b="0" dirty="0">
                <a:latin typeface="Times New Roman" panose="02020603050405020304" pitchFamily="18" charset="0"/>
                <a:ea typeface="黑体" panose="02010609060101010101" pitchFamily="49" charset="-122"/>
              </a:rPr>
              <a:t>章：关联分析：高级概念</a:t>
            </a:r>
            <a:endParaRPr lang="zh-CN" altLang="en-US" sz="2000" b="0" dirty="0">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Times New Roman" panose="02020603050405020304" pitchFamily="18" charset="0"/>
                <a:ea typeface="黑体" panose="02010609060101010101" pitchFamily="49" charset="-122"/>
              </a:rPr>
              <a:t>第</a:t>
            </a:r>
            <a:r>
              <a:rPr lang="en-US" altLang="zh-CN" sz="2000" b="0" dirty="0">
                <a:latin typeface="Times New Roman" panose="02020603050405020304" pitchFamily="18" charset="0"/>
                <a:ea typeface="黑体" panose="02010609060101010101" pitchFamily="49" charset="-122"/>
              </a:rPr>
              <a:t>7</a:t>
            </a:r>
            <a:r>
              <a:rPr lang="zh-CN" altLang="en-US" sz="2000" b="0" dirty="0">
                <a:latin typeface="Times New Roman" panose="02020603050405020304" pitchFamily="18" charset="0"/>
                <a:ea typeface="黑体" panose="02010609060101010101" pitchFamily="49" charset="-122"/>
              </a:rPr>
              <a:t>章：聚类分析：基本概念和算法</a:t>
            </a:r>
            <a:endParaRPr lang="zh-CN" altLang="en-US" sz="2000" b="0" dirty="0">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Times New Roman" panose="02020603050405020304" pitchFamily="18" charset="0"/>
                <a:ea typeface="黑体" panose="02010609060101010101" pitchFamily="49" charset="-122"/>
              </a:rPr>
              <a:t>第</a:t>
            </a:r>
            <a:r>
              <a:rPr lang="en-US" altLang="zh-CN" sz="2000" b="0" dirty="0">
                <a:latin typeface="Times New Roman" panose="02020603050405020304" pitchFamily="18" charset="0"/>
                <a:ea typeface="黑体" panose="02010609060101010101" pitchFamily="49" charset="-122"/>
              </a:rPr>
              <a:t>8</a:t>
            </a:r>
            <a:r>
              <a:rPr lang="zh-CN" altLang="en-US" sz="2000" b="0" dirty="0">
                <a:latin typeface="Times New Roman" panose="02020603050405020304" pitchFamily="18" charset="0"/>
                <a:ea typeface="黑体" panose="02010609060101010101" pitchFamily="49" charset="-122"/>
              </a:rPr>
              <a:t>章：聚类分析：其他问题和算法</a:t>
            </a:r>
            <a:endParaRPr lang="zh-CN" altLang="en-US" sz="2000" b="0" dirty="0">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Times New Roman" panose="02020603050405020304" pitchFamily="18" charset="0"/>
                <a:ea typeface="黑体" panose="02010609060101010101" pitchFamily="49" charset="-122"/>
              </a:rPr>
              <a:t>第</a:t>
            </a:r>
            <a:r>
              <a:rPr lang="en-US" altLang="zh-CN" sz="2000" b="0" dirty="0">
                <a:latin typeface="Times New Roman" panose="02020603050405020304" pitchFamily="18" charset="0"/>
                <a:ea typeface="黑体" panose="02010609060101010101" pitchFamily="49" charset="-122"/>
              </a:rPr>
              <a:t>9</a:t>
            </a:r>
            <a:r>
              <a:rPr lang="zh-CN" altLang="en-US" sz="2000" b="0" dirty="0">
                <a:latin typeface="Times New Roman" panose="02020603050405020304" pitchFamily="18" charset="0"/>
                <a:ea typeface="黑体" panose="02010609060101010101" pitchFamily="49" charset="-122"/>
              </a:rPr>
              <a:t>章：异常检测</a:t>
            </a:r>
            <a:endParaRPr lang="en-US" altLang="zh-CN" sz="2000" b="0" dirty="0">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solidFill>
                  <a:srgbClr val="FF0000"/>
                </a:solidFill>
                <a:latin typeface="Times New Roman" panose="02020603050405020304" pitchFamily="18" charset="0"/>
                <a:ea typeface="黑体" panose="02010609060101010101" pitchFamily="49" charset="-122"/>
              </a:rPr>
              <a:t>第</a:t>
            </a:r>
            <a:r>
              <a:rPr lang="en-US" altLang="zh-CN" sz="2000" b="0" dirty="0">
                <a:solidFill>
                  <a:srgbClr val="FF0000"/>
                </a:solidFill>
                <a:latin typeface="Times New Roman" panose="02020603050405020304" pitchFamily="18" charset="0"/>
                <a:ea typeface="黑体" panose="02010609060101010101" pitchFamily="49" charset="-122"/>
              </a:rPr>
              <a:t>10</a:t>
            </a:r>
            <a:r>
              <a:rPr lang="zh-CN" altLang="en-US" sz="2000" b="0" dirty="0">
                <a:solidFill>
                  <a:srgbClr val="FF0000"/>
                </a:solidFill>
                <a:latin typeface="Times New Roman" panose="02020603050405020304" pitchFamily="18" charset="0"/>
                <a:ea typeface="黑体" panose="02010609060101010101" pitchFamily="49" charset="-122"/>
              </a:rPr>
              <a:t>章：避免错误发现</a:t>
            </a:r>
            <a:endParaRPr lang="zh-CN" altLang="en-US" sz="2000" b="0" dirty="0">
              <a:solidFill>
                <a:srgbClr val="FF0000"/>
              </a:solidFill>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endParaRPr lang="zh-CN" altLang="en-US" sz="2000" b="0" dirty="0">
              <a:latin typeface="Times New Roman" panose="02020603050405020304" pitchFamily="18" charset="0"/>
              <a:ea typeface="黑体" panose="02010609060101010101" pitchFamily="49" charset="-122"/>
            </a:endParaRPr>
          </a:p>
        </p:txBody>
      </p:sp>
      <p:sp>
        <p:nvSpPr>
          <p:cNvPr id="6" name="矩形 5"/>
          <p:cNvSpPr>
            <a:spLocks noChangeArrowheads="1"/>
          </p:cNvSpPr>
          <p:nvPr/>
        </p:nvSpPr>
        <p:spPr bwMode="auto">
          <a:xfrm>
            <a:off x="152400" y="1143000"/>
            <a:ext cx="8839200" cy="461963"/>
          </a:xfrm>
          <a:prstGeom prst="rect">
            <a:avLst/>
          </a:prstGeom>
          <a:noFill/>
          <a:ln w="9525">
            <a:noFill/>
            <a:miter lim="800000"/>
          </a:ln>
        </p:spPr>
        <p:txBody>
          <a:bodyPr>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数据挖掘导论</a:t>
            </a:r>
            <a:r>
              <a:rPr kumimoji="0" lang="en-US" altLang="zh-CN"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a:t>
            </a:r>
            <a:r>
              <a:rPr kumimoji="0" lang="zh-CN" altLang="en-US"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第</a:t>
            </a:r>
            <a:r>
              <a:rPr kumimoji="0" lang="en-US" altLang="zh-CN"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2</a:t>
            </a:r>
            <a:r>
              <a:rPr kumimoji="0" lang="zh-CN" altLang="en-US"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版</a:t>
            </a:r>
            <a:r>
              <a:rPr kumimoji="0" lang="en-US" altLang="zh-CN"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 Pang-</a:t>
            </a:r>
            <a:r>
              <a:rPr kumimoji="0" lang="en-US" altLang="zh-CN" sz="2400" b="1" i="0" u="none" strike="noStrike" kern="0" cap="none" spc="0" normalizeH="0" baseline="0" noProof="0" dirty="0" err="1">
                <a:ln>
                  <a:noFill/>
                </a:ln>
                <a:solidFill>
                  <a:srgbClr val="0000FF"/>
                </a:solidFill>
                <a:effectLst/>
                <a:uLnTx/>
                <a:uFillTx/>
                <a:latin typeface="Times New Roman" panose="02020603050405020304" pitchFamily="18" charset="0"/>
                <a:ea typeface="黑体" panose="02010609060101010101" pitchFamily="49" charset="-122"/>
                <a:cs typeface="+mn-cs"/>
              </a:rPr>
              <a:t>Ning</a:t>
            </a:r>
            <a:r>
              <a:rPr kumimoji="0" lang="en-US" altLang="zh-CN"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 Tan</a:t>
            </a:r>
            <a:r>
              <a:rPr kumimoji="0" lang="zh-CN" altLang="en-US"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等著</a:t>
            </a:r>
            <a:r>
              <a:rPr kumimoji="0" lang="en-US" altLang="zh-CN"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 </a:t>
            </a:r>
            <a:r>
              <a:rPr kumimoji="0" lang="zh-CN" altLang="en-US"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段磊等译</a:t>
            </a:r>
            <a:r>
              <a:rPr kumimoji="0" lang="en-US" altLang="zh-CN"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 2019</a:t>
            </a:r>
            <a:r>
              <a:rPr kumimoji="0" lang="zh-CN" altLang="en-US"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年。</a:t>
            </a:r>
            <a:endPar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25603"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二、与数据挖掘的区别与联系</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8353" name="Rectangle 1027"/>
          <p:cNvSpPr>
            <a:spLocks noGrp="1"/>
          </p:cNvSpPr>
          <p:nvPr>
            <p:ph idx="1"/>
          </p:nvPr>
        </p:nvSpPr>
        <p:spPr>
          <a:xfrm>
            <a:off x="381000" y="1219200"/>
            <a:ext cx="8318500" cy="5181600"/>
          </a:xfrm>
          <a:ln/>
        </p:spPr>
        <p:txBody>
          <a:bodyPr vert="horz" wrap="square" lIns="90488" tIns="44450" rIns="90488" bIns="44450" anchor="t" anchorCtr="0"/>
          <a:p>
            <a:pPr algn="just" eaLnBrk="1" hangingPunct="1">
              <a:lnSpc>
                <a:spcPct val="70000"/>
              </a:lnSpc>
              <a:spcBef>
                <a:spcPct val="0"/>
              </a:spcBef>
              <a:buFontTx/>
              <a:buNone/>
            </a:pPr>
            <a:r>
              <a:rPr lang="en-US" altLang="zh-CN" b="1" dirty="0">
                <a:latin typeface="Times New Roman" panose="02020603050405020304" pitchFamily="18" charset="0"/>
                <a:ea typeface="宋体" panose="02010600030101010101" pitchFamily="2" charset="-122"/>
              </a:rPr>
              <a:t>	3</a:t>
            </a:r>
            <a:r>
              <a:rPr lang="zh-CN" altLang="en-US" b="1" dirty="0">
                <a:latin typeface="Times New Roman" panose="02020603050405020304" pitchFamily="18" charset="0"/>
                <a:ea typeface="宋体" panose="02010600030101010101" pitchFamily="2" charset="-122"/>
              </a:rPr>
              <a:t>、阈值函数（</a:t>
            </a:r>
            <a:r>
              <a:rPr lang="en-US" altLang="zh-CN" b="1" dirty="0">
                <a:latin typeface="Times New Roman" panose="02020603050405020304" pitchFamily="18" charset="0"/>
                <a:ea typeface="宋体" panose="02010600030101010101" pitchFamily="2" charset="-122"/>
              </a:rPr>
              <a:t>Threshold Function</a:t>
            </a:r>
            <a:r>
              <a:rPr lang="zh-CN" altLang="en-US" b="1" dirty="0">
                <a:latin typeface="Times New Roman" panose="02020603050405020304" pitchFamily="18" charset="0"/>
                <a:ea typeface="宋体" panose="02010600030101010101" pitchFamily="2" charset="-122"/>
              </a:rPr>
              <a:t>）</a:t>
            </a:r>
            <a:endParaRPr lang="en-US" altLang="zh-CN" b="1" dirty="0">
              <a:latin typeface="Times New Roman" panose="02020603050405020304" pitchFamily="18" charset="0"/>
              <a:ea typeface="宋体" panose="02010600030101010101" pitchFamily="2" charset="-122"/>
            </a:endParaRPr>
          </a:p>
          <a:p>
            <a:pPr algn="just" eaLnBrk="1" hangingPunct="1">
              <a:lnSpc>
                <a:spcPct val="70000"/>
              </a:lnSpc>
              <a:spcBef>
                <a:spcPct val="0"/>
              </a:spcBef>
              <a:buFontTx/>
              <a:buNone/>
            </a:pPr>
            <a:r>
              <a:rPr lang="en-US" altLang="zh-CN" b="1" dirty="0">
                <a:latin typeface="Times New Roman" panose="02020603050405020304" pitchFamily="18" charset="0"/>
                <a:ea typeface="宋体" panose="02010600030101010101" pitchFamily="2" charset="-122"/>
              </a:rPr>
              <a:t>		</a:t>
            </a:r>
            <a:r>
              <a:rPr lang="en-US" altLang="zh-CN" sz="2400" b="1" dirty="0">
                <a:latin typeface="Times New Roman" panose="02020603050405020304" pitchFamily="18" charset="0"/>
                <a:ea typeface="宋体" panose="02010600030101010101" pitchFamily="2" charset="-122"/>
              </a:rPr>
              <a:t>	</a:t>
            </a:r>
            <a:r>
              <a:rPr lang="el-GR" altLang="zh-CN" sz="2400" b="1" dirty="0">
                <a:latin typeface="Times New Roman" panose="02020603050405020304" pitchFamily="18" charset="0"/>
                <a:ea typeface="宋体" panose="02010600030101010101" pitchFamily="2" charset="-122"/>
              </a:rPr>
              <a:t>α</a:t>
            </a:r>
            <a:r>
              <a:rPr lang="en-US" altLang="zh-CN" sz="2400" b="1" dirty="0">
                <a:latin typeface="Times New Roman" panose="02020603050405020304" pitchFamily="18" charset="0"/>
                <a:ea typeface="宋体" panose="02010600030101010101" pitchFamily="2" charset="-122"/>
              </a:rPr>
              <a:t>	if net&gt;</a:t>
            </a:r>
            <a:r>
              <a:rPr lang="en-US" altLang="zh-CN" sz="2400" dirty="0">
                <a:ea typeface="宋体" panose="02010600030101010101" pitchFamily="2" charset="-122"/>
              </a:rPr>
              <a:t> β</a:t>
            </a:r>
            <a:endParaRPr lang="en-US" altLang="zh-CN" sz="2400" b="1" dirty="0">
              <a:latin typeface="Times New Roman" panose="02020603050405020304" pitchFamily="18" charset="0"/>
              <a:ea typeface="宋体" panose="02010600030101010101" pitchFamily="2" charset="-122"/>
            </a:endParaRPr>
          </a:p>
          <a:p>
            <a:pPr algn="just" eaLnBrk="1" hangingPunct="1">
              <a:lnSpc>
                <a:spcPct val="70000"/>
              </a:lnSpc>
              <a:spcBef>
                <a:spcPct val="0"/>
              </a:spcBef>
              <a:buFontTx/>
              <a:buNone/>
            </a:pPr>
            <a:r>
              <a:rPr lang="en-US" altLang="zh-CN" sz="2400" b="1" dirty="0">
                <a:latin typeface="Times New Roman" panose="02020603050405020304" pitchFamily="18" charset="0"/>
                <a:ea typeface="宋体" panose="02010600030101010101" pitchFamily="2" charset="-122"/>
              </a:rPr>
              <a:t>	f</a:t>
            </a:r>
            <a:r>
              <a:rPr lang="zh-CN" altLang="en-US" sz="2400" b="1" dirty="0">
                <a:latin typeface="宋体" panose="02010600030101010101" pitchFamily="2" charset="-122"/>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net</a:t>
            </a:r>
            <a:r>
              <a:rPr lang="zh-CN" altLang="en-US" sz="2400" b="1" dirty="0">
                <a:latin typeface="宋体" panose="02010600030101010101" pitchFamily="2" charset="-122"/>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	</a:t>
            </a:r>
            <a:endParaRPr lang="en-US" altLang="zh-CN" sz="2400" b="1" dirty="0">
              <a:latin typeface="Times New Roman" panose="02020603050405020304" pitchFamily="18" charset="0"/>
              <a:ea typeface="宋体" panose="02010600030101010101" pitchFamily="2" charset="-122"/>
            </a:endParaRPr>
          </a:p>
          <a:p>
            <a:pPr algn="just" eaLnBrk="1" hangingPunct="1">
              <a:lnSpc>
                <a:spcPct val="70000"/>
              </a:lnSpc>
              <a:spcBef>
                <a:spcPct val="0"/>
              </a:spcBef>
              <a:buFontTx/>
              <a:buNone/>
            </a:pPr>
            <a:r>
              <a:rPr lang="en-US" altLang="zh-CN" sz="2400" b="1" dirty="0">
                <a:latin typeface="Times New Roman" panose="02020603050405020304" pitchFamily="18" charset="0"/>
                <a:ea typeface="宋体" panose="02010600030101010101" pitchFamily="2" charset="-122"/>
              </a:rPr>
              <a:t>			-γ	if net≤ </a:t>
            </a:r>
            <a:r>
              <a:rPr lang="en-US" altLang="zh-CN" sz="2400" dirty="0">
                <a:ea typeface="宋体" panose="02010600030101010101" pitchFamily="2" charset="-122"/>
              </a:rPr>
              <a:t>β</a:t>
            </a:r>
            <a:endParaRPr lang="en-US" altLang="zh-CN" sz="2400" b="1" dirty="0">
              <a:latin typeface="Times New Roman" panose="02020603050405020304" pitchFamily="18" charset="0"/>
              <a:ea typeface="宋体" panose="02010600030101010101" pitchFamily="2" charset="-122"/>
            </a:endParaRPr>
          </a:p>
          <a:p>
            <a:pPr algn="just" eaLnBrk="1" hangingPunct="1">
              <a:buFontTx/>
              <a:buNone/>
            </a:pPr>
            <a:r>
              <a:rPr lang="en-US" altLang="zh-CN" sz="2400" b="1" dirty="0">
                <a:latin typeface="Times New Roman" panose="02020603050405020304" pitchFamily="18" charset="0"/>
                <a:ea typeface="宋体" panose="02010600030101010101" pitchFamily="2" charset="-122"/>
              </a:rPr>
              <a:t>	</a:t>
            </a:r>
            <a:r>
              <a:rPr lang="el-GR" altLang="zh-CN" sz="2400" b="1" dirty="0">
                <a:latin typeface="Times New Roman" panose="02020603050405020304" pitchFamily="18" charset="0"/>
                <a:ea typeface="宋体" panose="02010600030101010101" pitchFamily="2" charset="-122"/>
              </a:rPr>
              <a:t> α</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β</a:t>
            </a:r>
            <a:r>
              <a:rPr lang="zh-CN" altLang="en-US" sz="2400" b="1" dirty="0">
                <a:latin typeface="宋体" panose="02010600030101010101" pitchFamily="2" charset="-122"/>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γ</a:t>
            </a:r>
            <a:r>
              <a:rPr lang="zh-CN" altLang="en-US" sz="2400" b="1" dirty="0">
                <a:latin typeface="宋体" panose="02010600030101010101" pitchFamily="2" charset="-122"/>
                <a:ea typeface="宋体" panose="02010600030101010101" pitchFamily="2" charset="-122"/>
              </a:rPr>
              <a:t>均为非负数，</a:t>
            </a:r>
            <a:r>
              <a:rPr lang="en-US" altLang="zh-CN" sz="2400" b="1" dirty="0">
                <a:latin typeface="Times New Roman" panose="02020603050405020304" pitchFamily="18" charset="0"/>
                <a:ea typeface="宋体" panose="02010600030101010101" pitchFamily="2" charset="-122"/>
              </a:rPr>
              <a:t>θ</a:t>
            </a:r>
            <a:r>
              <a:rPr lang="zh-CN" altLang="en-US" sz="2400" b="1" dirty="0">
                <a:latin typeface="宋体" panose="02010600030101010101" pitchFamily="2" charset="-122"/>
                <a:ea typeface="宋体" panose="02010600030101010101" pitchFamily="2" charset="-122"/>
              </a:rPr>
              <a:t>为阈值</a:t>
            </a:r>
            <a:endParaRPr lang="zh-CN" altLang="en-US" sz="2400" b="1" dirty="0">
              <a:latin typeface="宋体" panose="02010600030101010101" pitchFamily="2" charset="-122"/>
              <a:ea typeface="宋体" panose="02010600030101010101" pitchFamily="2" charset="-122"/>
            </a:endParaRPr>
          </a:p>
          <a:p>
            <a:pPr algn="just" eaLnBrk="1" hangingPunct="1">
              <a:buFontTx/>
              <a:buNone/>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二值形式：</a:t>
            </a:r>
            <a:endParaRPr lang="zh-CN" altLang="en-US" sz="2400" b="1" dirty="0">
              <a:latin typeface="Times New Roman" panose="02020603050405020304" pitchFamily="18" charset="0"/>
              <a:ea typeface="宋体" panose="02010600030101010101" pitchFamily="2" charset="-122"/>
            </a:endParaRPr>
          </a:p>
          <a:p>
            <a:pPr algn="just" eaLnBrk="1" hangingPunct="1">
              <a:lnSpc>
                <a:spcPct val="80000"/>
              </a:lnSpc>
              <a:spcBef>
                <a:spcPct val="0"/>
              </a:spcBef>
              <a:buFontTx/>
              <a:buNone/>
            </a:pPr>
            <a:r>
              <a:rPr lang="zh-CN" altLang="en-US" sz="2400" b="1" dirty="0">
                <a:latin typeface="Times New Roman" panose="02020603050405020304" pitchFamily="18" charset="0"/>
                <a:ea typeface="宋体" panose="02010600030101010101" pitchFamily="2" charset="-122"/>
              </a:rPr>
              <a:t>			</a:t>
            </a:r>
            <a:r>
              <a:rPr lang="en-US" altLang="zh-CN" sz="2400" b="1" dirty="0">
                <a:latin typeface="Times New Roman" panose="02020603050405020304" pitchFamily="18" charset="0"/>
                <a:ea typeface="宋体" panose="02010600030101010101" pitchFamily="2" charset="-122"/>
              </a:rPr>
              <a:t>1	if net&gt;</a:t>
            </a:r>
            <a:r>
              <a:rPr lang="en-US" altLang="zh-CN" sz="2400" dirty="0">
                <a:ea typeface="宋体" panose="02010600030101010101" pitchFamily="2" charset="-122"/>
              </a:rPr>
              <a:t> β</a:t>
            </a:r>
            <a:endParaRPr lang="en-US" altLang="zh-CN" sz="2400" b="1" dirty="0">
              <a:latin typeface="Times New Roman" panose="02020603050405020304" pitchFamily="18" charset="0"/>
              <a:ea typeface="宋体" panose="02010600030101010101" pitchFamily="2" charset="-122"/>
            </a:endParaRPr>
          </a:p>
          <a:p>
            <a:pPr algn="just" eaLnBrk="1" hangingPunct="1">
              <a:lnSpc>
                <a:spcPct val="80000"/>
              </a:lnSpc>
              <a:spcBef>
                <a:spcPct val="0"/>
              </a:spcBef>
              <a:buFontTx/>
              <a:buNone/>
            </a:pPr>
            <a:r>
              <a:rPr lang="en-US" altLang="zh-CN" sz="2400" b="1" dirty="0">
                <a:latin typeface="Times New Roman" panose="02020603050405020304" pitchFamily="18" charset="0"/>
                <a:ea typeface="宋体" panose="02010600030101010101" pitchFamily="2" charset="-122"/>
              </a:rPr>
              <a:t>	f</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net</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a:p>
            <a:pPr algn="just" eaLnBrk="1" hangingPunct="1">
              <a:lnSpc>
                <a:spcPct val="80000"/>
              </a:lnSpc>
              <a:spcBef>
                <a:spcPct val="0"/>
              </a:spcBef>
              <a:buFontTx/>
              <a:buNone/>
            </a:pPr>
            <a:r>
              <a:rPr lang="en-US" altLang="zh-CN" sz="2400" b="1" dirty="0">
                <a:latin typeface="Times New Roman" panose="02020603050405020304" pitchFamily="18" charset="0"/>
                <a:ea typeface="宋体" panose="02010600030101010101" pitchFamily="2" charset="-122"/>
              </a:rPr>
              <a:t>			0	if net≤ </a:t>
            </a:r>
            <a:r>
              <a:rPr lang="en-US" altLang="zh-CN" sz="2400" dirty="0">
                <a:ea typeface="宋体" panose="02010600030101010101" pitchFamily="2" charset="-122"/>
              </a:rPr>
              <a:t>β</a:t>
            </a:r>
            <a:endParaRPr lang="en-US" altLang="zh-CN" sz="2400" b="1" dirty="0">
              <a:latin typeface="Times New Roman" panose="02020603050405020304" pitchFamily="18" charset="0"/>
              <a:ea typeface="宋体" panose="02010600030101010101" pitchFamily="2" charset="-122"/>
            </a:endParaRPr>
          </a:p>
        </p:txBody>
      </p:sp>
      <p:sp>
        <p:nvSpPr>
          <p:cNvPr id="228354" name="AutoShape 1028"/>
          <p:cNvSpPr/>
          <p:nvPr/>
        </p:nvSpPr>
        <p:spPr>
          <a:xfrm>
            <a:off x="2133600" y="1752600"/>
            <a:ext cx="76200" cy="609600"/>
          </a:xfrm>
          <a:prstGeom prst="leftBrace">
            <a:avLst>
              <a:gd name="adj1" fmla="val 66555"/>
              <a:gd name="adj2" fmla="val 50000"/>
            </a:avLst>
          </a:prstGeom>
          <a:noFill/>
          <a:ln w="9525" cap="flat" cmpd="sng">
            <a:solidFill>
              <a:schemeClr val="tx1"/>
            </a:solidFill>
            <a:prstDash val="solid"/>
            <a:round/>
            <a:headEnd type="none" w="med" len="med"/>
            <a:tailEnd type="none" w="med" len="med"/>
          </a:ln>
        </p:spPr>
        <p:txBody>
          <a:bodyPr wrap="none" anchor="ctr" anchorCtr="0"/>
          <a:p>
            <a:pPr eaLnBrk="0" hangingPunct="0">
              <a:buClrTx/>
              <a:buFontTx/>
            </a:pPr>
            <a:endParaRPr lang="zh-CN" altLang="en-US" dirty="0">
              <a:latin typeface="Times New Roman" panose="02020603050405020304" pitchFamily="18" charset="0"/>
              <a:ea typeface="黑体" panose="02010609060101010101" pitchFamily="49" charset="-122"/>
            </a:endParaRPr>
          </a:p>
        </p:txBody>
      </p:sp>
      <p:sp>
        <p:nvSpPr>
          <p:cNvPr id="228355" name="AutoShape 1029"/>
          <p:cNvSpPr/>
          <p:nvPr/>
        </p:nvSpPr>
        <p:spPr>
          <a:xfrm>
            <a:off x="2133600" y="3657600"/>
            <a:ext cx="76200" cy="609600"/>
          </a:xfrm>
          <a:prstGeom prst="leftBrace">
            <a:avLst>
              <a:gd name="adj1" fmla="val 66555"/>
              <a:gd name="adj2" fmla="val 50000"/>
            </a:avLst>
          </a:prstGeom>
          <a:noFill/>
          <a:ln w="9525" cap="flat" cmpd="sng">
            <a:solidFill>
              <a:schemeClr val="tx1"/>
            </a:solidFill>
            <a:prstDash val="solid"/>
            <a:round/>
            <a:headEnd type="none" w="med" len="med"/>
            <a:tailEnd type="none" w="med" len="med"/>
          </a:ln>
        </p:spPr>
        <p:txBody>
          <a:bodyPr wrap="none" anchor="ctr" anchorCtr="0"/>
          <a:p>
            <a:pPr eaLnBrk="0" hangingPunct="0">
              <a:buClrTx/>
              <a:buFontTx/>
            </a:pPr>
            <a:endParaRPr lang="zh-CN" altLang="en-US" dirty="0">
              <a:latin typeface="Times New Roman" panose="02020603050405020304" pitchFamily="18" charset="0"/>
              <a:ea typeface="黑体" panose="02010609060101010101" pitchFamily="49" charset="-122"/>
            </a:endParaRPr>
          </a:p>
        </p:txBody>
      </p:sp>
      <p:grpSp>
        <p:nvGrpSpPr>
          <p:cNvPr id="228356" name="Group 4"/>
          <p:cNvGrpSpPr/>
          <p:nvPr/>
        </p:nvGrpSpPr>
        <p:grpSpPr>
          <a:xfrm>
            <a:off x="4572000" y="2895600"/>
            <a:ext cx="4267200" cy="3352800"/>
            <a:chOff x="1797" y="9955"/>
            <a:chExt cx="2700" cy="2340"/>
          </a:xfrm>
        </p:grpSpPr>
        <p:sp>
          <p:nvSpPr>
            <p:cNvPr id="228357" name="Line 5"/>
            <p:cNvSpPr/>
            <p:nvPr/>
          </p:nvSpPr>
          <p:spPr>
            <a:xfrm>
              <a:off x="1797" y="11203"/>
              <a:ext cx="2700" cy="0"/>
            </a:xfrm>
            <a:prstGeom prst="line">
              <a:avLst/>
            </a:prstGeom>
            <a:ln w="9525" cap="flat" cmpd="sng">
              <a:solidFill>
                <a:srgbClr val="000000"/>
              </a:solidFill>
              <a:prstDash val="solid"/>
              <a:round/>
              <a:headEnd type="none" w="med" len="med"/>
              <a:tailEnd type="triangle" w="med" len="med"/>
            </a:ln>
          </p:spPr>
        </p:sp>
        <p:sp>
          <p:nvSpPr>
            <p:cNvPr id="228358" name="Line 6"/>
            <p:cNvSpPr/>
            <p:nvPr/>
          </p:nvSpPr>
          <p:spPr>
            <a:xfrm flipV="1">
              <a:off x="2517" y="9955"/>
              <a:ext cx="0" cy="2340"/>
            </a:xfrm>
            <a:prstGeom prst="line">
              <a:avLst/>
            </a:prstGeom>
            <a:ln w="9525" cap="flat" cmpd="sng">
              <a:solidFill>
                <a:srgbClr val="000000"/>
              </a:solidFill>
              <a:prstDash val="solid"/>
              <a:round/>
              <a:headEnd type="none" w="med" len="med"/>
              <a:tailEnd type="triangle" w="med" len="med"/>
            </a:ln>
          </p:spPr>
        </p:sp>
        <p:sp>
          <p:nvSpPr>
            <p:cNvPr id="228359" name="Line 7"/>
            <p:cNvSpPr/>
            <p:nvPr/>
          </p:nvSpPr>
          <p:spPr>
            <a:xfrm>
              <a:off x="1797" y="11671"/>
              <a:ext cx="1260" cy="0"/>
            </a:xfrm>
            <a:prstGeom prst="line">
              <a:avLst/>
            </a:prstGeom>
            <a:ln w="9525" cap="flat" cmpd="sng">
              <a:solidFill>
                <a:srgbClr val="000000"/>
              </a:solidFill>
              <a:prstDash val="solid"/>
              <a:round/>
              <a:headEnd type="none" w="med" len="med"/>
              <a:tailEnd type="none" w="med" len="med"/>
            </a:ln>
          </p:spPr>
        </p:sp>
        <p:sp>
          <p:nvSpPr>
            <p:cNvPr id="228360" name="Line 8"/>
            <p:cNvSpPr/>
            <p:nvPr/>
          </p:nvSpPr>
          <p:spPr>
            <a:xfrm>
              <a:off x="3057" y="10579"/>
              <a:ext cx="1260" cy="0"/>
            </a:xfrm>
            <a:prstGeom prst="line">
              <a:avLst/>
            </a:prstGeom>
            <a:ln w="9525" cap="flat" cmpd="sng">
              <a:solidFill>
                <a:srgbClr val="000000"/>
              </a:solidFill>
              <a:prstDash val="solid"/>
              <a:round/>
              <a:headEnd type="none" w="med" len="med"/>
              <a:tailEnd type="none" w="med" len="med"/>
            </a:ln>
          </p:spPr>
        </p:sp>
        <p:sp>
          <p:nvSpPr>
            <p:cNvPr id="228361" name="Line 9"/>
            <p:cNvSpPr/>
            <p:nvPr/>
          </p:nvSpPr>
          <p:spPr>
            <a:xfrm>
              <a:off x="3057" y="10579"/>
              <a:ext cx="0" cy="1092"/>
            </a:xfrm>
            <a:prstGeom prst="line">
              <a:avLst/>
            </a:prstGeom>
            <a:ln w="9525" cap="flat" cmpd="sng">
              <a:solidFill>
                <a:srgbClr val="000000"/>
              </a:solidFill>
              <a:prstDash val="dash"/>
              <a:round/>
              <a:headEnd type="none" w="med" len="med"/>
              <a:tailEnd type="none" w="med" len="med"/>
            </a:ln>
          </p:spPr>
        </p:sp>
        <p:sp>
          <p:nvSpPr>
            <p:cNvPr id="228362" name="Line 10"/>
            <p:cNvSpPr/>
            <p:nvPr/>
          </p:nvSpPr>
          <p:spPr>
            <a:xfrm>
              <a:off x="2442" y="10609"/>
              <a:ext cx="180" cy="0"/>
            </a:xfrm>
            <a:prstGeom prst="line">
              <a:avLst/>
            </a:prstGeom>
            <a:ln w="9525" cap="flat" cmpd="sng">
              <a:solidFill>
                <a:srgbClr val="000000"/>
              </a:solidFill>
              <a:prstDash val="solid"/>
              <a:round/>
              <a:headEnd type="none" w="med" len="med"/>
              <a:tailEnd type="none" w="med" len="med"/>
            </a:ln>
          </p:spPr>
        </p:sp>
      </p:grpSp>
      <p:sp>
        <p:nvSpPr>
          <p:cNvPr id="228363" name="Rectangle 3"/>
          <p:cNvSpPr txBox="1"/>
          <p:nvPr/>
        </p:nvSpPr>
        <p:spPr>
          <a:xfrm>
            <a:off x="5287963" y="3662363"/>
            <a:ext cx="427037" cy="528637"/>
          </a:xfrm>
          <a:prstGeom prst="rect">
            <a:avLst/>
          </a:prstGeom>
          <a:noFill/>
          <a:ln w="9525">
            <a:noFill/>
          </a:ln>
        </p:spPr>
        <p:txBody>
          <a:bodyPr lIns="90488" tIns="44450" rIns="90488" bIns="44450" anchor="t" anchorCtr="0"/>
          <a:p>
            <a:pPr marL="292100" indent="-292100">
              <a:lnSpc>
                <a:spcPct val="90000"/>
              </a:lnSpc>
              <a:spcBef>
                <a:spcPct val="10000"/>
              </a:spcBef>
              <a:spcAft>
                <a:spcPts val="400"/>
              </a:spcAft>
              <a:buClr>
                <a:srgbClr val="0C7B9C"/>
              </a:buClr>
              <a:buSzPct val="75000"/>
              <a:buFontTx/>
            </a:pPr>
            <a:r>
              <a:rPr lang="el-GR" altLang="zh-CN" dirty="0">
                <a:latin typeface="Times New Roman" panose="02020603050405020304" pitchFamily="18" charset="0"/>
              </a:rPr>
              <a:t>α</a:t>
            </a:r>
            <a:r>
              <a:rPr lang="en-US" altLang="zh-CN" b="0" dirty="0">
                <a:latin typeface="Arial" panose="020B0604020202020204" pitchFamily="34" charset="0"/>
              </a:rPr>
              <a:t> </a:t>
            </a:r>
            <a:endParaRPr lang="en-US" altLang="zh-CN" b="0" dirty="0">
              <a:latin typeface="Arial" panose="020B0604020202020204" pitchFamily="34" charset="0"/>
            </a:endParaRPr>
          </a:p>
        </p:txBody>
      </p:sp>
      <p:sp>
        <p:nvSpPr>
          <p:cNvPr id="228364" name="Rectangle 11"/>
          <p:cNvSpPr/>
          <p:nvPr/>
        </p:nvSpPr>
        <p:spPr>
          <a:xfrm>
            <a:off x="5791200" y="5181600"/>
            <a:ext cx="609600" cy="528638"/>
          </a:xfrm>
          <a:prstGeom prst="rect">
            <a:avLst/>
          </a:prstGeom>
          <a:noFill/>
          <a:ln w="9525">
            <a:noFill/>
          </a:ln>
        </p:spPr>
        <p:txBody>
          <a:bodyPr anchor="t" anchorCtr="0"/>
          <a:p>
            <a:pPr marL="342900" indent="-342900" eaLnBrk="0" hangingPunct="0">
              <a:spcBef>
                <a:spcPct val="20000"/>
              </a:spcBef>
              <a:buClrTx/>
              <a:buFontTx/>
            </a:pPr>
            <a:r>
              <a:rPr lang="en-US" altLang="zh-CN" sz="3200" dirty="0">
                <a:latin typeface="Times New Roman" panose="02020603050405020304" pitchFamily="18" charset="0"/>
                <a:ea typeface="黑体" panose="02010609060101010101" pitchFamily="49" charset="-122"/>
              </a:rPr>
              <a:t>-γ</a:t>
            </a:r>
            <a:endParaRPr lang="en-US" altLang="zh-CN" sz="3200" dirty="0">
              <a:latin typeface="Arial" panose="020B0604020202020204" pitchFamily="34" charset="0"/>
              <a:ea typeface="黑体" panose="02010609060101010101" pitchFamily="49" charset="-122"/>
            </a:endParaRPr>
          </a:p>
        </p:txBody>
      </p:sp>
      <p:sp>
        <p:nvSpPr>
          <p:cNvPr id="228365" name="Text Box 12"/>
          <p:cNvSpPr txBox="1"/>
          <p:nvPr/>
        </p:nvSpPr>
        <p:spPr>
          <a:xfrm>
            <a:off x="6629400" y="4572000"/>
            <a:ext cx="669925" cy="584200"/>
          </a:xfrm>
          <a:prstGeom prst="rect">
            <a:avLst/>
          </a:prstGeom>
          <a:noFill/>
          <a:ln w="9525">
            <a:noFill/>
          </a:ln>
        </p:spPr>
        <p:txBody>
          <a:bodyPr anchor="t" anchorCtr="0">
            <a:spAutoFit/>
          </a:bodyPr>
          <a:p>
            <a:pPr eaLnBrk="0" hangingPunct="0">
              <a:spcBef>
                <a:spcPct val="50000"/>
              </a:spcBef>
              <a:buClrTx/>
              <a:buFont typeface="Arial" panose="020B0604020202020204" pitchFamily="34" charset="0"/>
            </a:pPr>
            <a:r>
              <a:rPr lang="en-US" altLang="zh-CN" sz="3200" b="0" dirty="0">
                <a:latin typeface="Times New Roman" panose="02020603050405020304" pitchFamily="18" charset="0"/>
              </a:rPr>
              <a:t>β</a:t>
            </a:r>
            <a:endParaRPr lang="en-US" altLang="zh-CN" sz="3200" dirty="0">
              <a:latin typeface="Times New Roman" panose="02020603050405020304" pitchFamily="18" charset="0"/>
              <a:ea typeface="黑体" panose="02010609060101010101" pitchFamily="49" charset="-122"/>
            </a:endParaRPr>
          </a:p>
        </p:txBody>
      </p:sp>
      <p:sp>
        <p:nvSpPr>
          <p:cNvPr id="228366" name="Text Box 13"/>
          <p:cNvSpPr txBox="1"/>
          <p:nvPr/>
        </p:nvSpPr>
        <p:spPr>
          <a:xfrm>
            <a:off x="5715000" y="2540000"/>
            <a:ext cx="304800" cy="584200"/>
          </a:xfrm>
          <a:prstGeom prst="rect">
            <a:avLst/>
          </a:prstGeom>
          <a:noFill/>
          <a:ln w="9525">
            <a:noFill/>
          </a:ln>
        </p:spPr>
        <p:txBody>
          <a:bodyPr anchor="t" anchorCtr="0">
            <a:spAutoFit/>
          </a:bodyPr>
          <a:p>
            <a:pPr eaLnBrk="0" hangingPunct="0">
              <a:spcBef>
                <a:spcPct val="50000"/>
              </a:spcBef>
              <a:buClrTx/>
              <a:buFontTx/>
            </a:pPr>
            <a:r>
              <a:rPr lang="en-US" altLang="zh-CN" sz="3200" dirty="0">
                <a:latin typeface="Times New Roman" panose="02020603050405020304" pitchFamily="18" charset="0"/>
                <a:ea typeface="黑体" panose="02010609060101010101" pitchFamily="49" charset="-122"/>
              </a:rPr>
              <a:t>o</a:t>
            </a:r>
            <a:endParaRPr lang="en-US" altLang="zh-CN" sz="3200" dirty="0">
              <a:latin typeface="Times New Roman" panose="02020603050405020304" pitchFamily="18" charset="0"/>
              <a:ea typeface="黑体" panose="02010609060101010101" pitchFamily="49" charset="-122"/>
            </a:endParaRPr>
          </a:p>
        </p:txBody>
      </p:sp>
      <p:sp>
        <p:nvSpPr>
          <p:cNvPr id="228367" name="Text Box 14"/>
          <p:cNvSpPr txBox="1"/>
          <p:nvPr/>
        </p:nvSpPr>
        <p:spPr>
          <a:xfrm>
            <a:off x="8229600" y="4572000"/>
            <a:ext cx="792163" cy="584200"/>
          </a:xfrm>
          <a:prstGeom prst="rect">
            <a:avLst/>
          </a:prstGeom>
          <a:noFill/>
          <a:ln w="9525">
            <a:noFill/>
          </a:ln>
        </p:spPr>
        <p:txBody>
          <a:bodyPr anchor="t" anchorCtr="0">
            <a:spAutoFit/>
          </a:bodyPr>
          <a:p>
            <a:pPr eaLnBrk="0" hangingPunct="0">
              <a:spcBef>
                <a:spcPct val="50000"/>
              </a:spcBef>
              <a:buClrTx/>
              <a:buFontTx/>
            </a:pPr>
            <a:r>
              <a:rPr lang="en-US" altLang="zh-CN" sz="3200" dirty="0">
                <a:latin typeface="Times New Roman" panose="02020603050405020304" pitchFamily="18" charset="0"/>
                <a:ea typeface="黑体" panose="02010609060101010101" pitchFamily="49" charset="-122"/>
              </a:rPr>
              <a:t>net</a:t>
            </a:r>
            <a:endParaRPr lang="en-US" altLang="zh-CN" sz="3200" dirty="0">
              <a:latin typeface="Times New Roman" panose="02020603050405020304" pitchFamily="18" charset="0"/>
              <a:ea typeface="黑体" panose="02010609060101010101" pitchFamily="49" charset="-122"/>
            </a:endParaRPr>
          </a:p>
        </p:txBody>
      </p:sp>
      <p:sp>
        <p:nvSpPr>
          <p:cNvPr id="228368" name="Text Box 15"/>
          <p:cNvSpPr txBox="1"/>
          <p:nvPr/>
        </p:nvSpPr>
        <p:spPr>
          <a:xfrm>
            <a:off x="5410200" y="4597400"/>
            <a:ext cx="304800" cy="584200"/>
          </a:xfrm>
          <a:prstGeom prst="rect">
            <a:avLst/>
          </a:prstGeom>
          <a:noFill/>
          <a:ln w="9525">
            <a:noFill/>
          </a:ln>
        </p:spPr>
        <p:txBody>
          <a:bodyPr anchor="t" anchorCtr="0">
            <a:spAutoFit/>
          </a:bodyPr>
          <a:p>
            <a:pPr eaLnBrk="0" hangingPunct="0">
              <a:spcBef>
                <a:spcPct val="50000"/>
              </a:spcBef>
              <a:buClrTx/>
              <a:buFontTx/>
            </a:pPr>
            <a:r>
              <a:rPr lang="en-US" altLang="zh-CN" sz="3200" dirty="0">
                <a:latin typeface="Times New Roman" panose="02020603050405020304" pitchFamily="18" charset="0"/>
                <a:ea typeface="黑体" panose="02010609060101010101" pitchFamily="49" charset="-122"/>
              </a:rPr>
              <a:t>0</a:t>
            </a:r>
            <a:endParaRPr lang="en-US" altLang="zh-CN" sz="3200" dirty="0">
              <a:latin typeface="Times New Roman" panose="02020603050405020304" pitchFamily="18" charset="0"/>
              <a:ea typeface="黑体" panose="02010609060101010101" pitchFamily="49" charset="-122"/>
            </a:endParaRPr>
          </a:p>
        </p:txBody>
      </p:sp>
      <p:sp>
        <p:nvSpPr>
          <p:cNvPr id="228369"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a:t>
            </a:r>
            <a:r>
              <a:rPr lang="en-US" altLang="zh-CN" sz="3600" dirty="0">
                <a:solidFill>
                  <a:srgbClr val="0000CC"/>
                </a:solidFill>
                <a:latin typeface="楷体" panose="02010609060101010101" pitchFamily="49" charset="-122"/>
                <a:ea typeface="楷体" panose="02010609060101010101" pitchFamily="49" charset="-122"/>
              </a:rPr>
              <a:t>M-P</a:t>
            </a:r>
            <a:r>
              <a:rPr lang="zh-CN" altLang="en-US" sz="3600" dirty="0">
                <a:solidFill>
                  <a:srgbClr val="0000CC"/>
                </a:solidFill>
                <a:latin typeface="楷体" panose="02010609060101010101" pitchFamily="49" charset="-122"/>
                <a:ea typeface="楷体" panose="02010609060101010101" pitchFamily="49" charset="-122"/>
              </a:rPr>
              <a:t>神经元模型</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0401" name="Rectangle 3"/>
          <p:cNvSpPr>
            <a:spLocks noGrp="1"/>
          </p:cNvSpPr>
          <p:nvPr>
            <p:ph idx="1"/>
          </p:nvPr>
        </p:nvSpPr>
        <p:spPr>
          <a:ln/>
        </p:spPr>
        <p:txBody>
          <a:bodyPr vert="horz" wrap="square" lIns="90488" tIns="44450" rIns="90488" bIns="44450" anchor="t" anchorCtr="0"/>
          <a:p>
            <a:pPr algn="just" eaLnBrk="1" hangingPunct="1">
              <a:lnSpc>
                <a:spcPct val="90000"/>
              </a:lnSpc>
              <a:buFontTx/>
              <a:buNone/>
            </a:pPr>
            <a:r>
              <a:rPr lang="en-US" altLang="zh-CN" b="1" dirty="0">
                <a:latin typeface="Times New Roman" panose="02020603050405020304" pitchFamily="18" charset="0"/>
                <a:ea typeface="宋体" panose="02010600030101010101" pitchFamily="2" charset="-122"/>
              </a:rPr>
              <a:t>4</a:t>
            </a:r>
            <a:r>
              <a:rPr lang="zh-CN" altLang="en-US" b="1" dirty="0">
                <a:latin typeface="Times New Roman" panose="02020603050405020304" pitchFamily="18" charset="0"/>
                <a:ea typeface="宋体" panose="02010600030101010101" pitchFamily="2" charset="-122"/>
              </a:rPr>
              <a:t>、逻辑斯蒂函数（</a:t>
            </a:r>
            <a:r>
              <a:rPr lang="en-US" altLang="zh-CN" b="1" dirty="0">
                <a:latin typeface="Times New Roman" panose="02020603050405020304" pitchFamily="18" charset="0"/>
                <a:ea typeface="宋体" panose="02010600030101010101" pitchFamily="2" charset="-122"/>
              </a:rPr>
              <a:t>Logistic Function</a:t>
            </a:r>
            <a:r>
              <a:rPr lang="zh-CN" altLang="en-US" b="1" dirty="0">
                <a:latin typeface="Times New Roman" panose="02020603050405020304" pitchFamily="18" charset="0"/>
                <a:ea typeface="宋体" panose="02010600030101010101" pitchFamily="2" charset="-122"/>
              </a:rPr>
              <a:t>）</a:t>
            </a:r>
            <a:endParaRPr lang="en-US" altLang="zh-CN" b="1" dirty="0">
              <a:latin typeface="Times New Roman" panose="02020603050405020304" pitchFamily="18" charset="0"/>
              <a:ea typeface="宋体" panose="02010600030101010101" pitchFamily="2" charset="-122"/>
            </a:endParaRPr>
          </a:p>
          <a:p>
            <a:pPr eaLnBrk="1" hangingPunct="1">
              <a:lnSpc>
                <a:spcPct val="90000"/>
              </a:lnSpc>
              <a:buFontTx/>
              <a:buNone/>
            </a:pPr>
            <a:r>
              <a:rPr lang="en-US" altLang="zh-CN" b="1" dirty="0">
                <a:latin typeface="Times New Roman" panose="02020603050405020304" pitchFamily="18" charset="0"/>
                <a:ea typeface="宋体" panose="02010600030101010101" pitchFamily="2" charset="-122"/>
              </a:rPr>
              <a:t>f</a:t>
            </a:r>
            <a:r>
              <a:rPr lang="zh-CN" altLang="en-US" b="1" dirty="0">
                <a:latin typeface="宋体" panose="02010600030101010101" pitchFamily="2" charset="-122"/>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net</a:t>
            </a:r>
            <a:r>
              <a:rPr lang="zh-CN" altLang="en-US" b="1" dirty="0">
                <a:latin typeface="宋体" panose="02010600030101010101" pitchFamily="2" charset="-122"/>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=a+b/(1+exp(-d*net))</a:t>
            </a:r>
            <a:endParaRPr lang="en-US" altLang="zh-CN" b="1" dirty="0">
              <a:latin typeface="Times New Roman" panose="02020603050405020304" pitchFamily="18" charset="0"/>
              <a:ea typeface="宋体" panose="02010600030101010101" pitchFamily="2" charset="-122"/>
            </a:endParaRPr>
          </a:p>
          <a:p>
            <a:pPr algn="just" eaLnBrk="1" hangingPunct="1">
              <a:lnSpc>
                <a:spcPct val="90000"/>
              </a:lnSpc>
              <a:buFontTx/>
              <a:buNone/>
            </a:pPr>
            <a:r>
              <a:rPr lang="en-US" altLang="zh-CN" b="1" dirty="0">
                <a:latin typeface="Times New Roman" panose="02020603050405020304" pitchFamily="18" charset="0"/>
                <a:ea typeface="宋体" panose="02010600030101010101" pitchFamily="2" charset="-122"/>
              </a:rPr>
              <a:t>a</a:t>
            </a:r>
            <a:r>
              <a:rPr lang="zh-CN" altLang="en-US" b="1" dirty="0">
                <a:latin typeface="宋体" panose="02010600030101010101" pitchFamily="2" charset="-122"/>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b</a:t>
            </a:r>
            <a:r>
              <a:rPr lang="zh-CN" altLang="en-US" b="1" dirty="0">
                <a:latin typeface="宋体" panose="02010600030101010101" pitchFamily="2" charset="-122"/>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d</a:t>
            </a:r>
            <a:r>
              <a:rPr lang="zh-CN" altLang="en-US" b="1" dirty="0">
                <a:latin typeface="宋体" panose="02010600030101010101" pitchFamily="2" charset="-122"/>
                <a:ea typeface="宋体" panose="02010600030101010101" pitchFamily="2" charset="-122"/>
              </a:rPr>
              <a:t>为常数。它的饱和值为</a:t>
            </a:r>
            <a:r>
              <a:rPr lang="en-US" altLang="zh-CN" b="1" dirty="0">
                <a:latin typeface="Times New Roman" panose="02020603050405020304" pitchFamily="18" charset="0"/>
                <a:ea typeface="宋体" panose="02010600030101010101" pitchFamily="2" charset="-122"/>
              </a:rPr>
              <a:t>a</a:t>
            </a:r>
            <a:r>
              <a:rPr lang="zh-CN" altLang="en-US" b="1" dirty="0">
                <a:latin typeface="宋体" panose="02010600030101010101" pitchFamily="2" charset="-122"/>
                <a:ea typeface="宋体" panose="02010600030101010101" pitchFamily="2" charset="-122"/>
              </a:rPr>
              <a:t>和</a:t>
            </a:r>
            <a:r>
              <a:rPr lang="en-US" altLang="zh-CN" b="1" dirty="0">
                <a:latin typeface="Times New Roman" panose="02020603050405020304" pitchFamily="18" charset="0"/>
                <a:ea typeface="宋体" panose="02010600030101010101" pitchFamily="2" charset="-122"/>
              </a:rPr>
              <a:t>a+b</a:t>
            </a:r>
            <a:r>
              <a:rPr lang="zh-CN" altLang="en-US"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a:p>
            <a:pPr algn="just" eaLnBrk="1" hangingPunct="1">
              <a:lnSpc>
                <a:spcPct val="90000"/>
              </a:lnSpc>
              <a:buFontTx/>
              <a:buNone/>
            </a:pPr>
            <a:r>
              <a:rPr lang="en-US" altLang="zh-CN" b="1" dirty="0">
                <a:latin typeface="Times New Roman" panose="02020603050405020304" pitchFamily="18" charset="0"/>
                <a:ea typeface="宋体" panose="02010600030101010101" pitchFamily="2" charset="-122"/>
              </a:rPr>
              <a:t>a=0</a:t>
            </a:r>
            <a:r>
              <a:rPr lang="zh-CN" altLang="en-US" b="1" dirty="0">
                <a:latin typeface="宋体" panose="02010600030101010101" pitchFamily="2" charset="-122"/>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b=1</a:t>
            </a:r>
            <a:r>
              <a:rPr lang="zh-CN" altLang="en-US" b="1" dirty="0">
                <a:latin typeface="宋体" panose="02010600030101010101" pitchFamily="2" charset="-122"/>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d=1</a:t>
            </a:r>
            <a:r>
              <a:rPr lang="zh-CN" altLang="en-US" b="1" dirty="0">
                <a:latin typeface="Times New Roman" panose="02020603050405020304" pitchFamily="18" charset="0"/>
                <a:ea typeface="宋体" panose="02010600030101010101" pitchFamily="2" charset="-122"/>
              </a:rPr>
              <a:t>时，简化为</a:t>
            </a:r>
            <a:r>
              <a:rPr lang="zh-CN" altLang="en-US" b="1" dirty="0">
                <a:latin typeface="宋体" panose="02010600030101010101" pitchFamily="2" charset="-122"/>
                <a:ea typeface="宋体" panose="02010600030101010101" pitchFamily="2" charset="-122"/>
              </a:rPr>
              <a:t>最简单的形式：</a:t>
            </a:r>
            <a:endParaRPr lang="zh-CN" altLang="en-US" b="1" dirty="0">
              <a:latin typeface="Times New Roman" panose="02020603050405020304" pitchFamily="18" charset="0"/>
              <a:ea typeface="宋体" panose="02010600030101010101" pitchFamily="2" charset="-122"/>
            </a:endParaRPr>
          </a:p>
          <a:p>
            <a:pPr algn="just" eaLnBrk="1" hangingPunct="1">
              <a:lnSpc>
                <a:spcPct val="90000"/>
              </a:lnSpc>
              <a:buFontTx/>
              <a:buNone/>
            </a:pPr>
            <a:r>
              <a:rPr lang="en-US" altLang="zh-CN" b="1" dirty="0">
                <a:latin typeface="Times New Roman" panose="02020603050405020304" pitchFamily="18" charset="0"/>
                <a:ea typeface="宋体" panose="02010600030101010101" pitchFamily="2" charset="-122"/>
              </a:rPr>
              <a:t>f</a:t>
            </a:r>
            <a:r>
              <a:rPr lang="zh-CN" altLang="en-US" b="1" dirty="0">
                <a:latin typeface="宋体" panose="02010600030101010101" pitchFamily="2" charset="-122"/>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net</a:t>
            </a:r>
            <a:r>
              <a:rPr lang="zh-CN" altLang="en-US" b="1" dirty="0">
                <a:latin typeface="宋体" panose="02010600030101010101" pitchFamily="2" charset="-122"/>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 1/(1+exp(-net))</a:t>
            </a:r>
            <a:endParaRPr lang="en-US" altLang="zh-CN" b="1" dirty="0">
              <a:latin typeface="Times New Roman" panose="02020603050405020304" pitchFamily="18" charset="0"/>
              <a:ea typeface="宋体" panose="02010600030101010101" pitchFamily="2" charset="-122"/>
            </a:endParaRPr>
          </a:p>
        </p:txBody>
      </p:sp>
      <p:grpSp>
        <p:nvGrpSpPr>
          <p:cNvPr id="230402" name="Group 3"/>
          <p:cNvGrpSpPr/>
          <p:nvPr/>
        </p:nvGrpSpPr>
        <p:grpSpPr>
          <a:xfrm>
            <a:off x="3276600" y="2819400"/>
            <a:ext cx="5334000" cy="3886200"/>
            <a:chOff x="1344" y="927"/>
            <a:chExt cx="3792" cy="2865"/>
          </a:xfrm>
        </p:grpSpPr>
        <p:grpSp>
          <p:nvGrpSpPr>
            <p:cNvPr id="230403" name="Group 4"/>
            <p:cNvGrpSpPr/>
            <p:nvPr/>
          </p:nvGrpSpPr>
          <p:grpSpPr>
            <a:xfrm>
              <a:off x="1584" y="1151"/>
              <a:ext cx="3360" cy="2641"/>
              <a:chOff x="5577" y="9955"/>
              <a:chExt cx="2880" cy="2341"/>
            </a:xfrm>
          </p:grpSpPr>
          <p:sp>
            <p:nvSpPr>
              <p:cNvPr id="230404" name="Line 5"/>
              <p:cNvSpPr/>
              <p:nvPr/>
            </p:nvSpPr>
            <p:spPr>
              <a:xfrm>
                <a:off x="5577" y="11203"/>
                <a:ext cx="2700" cy="0"/>
              </a:xfrm>
              <a:prstGeom prst="line">
                <a:avLst/>
              </a:prstGeom>
              <a:ln w="9525" cap="flat" cmpd="sng">
                <a:solidFill>
                  <a:srgbClr val="000000"/>
                </a:solidFill>
                <a:prstDash val="solid"/>
                <a:round/>
                <a:headEnd type="none" w="med" len="med"/>
                <a:tailEnd type="triangle" w="med" len="med"/>
              </a:ln>
            </p:spPr>
          </p:sp>
          <p:sp>
            <p:nvSpPr>
              <p:cNvPr id="230405" name="Line 6"/>
              <p:cNvSpPr/>
              <p:nvPr/>
            </p:nvSpPr>
            <p:spPr>
              <a:xfrm flipV="1">
                <a:off x="6837" y="9955"/>
                <a:ext cx="0" cy="2340"/>
              </a:xfrm>
              <a:prstGeom prst="line">
                <a:avLst/>
              </a:prstGeom>
              <a:ln w="9525" cap="flat" cmpd="sng">
                <a:solidFill>
                  <a:srgbClr val="000000"/>
                </a:solidFill>
                <a:prstDash val="solid"/>
                <a:round/>
                <a:headEnd type="none" w="med" len="med"/>
                <a:tailEnd type="triangle" w="med" len="med"/>
              </a:ln>
            </p:spPr>
          </p:sp>
          <p:sp>
            <p:nvSpPr>
              <p:cNvPr id="230406" name="Line 7"/>
              <p:cNvSpPr/>
              <p:nvPr/>
            </p:nvSpPr>
            <p:spPr>
              <a:xfrm>
                <a:off x="5577" y="11983"/>
                <a:ext cx="2700" cy="0"/>
              </a:xfrm>
              <a:prstGeom prst="line">
                <a:avLst/>
              </a:prstGeom>
              <a:ln w="9525" cap="flat" cmpd="sng">
                <a:solidFill>
                  <a:srgbClr val="000000"/>
                </a:solidFill>
                <a:prstDash val="dash"/>
                <a:round/>
                <a:headEnd type="none" w="med" len="med"/>
                <a:tailEnd type="none" w="med" len="med"/>
              </a:ln>
            </p:spPr>
          </p:sp>
          <p:sp>
            <p:nvSpPr>
              <p:cNvPr id="230407" name="Line 8"/>
              <p:cNvSpPr/>
              <p:nvPr/>
            </p:nvSpPr>
            <p:spPr>
              <a:xfrm>
                <a:off x="5757" y="10423"/>
                <a:ext cx="2700" cy="0"/>
              </a:xfrm>
              <a:prstGeom prst="line">
                <a:avLst/>
              </a:prstGeom>
              <a:ln w="9525" cap="flat" cmpd="sng">
                <a:solidFill>
                  <a:srgbClr val="000000"/>
                </a:solidFill>
                <a:prstDash val="dash"/>
                <a:round/>
                <a:headEnd type="none" w="med" len="med"/>
                <a:tailEnd type="none" w="med" len="med"/>
              </a:ln>
            </p:spPr>
          </p:sp>
          <p:sp>
            <p:nvSpPr>
              <p:cNvPr id="230408" name="Freeform 9"/>
              <p:cNvSpPr/>
              <p:nvPr/>
            </p:nvSpPr>
            <p:spPr>
              <a:xfrm rot="7755011" flipV="1">
                <a:off x="5449" y="11152"/>
                <a:ext cx="1492" cy="789"/>
              </a:xfrm>
              <a:custGeom>
                <a:avLst/>
                <a:gdLst/>
                <a:ahLst/>
                <a:cxnLst>
                  <a:cxn ang="0">
                    <a:pos x="0" y="107"/>
                  </a:cxn>
                  <a:cxn ang="0">
                    <a:pos x="290" y="107"/>
                  </a:cxn>
                  <a:cxn ang="0">
                    <a:pos x="638" y="0"/>
                  </a:cxn>
                </a:cxnLst>
                <a:pathLst>
                  <a:path w="1980" h="1456">
                    <a:moveTo>
                      <a:pt x="0" y="1248"/>
                    </a:moveTo>
                    <a:cubicBezTo>
                      <a:pt x="285" y="1352"/>
                      <a:pt x="570" y="1456"/>
                      <a:pt x="900" y="1248"/>
                    </a:cubicBezTo>
                    <a:cubicBezTo>
                      <a:pt x="1230" y="1040"/>
                      <a:pt x="1800" y="182"/>
                      <a:pt x="1980" y="0"/>
                    </a:cubicBezTo>
                  </a:path>
                </a:pathLst>
              </a:custGeom>
              <a:noFill/>
              <a:ln w="9525" cap="flat" cmpd="sng">
                <a:solidFill>
                  <a:srgbClr val="000000"/>
                </a:solidFill>
                <a:prstDash val="solid"/>
                <a:round/>
                <a:headEnd type="none" w="med" len="med"/>
                <a:tailEnd type="none" w="med" len="med"/>
              </a:ln>
            </p:spPr>
            <p:txBody>
              <a:bodyPr/>
              <a:p>
                <a:endParaRPr lang="zh-CN" altLang="en-US"/>
              </a:p>
            </p:txBody>
          </p:sp>
          <p:sp>
            <p:nvSpPr>
              <p:cNvPr id="230409" name="Freeform 10"/>
              <p:cNvSpPr/>
              <p:nvPr/>
            </p:nvSpPr>
            <p:spPr>
              <a:xfrm rot="-3074185" flipV="1">
                <a:off x="6771" y="10369"/>
                <a:ext cx="1534" cy="871"/>
              </a:xfrm>
              <a:custGeom>
                <a:avLst/>
                <a:gdLst/>
                <a:ahLst/>
                <a:cxnLst>
                  <a:cxn ang="0">
                    <a:pos x="0" y="160"/>
                  </a:cxn>
                  <a:cxn ang="0">
                    <a:pos x="324" y="160"/>
                  </a:cxn>
                  <a:cxn ang="0">
                    <a:pos x="713" y="0"/>
                  </a:cxn>
                </a:cxnLst>
                <a:pathLst>
                  <a:path w="1980" h="1456">
                    <a:moveTo>
                      <a:pt x="0" y="1248"/>
                    </a:moveTo>
                    <a:cubicBezTo>
                      <a:pt x="285" y="1352"/>
                      <a:pt x="570" y="1456"/>
                      <a:pt x="900" y="1248"/>
                    </a:cubicBezTo>
                    <a:cubicBezTo>
                      <a:pt x="1230" y="1040"/>
                      <a:pt x="1800" y="182"/>
                      <a:pt x="1980" y="0"/>
                    </a:cubicBezTo>
                  </a:path>
                </a:pathLst>
              </a:custGeom>
              <a:noFill/>
              <a:ln w="9525" cap="flat" cmpd="sng">
                <a:solidFill>
                  <a:srgbClr val="000000"/>
                </a:solidFill>
                <a:prstDash val="solid"/>
                <a:round/>
                <a:headEnd type="none" w="med" len="med"/>
                <a:tailEnd type="none" w="med" len="med"/>
              </a:ln>
            </p:spPr>
            <p:txBody>
              <a:bodyPr/>
              <a:p>
                <a:endParaRPr lang="zh-CN" altLang="en-US"/>
              </a:p>
            </p:txBody>
          </p:sp>
        </p:grpSp>
        <p:sp>
          <p:nvSpPr>
            <p:cNvPr id="230410" name="Text Box 11"/>
            <p:cNvSpPr txBox="1"/>
            <p:nvPr/>
          </p:nvSpPr>
          <p:spPr>
            <a:xfrm>
              <a:off x="3023" y="1321"/>
              <a:ext cx="764" cy="386"/>
            </a:xfrm>
            <a:prstGeom prst="rect">
              <a:avLst/>
            </a:prstGeom>
            <a:noFill/>
            <a:ln w="9525">
              <a:noFill/>
            </a:ln>
          </p:spPr>
          <p:txBody>
            <a:bodyPr anchor="t" anchorCtr="0">
              <a:spAutoFit/>
            </a:bodyPr>
            <a:p>
              <a:pPr eaLnBrk="0" hangingPunct="0">
                <a:spcBef>
                  <a:spcPct val="50000"/>
                </a:spcBef>
                <a:buClrTx/>
                <a:buFontTx/>
              </a:pPr>
              <a:r>
                <a:rPr lang="en-US" altLang="zh-CN" dirty="0">
                  <a:latin typeface="Times New Roman" panose="02020603050405020304" pitchFamily="18" charset="0"/>
                  <a:ea typeface="黑体" panose="02010609060101010101" pitchFamily="49" charset="-122"/>
                </a:rPr>
                <a:t>a+b </a:t>
              </a:r>
              <a:endParaRPr lang="en-US" altLang="zh-CN" dirty="0">
                <a:latin typeface="Times New Roman" panose="02020603050405020304" pitchFamily="18" charset="0"/>
                <a:ea typeface="黑体" panose="02010609060101010101" pitchFamily="49" charset="-122"/>
              </a:endParaRPr>
            </a:p>
          </p:txBody>
        </p:sp>
        <p:sp>
          <p:nvSpPr>
            <p:cNvPr id="230411" name="Text Box 12"/>
            <p:cNvSpPr txBox="1"/>
            <p:nvPr/>
          </p:nvSpPr>
          <p:spPr>
            <a:xfrm>
              <a:off x="3132" y="927"/>
              <a:ext cx="240" cy="231"/>
            </a:xfrm>
            <a:prstGeom prst="rect">
              <a:avLst/>
            </a:prstGeom>
            <a:noFill/>
            <a:ln w="9525">
              <a:noFill/>
            </a:ln>
          </p:spPr>
          <p:txBody>
            <a:bodyPr anchor="t" anchorCtr="0">
              <a:spAutoFit/>
            </a:bodyPr>
            <a:p>
              <a:pPr eaLnBrk="0" hangingPunct="0">
                <a:spcBef>
                  <a:spcPct val="50000"/>
                </a:spcBef>
                <a:buClrTx/>
                <a:buFontTx/>
              </a:pPr>
              <a:r>
                <a:rPr lang="en-US" altLang="zh-CN" dirty="0">
                  <a:latin typeface="Times New Roman" panose="02020603050405020304" pitchFamily="18" charset="0"/>
                  <a:ea typeface="黑体" panose="02010609060101010101" pitchFamily="49" charset="-122"/>
                </a:rPr>
                <a:t>o</a:t>
              </a:r>
              <a:endParaRPr lang="en-US" altLang="zh-CN" dirty="0">
                <a:latin typeface="Times New Roman" panose="02020603050405020304" pitchFamily="18" charset="0"/>
                <a:ea typeface="黑体" panose="02010609060101010101" pitchFamily="49" charset="-122"/>
              </a:endParaRPr>
            </a:p>
          </p:txBody>
        </p:sp>
        <p:sp>
          <p:nvSpPr>
            <p:cNvPr id="230412" name="Text Box 13"/>
            <p:cNvSpPr txBox="1"/>
            <p:nvPr/>
          </p:nvSpPr>
          <p:spPr>
            <a:xfrm>
              <a:off x="3024" y="2500"/>
              <a:ext cx="758" cy="386"/>
            </a:xfrm>
            <a:prstGeom prst="rect">
              <a:avLst/>
            </a:prstGeom>
            <a:noFill/>
            <a:ln w="9525">
              <a:noFill/>
            </a:ln>
          </p:spPr>
          <p:txBody>
            <a:bodyPr anchor="t" anchorCtr="0">
              <a:spAutoFit/>
            </a:bodyPr>
            <a:p>
              <a:pPr eaLnBrk="0" hangingPunct="0">
                <a:spcBef>
                  <a:spcPct val="50000"/>
                </a:spcBef>
                <a:buClrTx/>
                <a:buFontTx/>
              </a:pPr>
              <a:r>
                <a:rPr lang="en-US" altLang="zh-CN" dirty="0">
                  <a:latin typeface="Times New Roman" panose="02020603050405020304" pitchFamily="18" charset="0"/>
                  <a:ea typeface="黑体" panose="02010609060101010101" pitchFamily="49" charset="-122"/>
                </a:rPr>
                <a:t>(0,c)</a:t>
              </a:r>
              <a:endParaRPr lang="en-US" altLang="zh-CN" dirty="0">
                <a:latin typeface="Times New Roman" panose="02020603050405020304" pitchFamily="18" charset="0"/>
                <a:ea typeface="黑体" panose="02010609060101010101" pitchFamily="49" charset="-122"/>
              </a:endParaRPr>
            </a:p>
          </p:txBody>
        </p:sp>
        <p:sp>
          <p:nvSpPr>
            <p:cNvPr id="230413" name="Text Box 14"/>
            <p:cNvSpPr txBox="1"/>
            <p:nvPr/>
          </p:nvSpPr>
          <p:spPr>
            <a:xfrm>
              <a:off x="4608" y="2500"/>
              <a:ext cx="528" cy="231"/>
            </a:xfrm>
            <a:prstGeom prst="rect">
              <a:avLst/>
            </a:prstGeom>
            <a:noFill/>
            <a:ln w="9525">
              <a:noFill/>
            </a:ln>
          </p:spPr>
          <p:txBody>
            <a:bodyPr anchor="t" anchorCtr="0">
              <a:spAutoFit/>
            </a:bodyPr>
            <a:p>
              <a:pPr eaLnBrk="0" hangingPunct="0">
                <a:spcBef>
                  <a:spcPct val="50000"/>
                </a:spcBef>
                <a:buClrTx/>
                <a:buFontTx/>
              </a:pPr>
              <a:r>
                <a:rPr lang="en-US" altLang="zh-CN" dirty="0">
                  <a:latin typeface="Times New Roman" panose="02020603050405020304" pitchFamily="18" charset="0"/>
                  <a:ea typeface="黑体" panose="02010609060101010101" pitchFamily="49" charset="-122"/>
                </a:rPr>
                <a:t>net</a:t>
              </a:r>
              <a:endParaRPr lang="en-US" altLang="zh-CN" dirty="0">
                <a:latin typeface="Times New Roman" panose="02020603050405020304" pitchFamily="18" charset="0"/>
                <a:ea typeface="黑体" panose="02010609060101010101" pitchFamily="49" charset="-122"/>
              </a:endParaRPr>
            </a:p>
          </p:txBody>
        </p:sp>
        <p:sp>
          <p:nvSpPr>
            <p:cNvPr id="230414" name="Text Box 15"/>
            <p:cNvSpPr txBox="1"/>
            <p:nvPr/>
          </p:nvSpPr>
          <p:spPr>
            <a:xfrm>
              <a:off x="3078" y="3399"/>
              <a:ext cx="240" cy="231"/>
            </a:xfrm>
            <a:prstGeom prst="rect">
              <a:avLst/>
            </a:prstGeom>
            <a:noFill/>
            <a:ln w="9525">
              <a:noFill/>
            </a:ln>
          </p:spPr>
          <p:txBody>
            <a:bodyPr anchor="t" anchorCtr="0">
              <a:spAutoFit/>
            </a:bodyPr>
            <a:p>
              <a:pPr eaLnBrk="0" hangingPunct="0">
                <a:spcBef>
                  <a:spcPct val="50000"/>
                </a:spcBef>
                <a:buClrTx/>
                <a:buFontTx/>
              </a:pPr>
              <a:r>
                <a:rPr lang="en-US" altLang="zh-CN" dirty="0">
                  <a:latin typeface="Times New Roman" panose="02020603050405020304" pitchFamily="18" charset="0"/>
                  <a:ea typeface="黑体" panose="02010609060101010101" pitchFamily="49" charset="-122"/>
                </a:rPr>
                <a:t>a</a:t>
              </a:r>
              <a:endParaRPr lang="en-US" altLang="zh-CN" dirty="0">
                <a:latin typeface="Times New Roman" panose="02020603050405020304" pitchFamily="18" charset="0"/>
                <a:ea typeface="黑体" panose="02010609060101010101" pitchFamily="49" charset="-122"/>
              </a:endParaRPr>
            </a:p>
          </p:txBody>
        </p:sp>
        <p:sp>
          <p:nvSpPr>
            <p:cNvPr id="230415" name="Text Box 16"/>
            <p:cNvSpPr txBox="1"/>
            <p:nvPr/>
          </p:nvSpPr>
          <p:spPr>
            <a:xfrm>
              <a:off x="1344" y="2227"/>
              <a:ext cx="1029" cy="386"/>
            </a:xfrm>
            <a:prstGeom prst="rect">
              <a:avLst/>
            </a:prstGeom>
            <a:noFill/>
            <a:ln w="9525">
              <a:noFill/>
            </a:ln>
          </p:spPr>
          <p:txBody>
            <a:bodyPr anchor="t" anchorCtr="0">
              <a:spAutoFit/>
            </a:bodyPr>
            <a:p>
              <a:pPr eaLnBrk="0" hangingPunct="0">
                <a:spcBef>
                  <a:spcPct val="50000"/>
                </a:spcBef>
                <a:buClrTx/>
                <a:buFontTx/>
              </a:pPr>
              <a:r>
                <a:rPr lang="en-US" altLang="zh-CN" dirty="0">
                  <a:latin typeface="Times New Roman" panose="02020603050405020304" pitchFamily="18" charset="0"/>
                  <a:ea typeface="黑体" panose="02010609060101010101" pitchFamily="49" charset="-122"/>
                </a:rPr>
                <a:t>c=a+b/2</a:t>
              </a:r>
              <a:endParaRPr lang="en-US" altLang="zh-CN" dirty="0">
                <a:latin typeface="Times New Roman" panose="02020603050405020304" pitchFamily="18" charset="0"/>
                <a:ea typeface="黑体" panose="02010609060101010101" pitchFamily="49" charset="-122"/>
              </a:endParaRPr>
            </a:p>
          </p:txBody>
        </p:sp>
      </p:grpSp>
      <p:sp>
        <p:nvSpPr>
          <p:cNvPr id="230416"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a:t>
            </a:r>
            <a:r>
              <a:rPr lang="en-US" altLang="zh-CN" sz="3600" dirty="0">
                <a:solidFill>
                  <a:srgbClr val="0000CC"/>
                </a:solidFill>
                <a:latin typeface="楷体" panose="02010609060101010101" pitchFamily="49" charset="-122"/>
                <a:ea typeface="楷体" panose="02010609060101010101" pitchFamily="49" charset="-122"/>
              </a:rPr>
              <a:t>M-P</a:t>
            </a:r>
            <a:r>
              <a:rPr lang="zh-CN" altLang="en-US" sz="3600" dirty="0">
                <a:solidFill>
                  <a:srgbClr val="0000CC"/>
                </a:solidFill>
                <a:latin typeface="楷体" panose="02010609060101010101" pitchFamily="49" charset="-122"/>
                <a:ea typeface="楷体" panose="02010609060101010101" pitchFamily="49" charset="-122"/>
              </a:rPr>
              <a:t>神经元模型</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2449" name="Rectangle 3"/>
          <p:cNvSpPr>
            <a:spLocks noGrp="1"/>
          </p:cNvSpPr>
          <p:nvPr>
            <p:ph idx="1"/>
          </p:nvPr>
        </p:nvSpPr>
        <p:spPr>
          <a:ln/>
        </p:spPr>
        <p:txBody>
          <a:bodyPr vert="horz" wrap="square" lIns="90488" tIns="44450" rIns="90488" bIns="44450" anchor="t" anchorCtr="0"/>
          <a:p>
            <a:pPr algn="just" eaLnBrk="1" hangingPunct="1">
              <a:lnSpc>
                <a:spcPct val="90000"/>
              </a:lnSpc>
              <a:buFontTx/>
              <a:buNone/>
            </a:pPr>
            <a:r>
              <a:rPr lang="en-US" altLang="zh-CN" b="1" dirty="0">
                <a:latin typeface="Times New Roman" panose="02020603050405020304" pitchFamily="18" charset="0"/>
                <a:ea typeface="宋体" panose="02010600030101010101" pitchFamily="2" charset="-122"/>
              </a:rPr>
              <a:t>4</a:t>
            </a:r>
            <a:r>
              <a:rPr lang="zh-CN" altLang="en-US" b="1" dirty="0">
                <a:latin typeface="Times New Roman" panose="02020603050405020304" pitchFamily="18" charset="0"/>
                <a:ea typeface="宋体" panose="02010600030101010101" pitchFamily="2" charset="-122"/>
              </a:rPr>
              <a:t>、逻辑斯蒂函数（</a:t>
            </a:r>
            <a:r>
              <a:rPr lang="en-US" altLang="zh-CN" b="1" dirty="0">
                <a:latin typeface="Times New Roman" panose="02020603050405020304" pitchFamily="18" charset="0"/>
                <a:ea typeface="宋体" panose="02010600030101010101" pitchFamily="2" charset="-122"/>
              </a:rPr>
              <a:t>Logistic Function</a:t>
            </a:r>
            <a:r>
              <a:rPr lang="zh-CN" altLang="en-US" b="1" dirty="0">
                <a:latin typeface="Times New Roman" panose="02020603050405020304" pitchFamily="18" charset="0"/>
                <a:ea typeface="宋体" panose="02010600030101010101" pitchFamily="2" charset="-122"/>
              </a:rPr>
              <a:t>）</a:t>
            </a:r>
            <a:endParaRPr lang="en-US" altLang="zh-CN" b="1" dirty="0">
              <a:latin typeface="Times New Roman" panose="02020603050405020304" pitchFamily="18" charset="0"/>
              <a:ea typeface="宋体" panose="02010600030101010101" pitchFamily="2" charset="-122"/>
            </a:endParaRPr>
          </a:p>
          <a:p>
            <a:pPr algn="just" eaLnBrk="1" hangingPunct="1">
              <a:lnSpc>
                <a:spcPct val="90000"/>
              </a:lnSpc>
              <a:buFont typeface="Wingdings" panose="05000000000000000000" pitchFamily="2" charset="2"/>
              <a:buChar char="ü"/>
            </a:pPr>
            <a:r>
              <a:rPr lang="zh-CN" altLang="en-US" b="1" dirty="0">
                <a:latin typeface="宋体" panose="02010600030101010101" pitchFamily="2" charset="-122"/>
                <a:ea typeface="宋体" panose="02010600030101010101" pitchFamily="2" charset="-122"/>
              </a:rPr>
              <a:t>逻辑斯蒂函数形如</a:t>
            </a:r>
            <a:r>
              <a:rPr lang="en-US" altLang="zh-CN" b="1" dirty="0">
                <a:latin typeface="宋体" panose="02010600030101010101" pitchFamily="2" charset="-122"/>
                <a:ea typeface="宋体" panose="02010600030101010101" pitchFamily="2" charset="-122"/>
              </a:rPr>
              <a:t>S</a:t>
            </a:r>
            <a:r>
              <a:rPr lang="zh-CN" altLang="en-US" b="1" dirty="0">
                <a:latin typeface="宋体" panose="02010600030101010101" pitchFamily="2" charset="-122"/>
                <a:ea typeface="宋体" panose="02010600030101010101" pitchFamily="2" charset="-122"/>
              </a:rPr>
              <a:t>，也叫</a:t>
            </a:r>
            <a:r>
              <a:rPr lang="en-US" altLang="zh-CN" b="1" dirty="0">
                <a:latin typeface="宋体" panose="02010600030101010101" pitchFamily="2" charset="-122"/>
                <a:ea typeface="宋体" panose="02010600030101010101" pitchFamily="2" charset="-122"/>
              </a:rPr>
              <a:t>S</a:t>
            </a:r>
            <a:r>
              <a:rPr lang="zh-CN" altLang="en-US" b="1" dirty="0">
                <a:latin typeface="宋体" panose="02010600030101010101" pitchFamily="2" charset="-122"/>
                <a:ea typeface="宋体" panose="02010600030101010101" pitchFamily="2" charset="-122"/>
              </a:rPr>
              <a:t>形函数；将较大范围变化的输入值挤压到（</a:t>
            </a:r>
            <a:r>
              <a:rPr lang="en-US" altLang="zh-CN" b="1" dirty="0">
                <a:latin typeface="宋体" panose="02010600030101010101" pitchFamily="2" charset="-122"/>
                <a:ea typeface="宋体" panose="02010600030101010101" pitchFamily="2" charset="-122"/>
              </a:rPr>
              <a:t>0,1</a:t>
            </a:r>
            <a:r>
              <a:rPr lang="zh-CN" altLang="en-US" b="1" dirty="0">
                <a:latin typeface="宋体" panose="02010600030101010101" pitchFamily="2" charset="-122"/>
                <a:ea typeface="宋体" panose="02010600030101010101" pitchFamily="2" charset="-122"/>
              </a:rPr>
              <a:t>）的输出值范围内，因此也叫挤压函数；有较好的增益控制能力，也叫增益控制函数。</a:t>
            </a:r>
            <a:endParaRPr lang="en-US" altLang="zh-CN" b="1" dirty="0">
              <a:latin typeface="宋体" panose="02010600030101010101" pitchFamily="2" charset="-122"/>
              <a:ea typeface="宋体" panose="02010600030101010101" pitchFamily="2" charset="-122"/>
            </a:endParaRPr>
          </a:p>
          <a:p>
            <a:pPr algn="just" eaLnBrk="1" hangingPunct="1">
              <a:lnSpc>
                <a:spcPct val="90000"/>
              </a:lnSpc>
              <a:buFont typeface="Wingdings" panose="05000000000000000000" pitchFamily="2" charset="2"/>
              <a:buChar char="ü"/>
            </a:pPr>
            <a:r>
              <a:rPr lang="zh-CN" altLang="en-US" b="1" dirty="0">
                <a:latin typeface="宋体" panose="02010600030101010101" pitchFamily="2" charset="-122"/>
                <a:ea typeface="宋体" panose="02010600030101010101" pitchFamily="2" charset="-122"/>
              </a:rPr>
              <a:t>此时的</a:t>
            </a:r>
            <a:r>
              <a:rPr lang="en-US" altLang="zh-CN" b="1" dirty="0">
                <a:latin typeface="宋体" panose="02010600030101010101" pitchFamily="2" charset="-122"/>
                <a:ea typeface="宋体" panose="02010600030101010101" pitchFamily="2" charset="-122"/>
              </a:rPr>
              <a:t>M-P</a:t>
            </a:r>
            <a:r>
              <a:rPr lang="zh-CN" altLang="en-US" b="1" dirty="0">
                <a:latin typeface="宋体" panose="02010600030101010101" pitchFamily="2" charset="-122"/>
                <a:ea typeface="宋体" panose="02010600030101010101" pitchFamily="2" charset="-122"/>
              </a:rPr>
              <a:t>神经元模型</a:t>
            </a:r>
            <a:endParaRPr lang="en-US" altLang="zh-CN" b="1" dirty="0">
              <a:latin typeface="宋体" panose="02010600030101010101" pitchFamily="2" charset="-122"/>
              <a:ea typeface="宋体" panose="02010600030101010101" pitchFamily="2" charset="-122"/>
            </a:endParaRPr>
          </a:p>
          <a:p>
            <a:pPr algn="just" eaLnBrk="1" hangingPunct="1">
              <a:lnSpc>
                <a:spcPct val="90000"/>
              </a:lnSpc>
              <a:buNone/>
            </a:pPr>
            <a:r>
              <a:rPr lang="en-US" altLang="zh-CN" b="1" dirty="0">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就是一个逻辑斯蒂</a:t>
            </a:r>
            <a:endParaRPr lang="en-US" altLang="zh-CN" b="1" dirty="0">
              <a:latin typeface="宋体" panose="02010600030101010101" pitchFamily="2" charset="-122"/>
              <a:ea typeface="宋体" panose="02010600030101010101" pitchFamily="2" charset="-122"/>
            </a:endParaRPr>
          </a:p>
          <a:p>
            <a:pPr algn="just" eaLnBrk="1" hangingPunct="1">
              <a:lnSpc>
                <a:spcPct val="90000"/>
              </a:lnSpc>
              <a:buNone/>
            </a:pPr>
            <a:r>
              <a:rPr lang="en-US" altLang="zh-CN" b="1" dirty="0">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回归模型。</a:t>
            </a:r>
            <a:endParaRPr lang="zh-CN" altLang="en-US" b="1" dirty="0">
              <a:latin typeface="宋体" panose="02010600030101010101" pitchFamily="2" charset="-122"/>
              <a:ea typeface="宋体" panose="02010600030101010101" pitchFamily="2" charset="-122"/>
            </a:endParaRPr>
          </a:p>
        </p:txBody>
      </p:sp>
      <p:grpSp>
        <p:nvGrpSpPr>
          <p:cNvPr id="232450" name="Group 3"/>
          <p:cNvGrpSpPr/>
          <p:nvPr/>
        </p:nvGrpSpPr>
        <p:grpSpPr>
          <a:xfrm>
            <a:off x="3276600" y="2819400"/>
            <a:ext cx="5334000" cy="3886200"/>
            <a:chOff x="1344" y="927"/>
            <a:chExt cx="3792" cy="2865"/>
          </a:xfrm>
        </p:grpSpPr>
        <p:grpSp>
          <p:nvGrpSpPr>
            <p:cNvPr id="232451" name="Group 4"/>
            <p:cNvGrpSpPr/>
            <p:nvPr/>
          </p:nvGrpSpPr>
          <p:grpSpPr>
            <a:xfrm>
              <a:off x="1584" y="1151"/>
              <a:ext cx="3360" cy="2641"/>
              <a:chOff x="5577" y="9955"/>
              <a:chExt cx="2880" cy="2341"/>
            </a:xfrm>
          </p:grpSpPr>
          <p:sp>
            <p:nvSpPr>
              <p:cNvPr id="232452" name="Line 5"/>
              <p:cNvSpPr/>
              <p:nvPr/>
            </p:nvSpPr>
            <p:spPr>
              <a:xfrm>
                <a:off x="5577" y="11203"/>
                <a:ext cx="2700" cy="0"/>
              </a:xfrm>
              <a:prstGeom prst="line">
                <a:avLst/>
              </a:prstGeom>
              <a:ln w="9525" cap="flat" cmpd="sng">
                <a:solidFill>
                  <a:srgbClr val="000000"/>
                </a:solidFill>
                <a:prstDash val="solid"/>
                <a:round/>
                <a:headEnd type="none" w="med" len="med"/>
                <a:tailEnd type="triangle" w="med" len="med"/>
              </a:ln>
            </p:spPr>
          </p:sp>
          <p:sp>
            <p:nvSpPr>
              <p:cNvPr id="232453" name="Line 6"/>
              <p:cNvSpPr/>
              <p:nvPr/>
            </p:nvSpPr>
            <p:spPr>
              <a:xfrm flipV="1">
                <a:off x="6837" y="9955"/>
                <a:ext cx="0" cy="2340"/>
              </a:xfrm>
              <a:prstGeom prst="line">
                <a:avLst/>
              </a:prstGeom>
              <a:ln w="9525" cap="flat" cmpd="sng">
                <a:solidFill>
                  <a:srgbClr val="000000"/>
                </a:solidFill>
                <a:prstDash val="solid"/>
                <a:round/>
                <a:headEnd type="none" w="med" len="med"/>
                <a:tailEnd type="triangle" w="med" len="med"/>
              </a:ln>
            </p:spPr>
          </p:sp>
          <p:sp>
            <p:nvSpPr>
              <p:cNvPr id="232454" name="Line 7"/>
              <p:cNvSpPr/>
              <p:nvPr/>
            </p:nvSpPr>
            <p:spPr>
              <a:xfrm>
                <a:off x="5577" y="11983"/>
                <a:ext cx="2700" cy="0"/>
              </a:xfrm>
              <a:prstGeom prst="line">
                <a:avLst/>
              </a:prstGeom>
              <a:ln w="9525" cap="flat" cmpd="sng">
                <a:solidFill>
                  <a:srgbClr val="000000"/>
                </a:solidFill>
                <a:prstDash val="dash"/>
                <a:round/>
                <a:headEnd type="none" w="med" len="med"/>
                <a:tailEnd type="none" w="med" len="med"/>
              </a:ln>
            </p:spPr>
          </p:sp>
          <p:sp>
            <p:nvSpPr>
              <p:cNvPr id="232455" name="Line 8"/>
              <p:cNvSpPr/>
              <p:nvPr/>
            </p:nvSpPr>
            <p:spPr>
              <a:xfrm>
                <a:off x="5757" y="10423"/>
                <a:ext cx="2700" cy="0"/>
              </a:xfrm>
              <a:prstGeom prst="line">
                <a:avLst/>
              </a:prstGeom>
              <a:ln w="9525" cap="flat" cmpd="sng">
                <a:solidFill>
                  <a:srgbClr val="000000"/>
                </a:solidFill>
                <a:prstDash val="dash"/>
                <a:round/>
                <a:headEnd type="none" w="med" len="med"/>
                <a:tailEnd type="none" w="med" len="med"/>
              </a:ln>
            </p:spPr>
          </p:sp>
          <p:sp>
            <p:nvSpPr>
              <p:cNvPr id="232456" name="Freeform 9"/>
              <p:cNvSpPr/>
              <p:nvPr/>
            </p:nvSpPr>
            <p:spPr>
              <a:xfrm rot="7755011" flipV="1">
                <a:off x="5449" y="11152"/>
                <a:ext cx="1492" cy="789"/>
              </a:xfrm>
              <a:custGeom>
                <a:avLst/>
                <a:gdLst/>
                <a:ahLst/>
                <a:cxnLst>
                  <a:cxn ang="0">
                    <a:pos x="0" y="107"/>
                  </a:cxn>
                  <a:cxn ang="0">
                    <a:pos x="290" y="107"/>
                  </a:cxn>
                  <a:cxn ang="0">
                    <a:pos x="638" y="0"/>
                  </a:cxn>
                </a:cxnLst>
                <a:pathLst>
                  <a:path w="1980" h="1456">
                    <a:moveTo>
                      <a:pt x="0" y="1248"/>
                    </a:moveTo>
                    <a:cubicBezTo>
                      <a:pt x="285" y="1352"/>
                      <a:pt x="570" y="1456"/>
                      <a:pt x="900" y="1248"/>
                    </a:cubicBezTo>
                    <a:cubicBezTo>
                      <a:pt x="1230" y="1040"/>
                      <a:pt x="1800" y="182"/>
                      <a:pt x="1980" y="0"/>
                    </a:cubicBezTo>
                  </a:path>
                </a:pathLst>
              </a:custGeom>
              <a:noFill/>
              <a:ln w="9525" cap="flat" cmpd="sng">
                <a:solidFill>
                  <a:srgbClr val="000000"/>
                </a:solidFill>
                <a:prstDash val="solid"/>
                <a:round/>
                <a:headEnd type="none" w="med" len="med"/>
                <a:tailEnd type="none" w="med" len="med"/>
              </a:ln>
            </p:spPr>
            <p:txBody>
              <a:bodyPr/>
              <a:p>
                <a:endParaRPr lang="zh-CN" altLang="en-US"/>
              </a:p>
            </p:txBody>
          </p:sp>
          <p:sp>
            <p:nvSpPr>
              <p:cNvPr id="232457" name="Freeform 10"/>
              <p:cNvSpPr/>
              <p:nvPr/>
            </p:nvSpPr>
            <p:spPr>
              <a:xfrm rot="-3074185" flipV="1">
                <a:off x="6771" y="10369"/>
                <a:ext cx="1534" cy="871"/>
              </a:xfrm>
              <a:custGeom>
                <a:avLst/>
                <a:gdLst/>
                <a:ahLst/>
                <a:cxnLst>
                  <a:cxn ang="0">
                    <a:pos x="0" y="160"/>
                  </a:cxn>
                  <a:cxn ang="0">
                    <a:pos x="324" y="160"/>
                  </a:cxn>
                  <a:cxn ang="0">
                    <a:pos x="713" y="0"/>
                  </a:cxn>
                </a:cxnLst>
                <a:pathLst>
                  <a:path w="1980" h="1456">
                    <a:moveTo>
                      <a:pt x="0" y="1248"/>
                    </a:moveTo>
                    <a:cubicBezTo>
                      <a:pt x="285" y="1352"/>
                      <a:pt x="570" y="1456"/>
                      <a:pt x="900" y="1248"/>
                    </a:cubicBezTo>
                    <a:cubicBezTo>
                      <a:pt x="1230" y="1040"/>
                      <a:pt x="1800" y="182"/>
                      <a:pt x="1980" y="0"/>
                    </a:cubicBezTo>
                  </a:path>
                </a:pathLst>
              </a:custGeom>
              <a:noFill/>
              <a:ln w="9525" cap="flat" cmpd="sng">
                <a:solidFill>
                  <a:srgbClr val="000000"/>
                </a:solidFill>
                <a:prstDash val="solid"/>
                <a:round/>
                <a:headEnd type="none" w="med" len="med"/>
                <a:tailEnd type="none" w="med" len="med"/>
              </a:ln>
            </p:spPr>
            <p:txBody>
              <a:bodyPr/>
              <a:p>
                <a:endParaRPr lang="zh-CN" altLang="en-US"/>
              </a:p>
            </p:txBody>
          </p:sp>
        </p:grpSp>
        <p:sp>
          <p:nvSpPr>
            <p:cNvPr id="232458" name="Text Box 11"/>
            <p:cNvSpPr txBox="1"/>
            <p:nvPr/>
          </p:nvSpPr>
          <p:spPr>
            <a:xfrm>
              <a:off x="3023" y="1321"/>
              <a:ext cx="764" cy="386"/>
            </a:xfrm>
            <a:prstGeom prst="rect">
              <a:avLst/>
            </a:prstGeom>
            <a:noFill/>
            <a:ln w="9525">
              <a:noFill/>
            </a:ln>
          </p:spPr>
          <p:txBody>
            <a:bodyPr anchor="t" anchorCtr="0">
              <a:spAutoFit/>
            </a:bodyPr>
            <a:p>
              <a:pPr eaLnBrk="0" hangingPunct="0">
                <a:spcBef>
                  <a:spcPct val="50000"/>
                </a:spcBef>
                <a:buClrTx/>
                <a:buFontTx/>
              </a:pPr>
              <a:r>
                <a:rPr lang="en-US" altLang="zh-CN" dirty="0">
                  <a:latin typeface="Times New Roman" panose="02020603050405020304" pitchFamily="18" charset="0"/>
                  <a:ea typeface="黑体" panose="02010609060101010101" pitchFamily="49" charset="-122"/>
                </a:rPr>
                <a:t>a+b </a:t>
              </a:r>
              <a:endParaRPr lang="en-US" altLang="zh-CN" dirty="0">
                <a:latin typeface="Times New Roman" panose="02020603050405020304" pitchFamily="18" charset="0"/>
                <a:ea typeface="黑体" panose="02010609060101010101" pitchFamily="49" charset="-122"/>
              </a:endParaRPr>
            </a:p>
          </p:txBody>
        </p:sp>
        <p:sp>
          <p:nvSpPr>
            <p:cNvPr id="232459" name="Text Box 12"/>
            <p:cNvSpPr txBox="1"/>
            <p:nvPr/>
          </p:nvSpPr>
          <p:spPr>
            <a:xfrm>
              <a:off x="3132" y="927"/>
              <a:ext cx="240" cy="231"/>
            </a:xfrm>
            <a:prstGeom prst="rect">
              <a:avLst/>
            </a:prstGeom>
            <a:noFill/>
            <a:ln w="9525">
              <a:noFill/>
            </a:ln>
          </p:spPr>
          <p:txBody>
            <a:bodyPr anchor="t" anchorCtr="0">
              <a:spAutoFit/>
            </a:bodyPr>
            <a:p>
              <a:pPr eaLnBrk="0" hangingPunct="0">
                <a:spcBef>
                  <a:spcPct val="50000"/>
                </a:spcBef>
                <a:buClrTx/>
                <a:buFontTx/>
              </a:pPr>
              <a:r>
                <a:rPr lang="en-US" altLang="zh-CN" dirty="0">
                  <a:latin typeface="Times New Roman" panose="02020603050405020304" pitchFamily="18" charset="0"/>
                  <a:ea typeface="黑体" panose="02010609060101010101" pitchFamily="49" charset="-122"/>
                </a:rPr>
                <a:t>o</a:t>
              </a:r>
              <a:endParaRPr lang="en-US" altLang="zh-CN" dirty="0">
                <a:latin typeface="Times New Roman" panose="02020603050405020304" pitchFamily="18" charset="0"/>
                <a:ea typeface="黑体" panose="02010609060101010101" pitchFamily="49" charset="-122"/>
              </a:endParaRPr>
            </a:p>
          </p:txBody>
        </p:sp>
        <p:sp>
          <p:nvSpPr>
            <p:cNvPr id="232460" name="Text Box 13"/>
            <p:cNvSpPr txBox="1"/>
            <p:nvPr/>
          </p:nvSpPr>
          <p:spPr>
            <a:xfrm>
              <a:off x="3024" y="2500"/>
              <a:ext cx="758" cy="386"/>
            </a:xfrm>
            <a:prstGeom prst="rect">
              <a:avLst/>
            </a:prstGeom>
            <a:noFill/>
            <a:ln w="9525">
              <a:noFill/>
            </a:ln>
          </p:spPr>
          <p:txBody>
            <a:bodyPr anchor="t" anchorCtr="0">
              <a:spAutoFit/>
            </a:bodyPr>
            <a:p>
              <a:pPr eaLnBrk="0" hangingPunct="0">
                <a:spcBef>
                  <a:spcPct val="50000"/>
                </a:spcBef>
                <a:buClrTx/>
                <a:buFontTx/>
              </a:pPr>
              <a:r>
                <a:rPr lang="en-US" altLang="zh-CN" dirty="0">
                  <a:latin typeface="Times New Roman" panose="02020603050405020304" pitchFamily="18" charset="0"/>
                  <a:ea typeface="黑体" panose="02010609060101010101" pitchFamily="49" charset="-122"/>
                </a:rPr>
                <a:t>(0,c)</a:t>
              </a:r>
              <a:endParaRPr lang="en-US" altLang="zh-CN" dirty="0">
                <a:latin typeface="Times New Roman" panose="02020603050405020304" pitchFamily="18" charset="0"/>
                <a:ea typeface="黑体" panose="02010609060101010101" pitchFamily="49" charset="-122"/>
              </a:endParaRPr>
            </a:p>
          </p:txBody>
        </p:sp>
        <p:sp>
          <p:nvSpPr>
            <p:cNvPr id="232461" name="Text Box 14"/>
            <p:cNvSpPr txBox="1"/>
            <p:nvPr/>
          </p:nvSpPr>
          <p:spPr>
            <a:xfrm>
              <a:off x="4608" y="2500"/>
              <a:ext cx="528" cy="231"/>
            </a:xfrm>
            <a:prstGeom prst="rect">
              <a:avLst/>
            </a:prstGeom>
            <a:noFill/>
            <a:ln w="9525">
              <a:noFill/>
            </a:ln>
          </p:spPr>
          <p:txBody>
            <a:bodyPr anchor="t" anchorCtr="0">
              <a:spAutoFit/>
            </a:bodyPr>
            <a:p>
              <a:pPr eaLnBrk="0" hangingPunct="0">
                <a:spcBef>
                  <a:spcPct val="50000"/>
                </a:spcBef>
                <a:buClrTx/>
                <a:buFontTx/>
              </a:pPr>
              <a:r>
                <a:rPr lang="en-US" altLang="zh-CN" dirty="0">
                  <a:latin typeface="Times New Roman" panose="02020603050405020304" pitchFamily="18" charset="0"/>
                  <a:ea typeface="黑体" panose="02010609060101010101" pitchFamily="49" charset="-122"/>
                </a:rPr>
                <a:t>net</a:t>
              </a:r>
              <a:endParaRPr lang="en-US" altLang="zh-CN" dirty="0">
                <a:latin typeface="Times New Roman" panose="02020603050405020304" pitchFamily="18" charset="0"/>
                <a:ea typeface="黑体" panose="02010609060101010101" pitchFamily="49" charset="-122"/>
              </a:endParaRPr>
            </a:p>
          </p:txBody>
        </p:sp>
        <p:sp>
          <p:nvSpPr>
            <p:cNvPr id="232462" name="Text Box 15"/>
            <p:cNvSpPr txBox="1"/>
            <p:nvPr/>
          </p:nvSpPr>
          <p:spPr>
            <a:xfrm>
              <a:off x="3078" y="3399"/>
              <a:ext cx="240" cy="231"/>
            </a:xfrm>
            <a:prstGeom prst="rect">
              <a:avLst/>
            </a:prstGeom>
            <a:noFill/>
            <a:ln w="9525">
              <a:noFill/>
            </a:ln>
          </p:spPr>
          <p:txBody>
            <a:bodyPr anchor="t" anchorCtr="0">
              <a:spAutoFit/>
            </a:bodyPr>
            <a:p>
              <a:pPr eaLnBrk="0" hangingPunct="0">
                <a:spcBef>
                  <a:spcPct val="50000"/>
                </a:spcBef>
                <a:buClrTx/>
                <a:buFontTx/>
              </a:pPr>
              <a:r>
                <a:rPr lang="en-US" altLang="zh-CN" dirty="0">
                  <a:latin typeface="Times New Roman" panose="02020603050405020304" pitchFamily="18" charset="0"/>
                  <a:ea typeface="黑体" panose="02010609060101010101" pitchFamily="49" charset="-122"/>
                </a:rPr>
                <a:t>a</a:t>
              </a:r>
              <a:endParaRPr lang="en-US" altLang="zh-CN" dirty="0">
                <a:latin typeface="Times New Roman" panose="02020603050405020304" pitchFamily="18" charset="0"/>
                <a:ea typeface="黑体" panose="02010609060101010101" pitchFamily="49" charset="-122"/>
              </a:endParaRPr>
            </a:p>
          </p:txBody>
        </p:sp>
        <p:sp>
          <p:nvSpPr>
            <p:cNvPr id="232463" name="Text Box 16"/>
            <p:cNvSpPr txBox="1"/>
            <p:nvPr/>
          </p:nvSpPr>
          <p:spPr>
            <a:xfrm>
              <a:off x="1344" y="2227"/>
              <a:ext cx="1029" cy="386"/>
            </a:xfrm>
            <a:prstGeom prst="rect">
              <a:avLst/>
            </a:prstGeom>
            <a:noFill/>
            <a:ln w="9525">
              <a:noFill/>
            </a:ln>
          </p:spPr>
          <p:txBody>
            <a:bodyPr anchor="t" anchorCtr="0">
              <a:spAutoFit/>
            </a:bodyPr>
            <a:p>
              <a:pPr eaLnBrk="0" hangingPunct="0">
                <a:spcBef>
                  <a:spcPct val="50000"/>
                </a:spcBef>
                <a:buClrTx/>
                <a:buFontTx/>
              </a:pPr>
              <a:r>
                <a:rPr lang="en-US" altLang="zh-CN" dirty="0">
                  <a:latin typeface="Times New Roman" panose="02020603050405020304" pitchFamily="18" charset="0"/>
                  <a:ea typeface="黑体" panose="02010609060101010101" pitchFamily="49" charset="-122"/>
                </a:rPr>
                <a:t>c=a+b/2</a:t>
              </a:r>
              <a:endParaRPr lang="en-US" altLang="zh-CN" dirty="0">
                <a:latin typeface="Times New Roman" panose="02020603050405020304" pitchFamily="18" charset="0"/>
                <a:ea typeface="黑体" panose="02010609060101010101" pitchFamily="49" charset="-122"/>
              </a:endParaRPr>
            </a:p>
          </p:txBody>
        </p:sp>
      </p:grpSp>
      <p:sp>
        <p:nvSpPr>
          <p:cNvPr id="232464"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a:t>
            </a:r>
            <a:r>
              <a:rPr lang="en-US" altLang="zh-CN" sz="3600" dirty="0">
                <a:solidFill>
                  <a:srgbClr val="0000CC"/>
                </a:solidFill>
                <a:latin typeface="楷体" panose="02010609060101010101" pitchFamily="49" charset="-122"/>
                <a:ea typeface="楷体" panose="02010609060101010101" pitchFamily="49" charset="-122"/>
              </a:rPr>
              <a:t>M-P</a:t>
            </a:r>
            <a:r>
              <a:rPr lang="zh-CN" altLang="en-US" sz="3600" dirty="0">
                <a:solidFill>
                  <a:srgbClr val="0000CC"/>
                </a:solidFill>
                <a:latin typeface="楷体" panose="02010609060101010101" pitchFamily="49" charset="-122"/>
                <a:ea typeface="楷体" panose="02010609060101010101" pitchFamily="49" charset="-122"/>
              </a:rPr>
              <a:t>神经元模型</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4497"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四、单层感知机</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234498" name="Rectangle 3"/>
          <p:cNvSpPr>
            <a:spLocks noGrp="1"/>
          </p:cNvSpPr>
          <p:nvPr>
            <p:ph type="body" idx="4294967295"/>
          </p:nvPr>
        </p:nvSpPr>
        <p:spPr>
          <a:xfrm>
            <a:off x="411163" y="1143000"/>
            <a:ext cx="8318500" cy="5410200"/>
          </a:xfrm>
          <a:ln/>
        </p:spPr>
        <p:txBody>
          <a:bodyPr vert="horz" wrap="square" lIns="90488" tIns="44450" rIns="90488" bIns="44450" anchor="t" anchorCtr="0"/>
          <a:p>
            <a:pPr algn="just">
              <a:lnSpc>
                <a:spcPct val="90000"/>
              </a:lnSpc>
              <a:buNone/>
            </a:pPr>
            <a:r>
              <a:rPr lang="zh-CN" altLang="en-US" b="1" dirty="0">
                <a:latin typeface="Times New Roman" panose="02020603050405020304" pitchFamily="18" charset="0"/>
                <a:ea typeface="宋体" panose="02010600030101010101" pitchFamily="2" charset="-122"/>
              </a:rPr>
              <a:t>单层感知机的定义</a:t>
            </a:r>
            <a:endParaRPr lang="en-US" altLang="zh-CN" dirty="0">
              <a:latin typeface="Times New Roman" panose="02020603050405020304" pitchFamily="18" charset="0"/>
              <a:ea typeface="宋体" panose="02010600030101010101" pitchFamily="2" charset="-122"/>
            </a:endParaRPr>
          </a:p>
          <a:p>
            <a:pPr algn="just">
              <a:lnSpc>
                <a:spcPct val="90000"/>
              </a:lnSpc>
            </a:pPr>
            <a:r>
              <a:rPr lang="zh-CN" altLang="en-US" dirty="0">
                <a:latin typeface="Times New Roman" panose="02020603050405020304" pitchFamily="18" charset="0"/>
                <a:ea typeface="宋体" panose="02010600030101010101" pitchFamily="2" charset="-122"/>
              </a:rPr>
              <a:t>单层感知机只拥有一层</a:t>
            </a:r>
            <a:r>
              <a:rPr lang="en-US" altLang="zh-CN" dirty="0">
                <a:latin typeface="Times New Roman" panose="02020603050405020304" pitchFamily="18" charset="0"/>
                <a:ea typeface="宋体" panose="02010600030101010101" pitchFamily="2" charset="-122"/>
              </a:rPr>
              <a:t>M-P</a:t>
            </a:r>
            <a:r>
              <a:rPr lang="zh-CN" altLang="en-US" dirty="0">
                <a:latin typeface="Times New Roman" panose="02020603050405020304" pitchFamily="18" charset="0"/>
                <a:ea typeface="宋体" panose="02010600030101010101" pitchFamily="2" charset="-122"/>
              </a:rPr>
              <a:t>神经元</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即只包含输入层和输出层，输入层接受外界输入信号后传递给输出层</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输出层是</a:t>
            </a:r>
            <a:r>
              <a:rPr lang="en-US" altLang="zh-CN" dirty="0">
                <a:latin typeface="Times New Roman" panose="02020603050405020304" pitchFamily="18" charset="0"/>
                <a:ea typeface="宋体" panose="02010600030101010101" pitchFamily="2" charset="-122"/>
              </a:rPr>
              <a:t>M-P</a:t>
            </a:r>
            <a:r>
              <a:rPr lang="zh-CN" altLang="en-US" dirty="0">
                <a:latin typeface="Times New Roman" panose="02020603050405020304" pitchFamily="18" charset="0"/>
                <a:ea typeface="宋体" panose="02010600030101010101" pitchFamily="2" charset="-122"/>
              </a:rPr>
              <a:t>神经元，进行激活处理。</a:t>
            </a:r>
            <a:endParaRPr lang="en-US" altLang="zh-CN" dirty="0">
              <a:latin typeface="Times New Roman" panose="02020603050405020304" pitchFamily="18" charset="0"/>
              <a:ea typeface="宋体" panose="02010600030101010101" pitchFamily="2" charset="-122"/>
            </a:endParaRPr>
          </a:p>
          <a:p>
            <a:pPr algn="just">
              <a:lnSpc>
                <a:spcPct val="90000"/>
              </a:lnSpc>
            </a:pPr>
            <a:r>
              <a:rPr lang="zh-CN" altLang="en-US" dirty="0">
                <a:latin typeface="Times New Roman" panose="02020603050405020304" pitchFamily="18" charset="0"/>
                <a:ea typeface="宋体" panose="02010600030101010101" pitchFamily="2" charset="-122"/>
              </a:rPr>
              <a:t>比如，下图所示的</a:t>
            </a:r>
            <a:r>
              <a:rPr lang="en-US" altLang="zh-CN" dirty="0">
                <a:latin typeface="Times New Roman" panose="02020603050405020304" pitchFamily="18" charset="0"/>
                <a:ea typeface="宋体" panose="02010600030101010101" pitchFamily="2" charset="-122"/>
              </a:rPr>
              <a:t>M-P</a:t>
            </a:r>
            <a:r>
              <a:rPr lang="zh-CN" altLang="en-US" dirty="0">
                <a:latin typeface="Times New Roman" panose="02020603050405020304" pitchFamily="18" charset="0"/>
                <a:ea typeface="宋体" panose="02010600030101010101" pitchFamily="2" charset="-122"/>
              </a:rPr>
              <a:t>神经元模型，就是一个最简单的单层感知机，输出层只有一个神经元。</a:t>
            </a:r>
            <a:endParaRPr lang="zh-CN" altLang="en-US" dirty="0">
              <a:latin typeface="Times New Roman" panose="02020603050405020304" pitchFamily="18" charset="0"/>
              <a:ea typeface="宋体" panose="02010600030101010101" pitchFamily="2" charset="-122"/>
            </a:endParaRPr>
          </a:p>
        </p:txBody>
      </p:sp>
      <p:pic>
        <p:nvPicPr>
          <p:cNvPr id="234499" name="图片 33" descr="屏幕剪辑"/>
          <p:cNvPicPr>
            <a:picLocks noChangeAspect="1"/>
          </p:cNvPicPr>
          <p:nvPr/>
        </p:nvPicPr>
        <p:blipFill>
          <a:blip r:embed="rId1"/>
          <a:srcRect l="13318" t="2438" r="8253" b="17073"/>
          <a:stretch>
            <a:fillRect/>
          </a:stretch>
        </p:blipFill>
        <p:spPr>
          <a:xfrm>
            <a:off x="2286000" y="3810000"/>
            <a:ext cx="4038600" cy="2514600"/>
          </a:xfrm>
          <a:prstGeom prst="rect">
            <a:avLst/>
          </a:prstGeom>
          <a:noFill/>
          <a:ln w="9525">
            <a:noFill/>
          </a:ln>
        </p:spPr>
      </p:pic>
      <p:sp>
        <p:nvSpPr>
          <p:cNvPr id="234500" name="TextBox 4"/>
          <p:cNvSpPr txBox="1"/>
          <p:nvPr/>
        </p:nvSpPr>
        <p:spPr>
          <a:xfrm>
            <a:off x="3962400" y="4419600"/>
            <a:ext cx="228600" cy="523875"/>
          </a:xfrm>
          <a:prstGeom prst="rect">
            <a:avLst/>
          </a:prstGeom>
          <a:noFill/>
          <a:ln w="9525">
            <a:noFill/>
          </a:ln>
        </p:spPr>
        <p:txBody>
          <a:bodyPr anchor="t" anchorCtr="0">
            <a:spAutoFit/>
          </a:bodyPr>
          <a:p>
            <a:pPr eaLnBrk="0" hangingPunct="0">
              <a:buClrTx/>
              <a:buFontTx/>
            </a:pPr>
            <a:r>
              <a:rPr lang="el-GR" altLang="zh-CN" b="0" dirty="0">
                <a:latin typeface="Times New Roman" panose="02020603050405020304" pitchFamily="18" charset="0"/>
                <a:ea typeface="黑体" panose="02010609060101010101" pitchFamily="49" charset="-122"/>
              </a:rPr>
              <a:t>θ</a:t>
            </a:r>
            <a:endParaRPr lang="zh-CN" altLang="en-US" b="0" dirty="0">
              <a:latin typeface="Times New Roman" panose="02020603050405020304" pitchFamily="18" charset="0"/>
              <a:ea typeface="黑体" panose="02010609060101010101" pitchFamily="49"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6545"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四、单层感知机</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236546" name="Rectangle 3"/>
          <p:cNvSpPr>
            <a:spLocks noGrp="1"/>
          </p:cNvSpPr>
          <p:nvPr>
            <p:ph type="body" idx="4294967295"/>
          </p:nvPr>
        </p:nvSpPr>
        <p:spPr>
          <a:xfrm>
            <a:off x="411163" y="1143000"/>
            <a:ext cx="8318500" cy="5410200"/>
          </a:xfrm>
          <a:ln/>
        </p:spPr>
        <p:txBody>
          <a:bodyPr vert="horz" wrap="square" lIns="90488" tIns="44450" rIns="90488" bIns="44450" anchor="t" anchorCtr="0"/>
          <a:p>
            <a:pPr>
              <a:lnSpc>
                <a:spcPct val="90000"/>
              </a:lnSpc>
              <a:buNone/>
            </a:pPr>
            <a:r>
              <a:rPr lang="zh-CN" altLang="en-US" b="1" dirty="0">
                <a:latin typeface="Times New Roman" panose="02020603050405020304" pitchFamily="18" charset="0"/>
                <a:ea typeface="宋体" panose="02010600030101010101" pitchFamily="2" charset="-122"/>
              </a:rPr>
              <a:t>单层感知机的学习规则：</a:t>
            </a:r>
            <a:endParaRPr lang="en-US" altLang="zh-CN" b="1" dirty="0">
              <a:latin typeface="Times New Roman" panose="02020603050405020304" pitchFamily="18" charset="0"/>
              <a:ea typeface="宋体" panose="02010600030101010101" pitchFamily="2" charset="-122"/>
            </a:endParaRPr>
          </a:p>
          <a:p>
            <a:pPr>
              <a:lnSpc>
                <a:spcPct val="90000"/>
              </a:lnSpc>
            </a:pPr>
            <a:r>
              <a:rPr lang="zh-CN" altLang="en-US" dirty="0">
                <a:latin typeface="Times New Roman" panose="02020603050405020304" pitchFamily="18" charset="0"/>
                <a:ea typeface="宋体" panose="02010600030101010101" pitchFamily="2" charset="-122"/>
              </a:rPr>
              <a:t>给定训练数据集，单层感知机的权重                           与阈值   可以很容易通过学习得到。</a:t>
            </a:r>
            <a:endParaRPr lang="en-US" altLang="zh-CN" dirty="0">
              <a:latin typeface="Times New Roman" panose="02020603050405020304" pitchFamily="18" charset="0"/>
              <a:ea typeface="宋体" panose="02010600030101010101" pitchFamily="2" charset="-122"/>
            </a:endParaRPr>
          </a:p>
          <a:p>
            <a:pPr>
              <a:lnSpc>
                <a:spcPct val="90000"/>
              </a:lnSpc>
            </a:pPr>
            <a:r>
              <a:rPr lang="zh-CN" altLang="en-US" dirty="0">
                <a:latin typeface="Times New Roman" panose="02020603050405020304" pitchFamily="18" charset="0"/>
                <a:ea typeface="宋体" panose="02010600030101010101" pitchFamily="2" charset="-122"/>
              </a:rPr>
              <a:t>在单层感知机中，神经元的阈值    可看作一个固定输入为</a:t>
            </a:r>
            <a:r>
              <a:rPr lang="en-US" altLang="zh-CN" dirty="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的“哑结点”所对应的连接权重        ，这样，权重和阈值的学习就统一为权值的学习了。</a:t>
            </a:r>
            <a:endParaRPr lang="zh-CN" altLang="en-US" dirty="0">
              <a:latin typeface="Times New Roman" panose="02020603050405020304" pitchFamily="18" charset="0"/>
              <a:ea typeface="宋体" panose="02010600030101010101" pitchFamily="2" charset="-122"/>
            </a:endParaRPr>
          </a:p>
          <a:p>
            <a:pPr algn="just">
              <a:lnSpc>
                <a:spcPct val="9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rPr>
              <a:t>对训练样例        </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若当前感知机的输出为   </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则感知机权重调整规则为：</a:t>
            </a:r>
            <a:endParaRPr lang="zh-CN" altLang="en-US" dirty="0">
              <a:latin typeface="Times New Roman" panose="02020603050405020304" pitchFamily="18" charset="0"/>
              <a:ea typeface="宋体" panose="02010600030101010101" pitchFamily="2" charset="-122"/>
            </a:endParaRPr>
          </a:p>
          <a:p>
            <a:pPr algn="just">
              <a:lnSpc>
                <a:spcPct val="90000"/>
              </a:lnSpc>
            </a:pPr>
            <a:endParaRPr lang="zh-CN" altLang="en-US" dirty="0">
              <a:latin typeface="Times New Roman" panose="02020603050405020304" pitchFamily="18" charset="0"/>
              <a:ea typeface="宋体" panose="02010600030101010101" pitchFamily="2" charset="-122"/>
            </a:endParaRPr>
          </a:p>
          <a:p>
            <a:pPr algn="just">
              <a:lnSpc>
                <a:spcPct val="90000"/>
              </a:lnSpc>
              <a:buNone/>
            </a:pP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其中            为学习率。</a:t>
            </a:r>
            <a:endParaRPr lang="zh-CN" altLang="en-US" dirty="0">
              <a:latin typeface="Times New Roman" panose="02020603050405020304" pitchFamily="18" charset="0"/>
              <a:ea typeface="宋体" panose="02010600030101010101" pitchFamily="2" charset="-122"/>
            </a:endParaRPr>
          </a:p>
          <a:p>
            <a:pPr algn="just">
              <a:lnSpc>
                <a:spcPct val="90000"/>
              </a:lnSpc>
              <a:buNone/>
            </a:pP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若感知机对训练样例        预测正确，则感知机不发生变化；否则根据错误程度进行权重的调整。</a:t>
            </a:r>
            <a:endParaRPr lang="zh-CN" altLang="en-US" dirty="0">
              <a:latin typeface="Times New Roman" panose="02020603050405020304" pitchFamily="18" charset="0"/>
              <a:ea typeface="宋体" panose="02010600030101010101" pitchFamily="2" charset="-122"/>
            </a:endParaRPr>
          </a:p>
        </p:txBody>
      </p:sp>
      <p:graphicFrame>
        <p:nvGraphicFramePr>
          <p:cNvPr id="236547" name="Object 2"/>
          <p:cNvGraphicFramePr/>
          <p:nvPr/>
        </p:nvGraphicFramePr>
        <p:xfrm>
          <a:off x="6484938" y="1655763"/>
          <a:ext cx="2551112" cy="368300"/>
        </p:xfrm>
        <a:graphic>
          <a:graphicData uri="http://schemas.openxmlformats.org/presentationml/2006/ole">
            <mc:AlternateContent xmlns:mc="http://schemas.openxmlformats.org/markup-compatibility/2006">
              <mc:Choice xmlns:v="urn:schemas-microsoft-com:vml" Requires="v">
                <p:oleObj spid="_x0000_s3256" name="" r:id="rId1" imgW="1215390" imgH="176530" progId="Equation.Ribbit">
                  <p:embed/>
                </p:oleObj>
              </mc:Choice>
              <mc:Fallback>
                <p:oleObj name="" r:id="rId1" imgW="1215390" imgH="176530" progId="Equation.Ribbit">
                  <p:embed/>
                  <p:pic>
                    <p:nvPicPr>
                      <p:cNvPr id="0" name="图片 3255"/>
                      <p:cNvPicPr/>
                      <p:nvPr/>
                    </p:nvPicPr>
                    <p:blipFill>
                      <a:blip r:embed="rId2"/>
                      <a:stretch>
                        <a:fillRect/>
                      </a:stretch>
                    </p:blipFill>
                    <p:spPr>
                      <a:xfrm>
                        <a:off x="6484938" y="1655763"/>
                        <a:ext cx="2551112" cy="368300"/>
                      </a:xfrm>
                      <a:prstGeom prst="rect">
                        <a:avLst/>
                      </a:prstGeom>
                      <a:noFill/>
                      <a:ln w="38100">
                        <a:noFill/>
                        <a:miter/>
                      </a:ln>
                    </p:spPr>
                  </p:pic>
                </p:oleObj>
              </mc:Fallback>
            </mc:AlternateContent>
          </a:graphicData>
        </a:graphic>
      </p:graphicFrame>
      <p:graphicFrame>
        <p:nvGraphicFramePr>
          <p:cNvPr id="236548" name="Object 3"/>
          <p:cNvGraphicFramePr/>
          <p:nvPr/>
        </p:nvGraphicFramePr>
        <p:xfrm>
          <a:off x="2590800" y="3810000"/>
          <a:ext cx="673100" cy="342900"/>
        </p:xfrm>
        <a:graphic>
          <a:graphicData uri="http://schemas.openxmlformats.org/presentationml/2006/ole">
            <mc:AlternateContent xmlns:mc="http://schemas.openxmlformats.org/markup-compatibility/2006">
              <mc:Choice xmlns:v="urn:schemas-microsoft-com:vml" Requires="v">
                <p:oleObj spid="_x0000_s3257" name="" r:id="rId3" imgW="344805" imgH="176530" progId="Equation.Ribbit">
                  <p:embed/>
                </p:oleObj>
              </mc:Choice>
              <mc:Fallback>
                <p:oleObj name="" r:id="rId3" imgW="344805" imgH="176530" progId="Equation.Ribbit">
                  <p:embed/>
                  <p:pic>
                    <p:nvPicPr>
                      <p:cNvPr id="0" name="图片 3256"/>
                      <p:cNvPicPr/>
                      <p:nvPr/>
                    </p:nvPicPr>
                    <p:blipFill>
                      <a:blip r:embed="rId4"/>
                      <a:stretch>
                        <a:fillRect/>
                      </a:stretch>
                    </p:blipFill>
                    <p:spPr>
                      <a:xfrm>
                        <a:off x="2590800" y="3810000"/>
                        <a:ext cx="673100" cy="342900"/>
                      </a:xfrm>
                      <a:prstGeom prst="rect">
                        <a:avLst/>
                      </a:prstGeom>
                      <a:noFill/>
                      <a:ln w="38100">
                        <a:noFill/>
                        <a:miter/>
                      </a:ln>
                    </p:spPr>
                  </p:pic>
                </p:oleObj>
              </mc:Fallback>
            </mc:AlternateContent>
          </a:graphicData>
        </a:graphic>
      </p:graphicFrame>
      <p:graphicFrame>
        <p:nvGraphicFramePr>
          <p:cNvPr id="236549" name="Object 4"/>
          <p:cNvGraphicFramePr/>
          <p:nvPr/>
        </p:nvGraphicFramePr>
        <p:xfrm>
          <a:off x="7137400" y="3810000"/>
          <a:ext cx="177800" cy="342900"/>
        </p:xfrm>
        <a:graphic>
          <a:graphicData uri="http://schemas.openxmlformats.org/presentationml/2006/ole">
            <mc:AlternateContent xmlns:mc="http://schemas.openxmlformats.org/markup-compatibility/2006">
              <mc:Choice xmlns:v="urn:schemas-microsoft-com:vml" Requires="v">
                <p:oleObj spid="_x0000_s3254" name="" r:id="rId5" imgW="82550" imgH="158750" progId="Equation.Ribbit">
                  <p:embed/>
                </p:oleObj>
              </mc:Choice>
              <mc:Fallback>
                <p:oleObj name="" r:id="rId5" imgW="82550" imgH="158750" progId="Equation.Ribbit">
                  <p:embed/>
                  <p:pic>
                    <p:nvPicPr>
                      <p:cNvPr id="0" name="图片 3253"/>
                      <p:cNvPicPr/>
                      <p:nvPr/>
                    </p:nvPicPr>
                    <p:blipFill>
                      <a:blip r:embed="rId6"/>
                      <a:stretch>
                        <a:fillRect/>
                      </a:stretch>
                    </p:blipFill>
                    <p:spPr>
                      <a:xfrm>
                        <a:off x="7137400" y="3810000"/>
                        <a:ext cx="177800" cy="342900"/>
                      </a:xfrm>
                      <a:prstGeom prst="rect">
                        <a:avLst/>
                      </a:prstGeom>
                      <a:noFill/>
                      <a:ln w="38100">
                        <a:noFill/>
                        <a:miter/>
                      </a:ln>
                    </p:spPr>
                  </p:pic>
                </p:oleObj>
              </mc:Fallback>
            </mc:AlternateContent>
          </a:graphicData>
        </a:graphic>
      </p:graphicFrame>
      <p:graphicFrame>
        <p:nvGraphicFramePr>
          <p:cNvPr id="236550" name="Object 5"/>
          <p:cNvGraphicFramePr/>
          <p:nvPr/>
        </p:nvGraphicFramePr>
        <p:xfrm>
          <a:off x="3927475" y="4191000"/>
          <a:ext cx="2874963" cy="825500"/>
        </p:xfrm>
        <a:graphic>
          <a:graphicData uri="http://schemas.openxmlformats.org/presentationml/2006/ole">
            <mc:AlternateContent xmlns:mc="http://schemas.openxmlformats.org/markup-compatibility/2006">
              <mc:Choice xmlns:v="urn:schemas-microsoft-com:vml" Requires="v">
                <p:oleObj spid="_x0000_s3249" name="" r:id="rId7" imgW="1231900" imgH="355600" progId="Equation.Ribbit">
                  <p:embed/>
                </p:oleObj>
              </mc:Choice>
              <mc:Fallback>
                <p:oleObj name="" r:id="rId7" imgW="1231900" imgH="355600" progId="Equation.Ribbit">
                  <p:embed/>
                  <p:pic>
                    <p:nvPicPr>
                      <p:cNvPr id="0" name="图片 3248"/>
                      <p:cNvPicPr/>
                      <p:nvPr/>
                    </p:nvPicPr>
                    <p:blipFill>
                      <a:blip r:embed="rId8"/>
                      <a:stretch>
                        <a:fillRect/>
                      </a:stretch>
                    </p:blipFill>
                    <p:spPr>
                      <a:xfrm>
                        <a:off x="3927475" y="4191000"/>
                        <a:ext cx="2874963" cy="825500"/>
                      </a:xfrm>
                      <a:prstGeom prst="rect">
                        <a:avLst/>
                      </a:prstGeom>
                      <a:noFill/>
                      <a:ln w="38100">
                        <a:noFill/>
                        <a:miter/>
                      </a:ln>
                    </p:spPr>
                  </p:pic>
                </p:oleObj>
              </mc:Fallback>
            </mc:AlternateContent>
          </a:graphicData>
        </a:graphic>
      </p:graphicFrame>
      <p:graphicFrame>
        <p:nvGraphicFramePr>
          <p:cNvPr id="236551" name="Object 6"/>
          <p:cNvGraphicFramePr/>
          <p:nvPr/>
        </p:nvGraphicFramePr>
        <p:xfrm>
          <a:off x="1552575" y="5143500"/>
          <a:ext cx="969963" cy="304800"/>
        </p:xfrm>
        <a:graphic>
          <a:graphicData uri="http://schemas.openxmlformats.org/presentationml/2006/ole">
            <mc:AlternateContent xmlns:mc="http://schemas.openxmlformats.org/markup-compatibility/2006">
              <mc:Choice xmlns:v="urn:schemas-microsoft-com:vml" Requires="v">
                <p:oleObj spid="_x0000_s3250" name="" r:id="rId9" imgW="556260" imgH="176530" progId="Equation.Ribbit">
                  <p:embed/>
                </p:oleObj>
              </mc:Choice>
              <mc:Fallback>
                <p:oleObj name="" r:id="rId9" imgW="556260" imgH="176530" progId="Equation.Ribbit">
                  <p:embed/>
                  <p:pic>
                    <p:nvPicPr>
                      <p:cNvPr id="0" name="图片 3249"/>
                      <p:cNvPicPr/>
                      <p:nvPr/>
                    </p:nvPicPr>
                    <p:blipFill>
                      <a:blip r:embed="rId10"/>
                      <a:stretch>
                        <a:fillRect/>
                      </a:stretch>
                    </p:blipFill>
                    <p:spPr>
                      <a:xfrm>
                        <a:off x="1552575" y="5143500"/>
                        <a:ext cx="969963" cy="304800"/>
                      </a:xfrm>
                      <a:prstGeom prst="rect">
                        <a:avLst/>
                      </a:prstGeom>
                      <a:noFill/>
                      <a:ln w="38100">
                        <a:noFill/>
                        <a:miter/>
                      </a:ln>
                    </p:spPr>
                  </p:pic>
                </p:oleObj>
              </mc:Fallback>
            </mc:AlternateContent>
          </a:graphicData>
        </a:graphic>
      </p:graphicFrame>
      <p:graphicFrame>
        <p:nvGraphicFramePr>
          <p:cNvPr id="236552" name="Object 7"/>
          <p:cNvGraphicFramePr/>
          <p:nvPr/>
        </p:nvGraphicFramePr>
        <p:xfrm>
          <a:off x="4038600" y="5600700"/>
          <a:ext cx="673100" cy="342900"/>
        </p:xfrm>
        <a:graphic>
          <a:graphicData uri="http://schemas.openxmlformats.org/presentationml/2006/ole">
            <mc:AlternateContent xmlns:mc="http://schemas.openxmlformats.org/markup-compatibility/2006">
              <mc:Choice xmlns:v="urn:schemas-microsoft-com:vml" Requires="v">
                <p:oleObj spid="_x0000_s3251" name="" r:id="rId11" imgW="344805" imgH="176530" progId="Equation.Ribbit">
                  <p:embed/>
                </p:oleObj>
              </mc:Choice>
              <mc:Fallback>
                <p:oleObj name="" r:id="rId11" imgW="344805" imgH="176530" progId="Equation.Ribbit">
                  <p:embed/>
                  <p:pic>
                    <p:nvPicPr>
                      <p:cNvPr id="0" name="图片 3250"/>
                      <p:cNvPicPr/>
                      <p:nvPr/>
                    </p:nvPicPr>
                    <p:blipFill>
                      <a:blip r:embed="rId4"/>
                      <a:stretch>
                        <a:fillRect/>
                      </a:stretch>
                    </p:blipFill>
                    <p:spPr>
                      <a:xfrm>
                        <a:off x="4038600" y="5600700"/>
                        <a:ext cx="673100" cy="342900"/>
                      </a:xfrm>
                      <a:prstGeom prst="rect">
                        <a:avLst/>
                      </a:prstGeom>
                      <a:noFill/>
                      <a:ln w="38100">
                        <a:noFill/>
                        <a:miter/>
                      </a:ln>
                    </p:spPr>
                  </p:pic>
                </p:oleObj>
              </mc:Fallback>
            </mc:AlternateContent>
          </a:graphicData>
        </a:graphic>
      </p:graphicFrame>
      <p:graphicFrame>
        <p:nvGraphicFramePr>
          <p:cNvPr id="236553" name="Object 8"/>
          <p:cNvGraphicFramePr/>
          <p:nvPr/>
        </p:nvGraphicFramePr>
        <p:xfrm>
          <a:off x="1905000" y="2100263"/>
          <a:ext cx="152400" cy="342900"/>
        </p:xfrm>
        <a:graphic>
          <a:graphicData uri="http://schemas.openxmlformats.org/presentationml/2006/ole">
            <mc:AlternateContent xmlns:mc="http://schemas.openxmlformats.org/markup-compatibility/2006">
              <mc:Choice xmlns:v="urn:schemas-microsoft-com:vml" Requires="v">
                <p:oleObj spid="_x0000_s3252" name="" r:id="rId12" imgW="74930" imgH="160020" progId="Equation.Ribbit">
                  <p:embed/>
                </p:oleObj>
              </mc:Choice>
              <mc:Fallback>
                <p:oleObj name="" r:id="rId12" imgW="74930" imgH="160020" progId="Equation.Ribbit">
                  <p:embed/>
                  <p:pic>
                    <p:nvPicPr>
                      <p:cNvPr id="0" name="图片 3251"/>
                      <p:cNvPicPr/>
                      <p:nvPr/>
                    </p:nvPicPr>
                    <p:blipFill>
                      <a:blip r:embed="rId13"/>
                      <a:stretch>
                        <a:fillRect/>
                      </a:stretch>
                    </p:blipFill>
                    <p:spPr>
                      <a:xfrm>
                        <a:off x="1905000" y="2100263"/>
                        <a:ext cx="152400" cy="342900"/>
                      </a:xfrm>
                      <a:prstGeom prst="rect">
                        <a:avLst/>
                      </a:prstGeom>
                      <a:noFill/>
                      <a:ln w="38100">
                        <a:noFill/>
                        <a:miter/>
                      </a:ln>
                    </p:spPr>
                  </p:pic>
                </p:oleObj>
              </mc:Fallback>
            </mc:AlternateContent>
          </a:graphicData>
        </a:graphic>
      </p:graphicFrame>
      <p:graphicFrame>
        <p:nvGraphicFramePr>
          <p:cNvPr id="236554" name="Object 9"/>
          <p:cNvGraphicFramePr/>
          <p:nvPr/>
        </p:nvGraphicFramePr>
        <p:xfrm>
          <a:off x="5867400" y="2595563"/>
          <a:ext cx="152400" cy="342900"/>
        </p:xfrm>
        <a:graphic>
          <a:graphicData uri="http://schemas.openxmlformats.org/presentationml/2006/ole">
            <mc:AlternateContent xmlns:mc="http://schemas.openxmlformats.org/markup-compatibility/2006">
              <mc:Choice xmlns:v="urn:schemas-microsoft-com:vml" Requires="v">
                <p:oleObj spid="_x0000_s3253" name="" r:id="rId14" imgW="74930" imgH="160020" progId="Equation.Ribbit">
                  <p:embed/>
                </p:oleObj>
              </mc:Choice>
              <mc:Fallback>
                <p:oleObj name="" r:id="rId14" imgW="74930" imgH="160020" progId="Equation.Ribbit">
                  <p:embed/>
                  <p:pic>
                    <p:nvPicPr>
                      <p:cNvPr id="0" name="图片 3252"/>
                      <p:cNvPicPr/>
                      <p:nvPr/>
                    </p:nvPicPr>
                    <p:blipFill>
                      <a:blip r:embed="rId13"/>
                      <a:stretch>
                        <a:fillRect/>
                      </a:stretch>
                    </p:blipFill>
                    <p:spPr>
                      <a:xfrm>
                        <a:off x="5867400" y="2595563"/>
                        <a:ext cx="152400" cy="342900"/>
                      </a:xfrm>
                      <a:prstGeom prst="rect">
                        <a:avLst/>
                      </a:prstGeom>
                      <a:noFill/>
                      <a:ln w="38100">
                        <a:noFill/>
                        <a:miter/>
                      </a:ln>
                    </p:spPr>
                  </p:pic>
                </p:oleObj>
              </mc:Fallback>
            </mc:AlternateContent>
          </a:graphicData>
        </a:graphic>
      </p:graphicFrame>
      <p:graphicFrame>
        <p:nvGraphicFramePr>
          <p:cNvPr id="236555" name="Object 10"/>
          <p:cNvGraphicFramePr/>
          <p:nvPr/>
        </p:nvGraphicFramePr>
        <p:xfrm>
          <a:off x="7156450" y="3014663"/>
          <a:ext cx="646113" cy="261937"/>
        </p:xfrm>
        <a:graphic>
          <a:graphicData uri="http://schemas.openxmlformats.org/presentationml/2006/ole">
            <mc:AlternateContent xmlns:mc="http://schemas.openxmlformats.org/markup-compatibility/2006">
              <mc:Choice xmlns:v="urn:schemas-microsoft-com:vml" Requires="v">
                <p:oleObj spid="_x0000_s3255" name="" r:id="rId15" imgW="325755" imgH="130810" progId="Equation.Ribbit">
                  <p:embed/>
                </p:oleObj>
              </mc:Choice>
              <mc:Fallback>
                <p:oleObj name="" r:id="rId15" imgW="325755" imgH="130810" progId="Equation.Ribbit">
                  <p:embed/>
                  <p:pic>
                    <p:nvPicPr>
                      <p:cNvPr id="0" name="图片 3254"/>
                      <p:cNvPicPr/>
                      <p:nvPr/>
                    </p:nvPicPr>
                    <p:blipFill>
                      <a:blip r:embed="rId16"/>
                      <a:stretch>
                        <a:fillRect/>
                      </a:stretch>
                    </p:blipFill>
                    <p:spPr>
                      <a:xfrm>
                        <a:off x="7156450" y="3014663"/>
                        <a:ext cx="646113" cy="261937"/>
                      </a:xfrm>
                      <a:prstGeom prst="rect">
                        <a:avLst/>
                      </a:prstGeom>
                      <a:noFill/>
                      <a:ln w="38100">
                        <a:noFill/>
                        <a:miter/>
                      </a:ln>
                    </p:spPr>
                  </p:pic>
                </p:oleObj>
              </mc:Fallback>
            </mc:AlternateContent>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8593"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四、单层感知机</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238594" name="Rectangle 3"/>
          <p:cNvSpPr>
            <a:spLocks noGrp="1"/>
          </p:cNvSpPr>
          <p:nvPr>
            <p:ph type="body" idx="4294967295"/>
          </p:nvPr>
        </p:nvSpPr>
        <p:spPr>
          <a:xfrm>
            <a:off x="411163" y="1143000"/>
            <a:ext cx="8318500" cy="5410200"/>
          </a:xfrm>
          <a:ln/>
        </p:spPr>
        <p:txBody>
          <a:bodyPr vert="horz" wrap="square" lIns="90488" tIns="44450" rIns="90488" bIns="44450" anchor="t" anchorCtr="0"/>
          <a:p>
            <a:pPr>
              <a:lnSpc>
                <a:spcPct val="90000"/>
              </a:lnSpc>
              <a:buNone/>
            </a:pPr>
            <a:r>
              <a:rPr lang="zh-CN" altLang="en-US" b="1" dirty="0">
                <a:latin typeface="Times New Roman" panose="02020603050405020304" pitchFamily="18" charset="0"/>
                <a:ea typeface="宋体" panose="02010600030101010101" pitchFamily="2" charset="-122"/>
              </a:rPr>
              <a:t>单层感知机的学习能力：</a:t>
            </a:r>
            <a:endParaRPr lang="en-US" altLang="zh-CN" b="1" dirty="0">
              <a:latin typeface="Times New Roman" panose="02020603050405020304" pitchFamily="18" charset="0"/>
              <a:ea typeface="宋体" panose="02010600030101010101" pitchFamily="2" charset="-122"/>
            </a:endParaRPr>
          </a:p>
          <a:p>
            <a:pPr>
              <a:lnSpc>
                <a:spcPct val="90000"/>
              </a:lnSpc>
            </a:pPr>
            <a:r>
              <a:rPr lang="zh-CN" altLang="en-US" dirty="0">
                <a:latin typeface="Times New Roman" panose="02020603050405020304" pitchFamily="18" charset="0"/>
                <a:ea typeface="宋体" panose="02010600030101010101" pitchFamily="2" charset="-122"/>
              </a:rPr>
              <a:t>尽管单层感知机能够非常容易地实现逻辑与、或、非运算，但其学习能力还是非常有限。</a:t>
            </a:r>
            <a:endParaRPr lang="en-US" altLang="zh-CN" dirty="0">
              <a:latin typeface="Times New Roman" panose="02020603050405020304" pitchFamily="18" charset="0"/>
              <a:ea typeface="宋体" panose="02010600030101010101" pitchFamily="2" charset="-122"/>
            </a:endParaRPr>
          </a:p>
          <a:p>
            <a:pPr>
              <a:lnSpc>
                <a:spcPct val="90000"/>
              </a:lnSpc>
            </a:pPr>
            <a:r>
              <a:rPr lang="zh-CN" altLang="en-US" dirty="0">
                <a:latin typeface="Times New Roman" panose="02020603050405020304" pitchFamily="18" charset="0"/>
                <a:ea typeface="宋体" panose="02010600030101010101" pitchFamily="2" charset="-122"/>
              </a:rPr>
              <a:t>事实上，逻辑与、或、非运算问题都是线性可分的问题。可以证明</a:t>
            </a:r>
            <a:r>
              <a:rPr lang="en-US" altLang="zh-CN" dirty="0">
                <a:latin typeface="Times New Roman" panose="02020603050405020304" pitchFamily="18" charset="0"/>
                <a:ea typeface="宋体" panose="02010600030101010101" pitchFamily="2" charset="-122"/>
              </a:rPr>
              <a:t>[Minsky and Papert, 1969]</a:t>
            </a:r>
            <a:r>
              <a:rPr lang="zh-CN" altLang="en-US" dirty="0">
                <a:latin typeface="Times New Roman" panose="02020603050405020304" pitchFamily="18" charset="0"/>
                <a:ea typeface="宋体" panose="02010600030101010101" pitchFamily="2" charset="-122"/>
              </a:rPr>
              <a:t>，若二分类问题是线性可分的，即存在一个线性超平面能将它们分开，则感知机的学习过程一定会收敛，否则感知机的学习过程将会发生振荡，甚至不能解决异或这样简单的非线性可分问题。</a:t>
            </a:r>
            <a:endParaRPr lang="en-US" altLang="zh-CN" dirty="0">
              <a:latin typeface="Times New Roman" panose="02020603050405020304" pitchFamily="18" charset="0"/>
              <a:ea typeface="宋体" panose="02010600030101010101" pitchFamily="2" charset="-122"/>
            </a:endParaRPr>
          </a:p>
          <a:p>
            <a:pPr>
              <a:lnSpc>
                <a:spcPct val="90000"/>
              </a:lnSpc>
            </a:pPr>
            <a:r>
              <a:rPr lang="zh-CN" altLang="en-US" dirty="0">
                <a:latin typeface="Times New Roman" panose="02020603050405020304" pitchFamily="18" charset="0"/>
                <a:ea typeface="宋体" panose="02010600030101010101" pitchFamily="2" charset="-122"/>
              </a:rPr>
              <a:t>要解决非线性可分问题，就需要使用多层功能神经元。比如两层感知机，输入层与输出层之间的一层神经元，被称为隐含层，隐含层和输出层神经元都是拥有激活函数的功能神经元。</a:t>
            </a:r>
            <a:endParaRPr lang="zh-CN" altLang="en-US" dirty="0">
              <a:latin typeface="Times New Roman" panose="02020603050405020304" pitchFamily="18" charset="0"/>
              <a:ea typeface="宋体" panose="02010600030101010101" pitchFamily="2" charset="-122"/>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0641"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五、多层前馈神经网络</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240642" name="Rectangle 3"/>
          <p:cNvSpPr>
            <a:spLocks noGrp="1"/>
          </p:cNvSpPr>
          <p:nvPr>
            <p:ph type="body" idx="4294967295"/>
          </p:nvPr>
        </p:nvSpPr>
        <p:spPr>
          <a:xfrm>
            <a:off x="411163" y="1143000"/>
            <a:ext cx="8318500" cy="5410200"/>
          </a:xfrm>
          <a:ln/>
        </p:spPr>
        <p:txBody>
          <a:bodyPr vert="horz" wrap="square" lIns="90488" tIns="44450" rIns="90488" bIns="44450" anchor="t" anchorCtr="0"/>
          <a:p>
            <a:pPr>
              <a:lnSpc>
                <a:spcPct val="90000"/>
              </a:lnSpc>
              <a:buNone/>
            </a:pPr>
            <a:r>
              <a:rPr lang="zh-CN" altLang="en-US" b="1" dirty="0">
                <a:latin typeface="Times New Roman" panose="02020603050405020304" pitchFamily="18" charset="0"/>
                <a:ea typeface="宋体" panose="02010600030101010101" pitchFamily="2" charset="-122"/>
              </a:rPr>
              <a:t>多层前馈神经网络的定义：</a:t>
            </a:r>
            <a:endParaRPr lang="en-US" altLang="zh-CN" b="1" dirty="0">
              <a:latin typeface="Times New Roman" panose="02020603050405020304" pitchFamily="18" charset="0"/>
              <a:ea typeface="宋体" panose="02010600030101010101" pitchFamily="2" charset="-122"/>
            </a:endParaRPr>
          </a:p>
          <a:p>
            <a:pPr>
              <a:lnSpc>
                <a:spcPct val="90000"/>
              </a:lnSpc>
            </a:pPr>
            <a:r>
              <a:rPr lang="zh-CN" altLang="en-US" dirty="0">
                <a:latin typeface="Times New Roman" panose="02020603050405020304" pitchFamily="18" charset="0"/>
                <a:ea typeface="宋体" panose="02010600030101010101" pitchFamily="2" charset="-122"/>
              </a:rPr>
              <a:t>多层前馈神经网络又名多层前馈全互连接网。</a:t>
            </a:r>
            <a:endParaRPr lang="en-US" altLang="zh-CN" dirty="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Char char="ü"/>
            </a:pPr>
            <a:r>
              <a:rPr lang="zh-CN" altLang="en-US" b="1" dirty="0">
                <a:latin typeface="Times New Roman" panose="02020603050405020304" pitchFamily="18" charset="0"/>
                <a:ea typeface="宋体" panose="02010600030101010101" pitchFamily="2" charset="-122"/>
              </a:rPr>
              <a:t>多层是指：</a:t>
            </a:r>
            <a:r>
              <a:rPr lang="zh-CN" altLang="en-US" dirty="0">
                <a:latin typeface="Times New Roman" panose="02020603050405020304" pitchFamily="18" charset="0"/>
                <a:ea typeface="宋体" panose="02010600030101010101" pitchFamily="2" charset="-122"/>
              </a:rPr>
              <a:t>除了输入层和输出层以外，还存在一个或者多个隐含层。</a:t>
            </a:r>
            <a:endParaRPr lang="en-US" altLang="zh-CN" dirty="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Char char="ü"/>
            </a:pPr>
            <a:r>
              <a:rPr lang="zh-CN" altLang="en-US" b="1" dirty="0">
                <a:latin typeface="Times New Roman" panose="02020603050405020304" pitchFamily="18" charset="0"/>
                <a:ea typeface="宋体" panose="02010600030101010101" pitchFamily="2" charset="-122"/>
              </a:rPr>
              <a:t>前馈是指：</a:t>
            </a:r>
            <a:r>
              <a:rPr lang="zh-CN" altLang="en-US" dirty="0">
                <a:latin typeface="Times New Roman" panose="02020603050405020304" pitchFamily="18" charset="0"/>
                <a:ea typeface="宋体" panose="02010600030101010101" pitchFamily="2" charset="-122"/>
              </a:rPr>
              <a:t>外界信号从输入层，经由隐含层到达输出层，不存在信号的逆向传播。</a:t>
            </a:r>
            <a:endParaRPr lang="en-US" altLang="zh-CN" dirty="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Char char="ü"/>
            </a:pPr>
            <a:r>
              <a:rPr lang="zh-CN" altLang="en-US" b="1" dirty="0">
                <a:latin typeface="Times New Roman" panose="02020603050405020304" pitchFamily="18" charset="0"/>
                <a:ea typeface="宋体" panose="02010600030101010101" pitchFamily="2" charset="-122"/>
              </a:rPr>
              <a:t>全互连接是指：</a:t>
            </a:r>
            <a:r>
              <a:rPr lang="zh-CN" altLang="en-US" dirty="0">
                <a:latin typeface="Times New Roman" panose="02020603050405020304" pitchFamily="18" charset="0"/>
                <a:ea typeface="宋体" panose="02010600030101010101" pitchFamily="2" charset="-122"/>
              </a:rPr>
              <a:t>每层神经元与下层神经元全互连接，神经元之间不存在同层连接， 也不存在跨层连接。</a:t>
            </a:r>
            <a:endParaRPr lang="en-US" altLang="zh-CN" dirty="0">
              <a:latin typeface="Times New Roman" panose="02020603050405020304" pitchFamily="18" charset="0"/>
              <a:ea typeface="宋体" panose="02010600030101010101" pitchFamily="2" charset="-122"/>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2689"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五、多层前馈神经网络</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242690" name="Rectangle 3"/>
          <p:cNvSpPr>
            <a:spLocks noGrp="1"/>
          </p:cNvSpPr>
          <p:nvPr>
            <p:ph type="body" idx="4294967295"/>
          </p:nvPr>
        </p:nvSpPr>
        <p:spPr>
          <a:xfrm>
            <a:off x="411163" y="1143000"/>
            <a:ext cx="8318500" cy="5410200"/>
          </a:xfrm>
          <a:ln/>
        </p:spPr>
        <p:txBody>
          <a:bodyPr vert="horz" wrap="square" lIns="90488" tIns="44450" rIns="90488" bIns="44450" anchor="t" anchorCtr="0"/>
          <a:p>
            <a:pPr>
              <a:lnSpc>
                <a:spcPct val="90000"/>
              </a:lnSpc>
              <a:buNone/>
            </a:pPr>
            <a:r>
              <a:rPr lang="zh-CN" altLang="en-US" b="1" dirty="0">
                <a:latin typeface="Times New Roman" panose="02020603050405020304" pitchFamily="18" charset="0"/>
                <a:ea typeface="宋体" panose="02010600030101010101" pitchFamily="2" charset="-122"/>
              </a:rPr>
              <a:t>多层前馈神经网络的定义：</a:t>
            </a:r>
            <a:endParaRPr lang="en-US" altLang="zh-CN" b="1" dirty="0">
              <a:latin typeface="Times New Roman" panose="02020603050405020304" pitchFamily="18" charset="0"/>
              <a:ea typeface="宋体" panose="02010600030101010101" pitchFamily="2" charset="-122"/>
            </a:endParaRPr>
          </a:p>
          <a:p>
            <a:pPr>
              <a:lnSpc>
                <a:spcPct val="90000"/>
              </a:lnSpc>
              <a:buNone/>
            </a:pPr>
            <a:endParaRPr lang="en-US" altLang="zh-CN" b="1" dirty="0">
              <a:latin typeface="Times New Roman" panose="02020603050405020304" pitchFamily="18" charset="0"/>
              <a:ea typeface="宋体" panose="02010600030101010101" pitchFamily="2" charset="-122"/>
            </a:endParaRPr>
          </a:p>
          <a:p>
            <a:pPr>
              <a:lnSpc>
                <a:spcPct val="90000"/>
              </a:lnSpc>
              <a:buNone/>
            </a:pPr>
            <a:endParaRPr lang="en-US" altLang="zh-CN" b="1" dirty="0">
              <a:latin typeface="Times New Roman" panose="02020603050405020304" pitchFamily="18" charset="0"/>
              <a:ea typeface="宋体" panose="02010600030101010101" pitchFamily="2" charset="-122"/>
            </a:endParaRPr>
          </a:p>
          <a:p>
            <a:pPr>
              <a:lnSpc>
                <a:spcPct val="90000"/>
              </a:lnSpc>
              <a:buNone/>
            </a:pPr>
            <a:endParaRPr lang="en-US" altLang="zh-CN" b="1" dirty="0">
              <a:latin typeface="Times New Roman" panose="02020603050405020304" pitchFamily="18" charset="0"/>
              <a:ea typeface="宋体" panose="02010600030101010101" pitchFamily="2" charset="-122"/>
            </a:endParaRPr>
          </a:p>
          <a:p>
            <a:pPr>
              <a:lnSpc>
                <a:spcPct val="90000"/>
              </a:lnSpc>
              <a:buNone/>
            </a:pPr>
            <a:endParaRPr lang="en-US" altLang="zh-CN" b="1" dirty="0">
              <a:latin typeface="Times New Roman" panose="02020603050405020304" pitchFamily="18" charset="0"/>
              <a:ea typeface="宋体" panose="02010600030101010101" pitchFamily="2" charset="-122"/>
            </a:endParaRPr>
          </a:p>
          <a:p>
            <a:pPr>
              <a:lnSpc>
                <a:spcPct val="90000"/>
              </a:lnSpc>
              <a:buNone/>
            </a:pPr>
            <a:endParaRPr lang="en-US" altLang="zh-CN" b="1" dirty="0">
              <a:latin typeface="Times New Roman" panose="02020603050405020304" pitchFamily="18" charset="0"/>
              <a:ea typeface="宋体" panose="02010600030101010101" pitchFamily="2" charset="-122"/>
            </a:endParaRPr>
          </a:p>
          <a:p>
            <a:pPr>
              <a:lnSpc>
                <a:spcPct val="90000"/>
              </a:lnSpc>
              <a:buNone/>
            </a:pPr>
            <a:endParaRPr lang="en-US" altLang="zh-CN" b="1" dirty="0">
              <a:latin typeface="Times New Roman" panose="02020603050405020304" pitchFamily="18" charset="0"/>
              <a:ea typeface="宋体" panose="02010600030101010101" pitchFamily="2" charset="-122"/>
            </a:endParaRPr>
          </a:p>
          <a:p>
            <a:pPr>
              <a:lnSpc>
                <a:spcPct val="90000"/>
              </a:lnSpc>
              <a:buNone/>
            </a:pPr>
            <a:endParaRPr lang="en-US" altLang="zh-CN" b="1" dirty="0">
              <a:latin typeface="Times New Roman" panose="02020603050405020304" pitchFamily="18" charset="0"/>
              <a:ea typeface="宋体" panose="02010600030101010101" pitchFamily="2" charset="-122"/>
            </a:endParaRPr>
          </a:p>
          <a:p>
            <a:pPr>
              <a:lnSpc>
                <a:spcPct val="90000"/>
              </a:lnSpc>
              <a:buNone/>
            </a:pPr>
            <a:endParaRPr lang="en-US" altLang="zh-CN" b="1" dirty="0">
              <a:latin typeface="Times New Roman" panose="02020603050405020304" pitchFamily="18" charset="0"/>
              <a:ea typeface="宋体" panose="02010600030101010101" pitchFamily="2" charset="-122"/>
            </a:endParaRPr>
          </a:p>
          <a:p>
            <a:pPr>
              <a:lnSpc>
                <a:spcPct val="90000"/>
              </a:lnSpc>
              <a:buNone/>
            </a:pPr>
            <a:endParaRPr lang="en-US" altLang="zh-CN" b="1" dirty="0">
              <a:latin typeface="Times New Roman" panose="02020603050405020304" pitchFamily="18" charset="0"/>
              <a:ea typeface="宋体" panose="02010600030101010101" pitchFamily="2" charset="-122"/>
            </a:endParaRPr>
          </a:p>
          <a:p>
            <a:pPr>
              <a:lnSpc>
                <a:spcPct val="90000"/>
              </a:lnSpc>
              <a:buNone/>
            </a:pPr>
            <a:r>
              <a:rPr lang="en-US" altLang="zh-CN"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多层前馈网的结构图</a:t>
            </a:r>
            <a:endParaRPr lang="en-US" altLang="zh-CN" sz="2400" b="1" dirty="0">
              <a:latin typeface="Times New Roman" panose="02020603050405020304" pitchFamily="18" charset="0"/>
              <a:ea typeface="宋体" panose="02010600030101010101" pitchFamily="2" charset="-122"/>
            </a:endParaRPr>
          </a:p>
          <a:p>
            <a:pPr>
              <a:lnSpc>
                <a:spcPct val="90000"/>
              </a:lnSpc>
              <a:buNone/>
            </a:pPr>
            <a:endParaRPr lang="en-US" altLang="zh-CN" b="1" dirty="0">
              <a:latin typeface="Times New Roman" panose="02020603050405020304" pitchFamily="18" charset="0"/>
              <a:ea typeface="宋体" panose="02010600030101010101" pitchFamily="2" charset="-122"/>
            </a:endParaRPr>
          </a:p>
          <a:p>
            <a:pPr>
              <a:lnSpc>
                <a:spcPct val="90000"/>
              </a:lnSpc>
              <a:buNone/>
            </a:pPr>
            <a:endParaRPr lang="en-US" altLang="zh-CN" b="1" dirty="0">
              <a:latin typeface="Times New Roman" panose="02020603050405020304" pitchFamily="18" charset="0"/>
              <a:ea typeface="宋体" panose="02010600030101010101" pitchFamily="2" charset="-122"/>
            </a:endParaRPr>
          </a:p>
          <a:p>
            <a:pPr>
              <a:lnSpc>
                <a:spcPct val="90000"/>
              </a:lnSpc>
              <a:buNone/>
            </a:pPr>
            <a:endParaRPr lang="en-US" altLang="zh-CN" b="1" dirty="0">
              <a:latin typeface="Times New Roman" panose="02020603050405020304" pitchFamily="18" charset="0"/>
              <a:ea typeface="宋体" panose="02010600030101010101" pitchFamily="2" charset="-122"/>
            </a:endParaRPr>
          </a:p>
          <a:p>
            <a:pPr>
              <a:lnSpc>
                <a:spcPct val="90000"/>
              </a:lnSpc>
              <a:buNone/>
            </a:pPr>
            <a:endParaRPr lang="en-US" altLang="zh-CN" b="1" dirty="0">
              <a:latin typeface="Times New Roman" panose="02020603050405020304" pitchFamily="18" charset="0"/>
              <a:ea typeface="宋体" panose="02010600030101010101" pitchFamily="2" charset="-122"/>
            </a:endParaRPr>
          </a:p>
          <a:p>
            <a:pPr>
              <a:lnSpc>
                <a:spcPct val="90000"/>
              </a:lnSpc>
              <a:buNone/>
            </a:pPr>
            <a:endParaRPr lang="en-US" altLang="zh-CN" b="1" dirty="0">
              <a:latin typeface="Times New Roman" panose="02020603050405020304" pitchFamily="18" charset="0"/>
              <a:ea typeface="宋体" panose="02010600030101010101" pitchFamily="2" charset="-122"/>
            </a:endParaRPr>
          </a:p>
          <a:p>
            <a:pPr>
              <a:lnSpc>
                <a:spcPct val="90000"/>
              </a:lnSpc>
              <a:buNone/>
            </a:pPr>
            <a:endParaRPr lang="en-US" altLang="zh-CN" b="1" dirty="0">
              <a:latin typeface="Times New Roman" panose="02020603050405020304" pitchFamily="18" charset="0"/>
              <a:ea typeface="宋体" panose="02010600030101010101" pitchFamily="2" charset="-122"/>
            </a:endParaRPr>
          </a:p>
          <a:p>
            <a:pPr>
              <a:lnSpc>
                <a:spcPct val="90000"/>
              </a:lnSpc>
              <a:buNone/>
            </a:pPr>
            <a:endParaRPr lang="en-US" altLang="zh-CN" b="1" dirty="0">
              <a:latin typeface="Times New Roman" panose="02020603050405020304" pitchFamily="18" charset="0"/>
              <a:ea typeface="宋体" panose="02010600030101010101" pitchFamily="2" charset="-122"/>
            </a:endParaRPr>
          </a:p>
          <a:p>
            <a:pPr>
              <a:lnSpc>
                <a:spcPct val="90000"/>
              </a:lnSpc>
              <a:buNone/>
            </a:pPr>
            <a:endParaRPr lang="en-US" altLang="zh-CN" b="1" dirty="0">
              <a:latin typeface="Times New Roman" panose="02020603050405020304" pitchFamily="18" charset="0"/>
              <a:ea typeface="宋体" panose="02010600030101010101" pitchFamily="2" charset="-122"/>
            </a:endParaRPr>
          </a:p>
          <a:p>
            <a:pPr>
              <a:lnSpc>
                <a:spcPct val="90000"/>
              </a:lnSpc>
              <a:buNone/>
            </a:pPr>
            <a:endParaRPr lang="en-US" altLang="zh-CN" b="1" dirty="0">
              <a:latin typeface="Times New Roman" panose="02020603050405020304" pitchFamily="18" charset="0"/>
              <a:ea typeface="宋体" panose="02010600030101010101" pitchFamily="2" charset="-122"/>
            </a:endParaRPr>
          </a:p>
        </p:txBody>
      </p:sp>
      <p:pic>
        <p:nvPicPr>
          <p:cNvPr id="242691" name="图片 11" descr="BP.jpg"/>
          <p:cNvPicPr>
            <a:picLocks noChangeAspect="1"/>
          </p:cNvPicPr>
          <p:nvPr/>
        </p:nvPicPr>
        <p:blipFill>
          <a:blip r:embed="rId1"/>
          <a:stretch>
            <a:fillRect/>
          </a:stretch>
        </p:blipFill>
        <p:spPr>
          <a:xfrm>
            <a:off x="533400" y="1595438"/>
            <a:ext cx="8081963" cy="4121150"/>
          </a:xfrm>
          <a:prstGeom prst="rect">
            <a:avLst/>
          </a:prstGeom>
          <a:noFill/>
          <a:ln w="9525">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4737"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五、多层前馈神经网络</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244738" name="Rectangle 3"/>
          <p:cNvSpPr>
            <a:spLocks noGrp="1"/>
          </p:cNvSpPr>
          <p:nvPr>
            <p:ph type="body" idx="4294967295"/>
          </p:nvPr>
        </p:nvSpPr>
        <p:spPr>
          <a:xfrm>
            <a:off x="411163" y="1143000"/>
            <a:ext cx="8318500" cy="5410200"/>
          </a:xfrm>
          <a:ln/>
        </p:spPr>
        <p:txBody>
          <a:bodyPr vert="horz" wrap="square" lIns="90488" tIns="44450" rIns="90488" bIns="44450" anchor="t" anchorCtr="0"/>
          <a:p>
            <a:pPr>
              <a:lnSpc>
                <a:spcPct val="90000"/>
              </a:lnSpc>
              <a:buNone/>
            </a:pPr>
            <a:r>
              <a:rPr lang="zh-CN" altLang="en-US" b="1" dirty="0">
                <a:latin typeface="Times New Roman" panose="02020603050405020304" pitchFamily="18" charset="0"/>
                <a:ea typeface="宋体" panose="02010600030101010101" pitchFamily="2" charset="-122"/>
              </a:rPr>
              <a:t>多层前馈神经网络的定义：</a:t>
            </a:r>
            <a:endParaRPr lang="en-US" altLang="zh-CN" b="1" dirty="0">
              <a:latin typeface="Times New Roman" panose="02020603050405020304" pitchFamily="18" charset="0"/>
              <a:ea typeface="宋体" panose="02010600030101010101" pitchFamily="2" charset="-122"/>
            </a:endParaRPr>
          </a:p>
          <a:p>
            <a:pPr>
              <a:lnSpc>
                <a:spcPct val="90000"/>
              </a:lnSpc>
            </a:pPr>
            <a:r>
              <a:rPr lang="zh-CN" altLang="en-US" dirty="0">
                <a:latin typeface="Times New Roman" panose="02020603050405020304" pitchFamily="18" charset="0"/>
                <a:ea typeface="宋体" panose="02010600030101010101" pitchFamily="2" charset="-122"/>
              </a:rPr>
              <a:t>其中输入层神经元接收外界输入，隐含层与输出层神经元对信号进行加工，最终结果由输出层神经元输出。也就是说，输入层神经元只是接受输入，不进行函数处理，隐含层与输出层才进行函数处理。</a:t>
            </a:r>
            <a:endParaRPr lang="en-US" altLang="zh-CN" dirty="0">
              <a:latin typeface="Times New Roman" panose="02020603050405020304" pitchFamily="18" charset="0"/>
              <a:ea typeface="宋体" panose="02010600030101010101" pitchFamily="2" charset="-122"/>
            </a:endParaRPr>
          </a:p>
          <a:p>
            <a:pPr>
              <a:lnSpc>
                <a:spcPct val="90000"/>
              </a:lnSpc>
            </a:pPr>
            <a:r>
              <a:rPr lang="zh-CN" altLang="en-US" dirty="0">
                <a:latin typeface="Times New Roman" panose="02020603050405020304" pitchFamily="18" charset="0"/>
                <a:ea typeface="宋体" panose="02010600030101010101" pitchFamily="2" charset="-122"/>
              </a:rPr>
              <a:t>神经网络参数学习就是根据训练数据来调整神经元之间的连接权以及每个功能神经元的阈值。换言之，神经网络学到的东西都存放在连接权与阈值中。</a:t>
            </a:r>
            <a:endParaRPr lang="zh-CN" altLang="en-US" dirty="0">
              <a:latin typeface="Times New Roman" panose="02020603050405020304" pitchFamily="18" charset="0"/>
              <a:ea typeface="宋体" panose="02010600030101010101" pitchFamily="2" charset="-12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6785"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五、多层前馈神经网络</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246786" name="Rectangle 3"/>
          <p:cNvSpPr>
            <a:spLocks noGrp="1"/>
          </p:cNvSpPr>
          <p:nvPr>
            <p:ph type="body" idx="4294967295"/>
          </p:nvPr>
        </p:nvSpPr>
        <p:spPr>
          <a:xfrm>
            <a:off x="411163" y="1143000"/>
            <a:ext cx="8318500" cy="5410200"/>
          </a:xfrm>
          <a:ln/>
        </p:spPr>
        <p:txBody>
          <a:bodyPr vert="horz" wrap="square" lIns="90488" tIns="44450" rIns="90488" bIns="44450" anchor="t" anchorCtr="0"/>
          <a:p>
            <a:pPr>
              <a:lnSpc>
                <a:spcPct val="90000"/>
              </a:lnSpc>
              <a:buNone/>
            </a:pPr>
            <a:r>
              <a:rPr lang="zh-CN" altLang="en-US" b="1" dirty="0">
                <a:latin typeface="Times New Roman" panose="02020603050405020304" pitchFamily="18" charset="0"/>
                <a:ea typeface="宋体" panose="02010600030101010101" pitchFamily="2" charset="-122"/>
              </a:rPr>
              <a:t>多层前馈神经网络的学习：</a:t>
            </a:r>
            <a:endParaRPr lang="en-US" altLang="zh-CN" b="1" dirty="0">
              <a:latin typeface="Times New Roman" panose="02020603050405020304" pitchFamily="18" charset="0"/>
              <a:ea typeface="宋体" panose="02010600030101010101" pitchFamily="2" charset="-122"/>
            </a:endParaRPr>
          </a:p>
          <a:p>
            <a:pPr>
              <a:lnSpc>
                <a:spcPct val="90000"/>
              </a:lnSpc>
            </a:pPr>
            <a:r>
              <a:rPr lang="zh-CN" altLang="en-US" dirty="0">
                <a:latin typeface="Times New Roman" panose="02020603050405020304" pitchFamily="18" charset="0"/>
                <a:ea typeface="宋体" panose="02010600030101010101" pitchFamily="2" charset="-122"/>
              </a:rPr>
              <a:t>多层前馈神经网络的表达能力比单层感知机要强得多。要学习多层前馈神经网络，单层感知机的学习规则是远远不够的，需要更强大的学习算法。误差逆传播（</a:t>
            </a:r>
            <a:r>
              <a:rPr lang="en-US" altLang="zh-CN" dirty="0">
                <a:latin typeface="Times New Roman" panose="02020603050405020304" pitchFamily="18" charset="0"/>
                <a:ea typeface="宋体" panose="02010600030101010101" pitchFamily="2" charset="-122"/>
              </a:rPr>
              <a:t>Error Back Propagation</a:t>
            </a:r>
            <a:r>
              <a:rPr lang="zh-CN" altLang="en-US" dirty="0">
                <a:latin typeface="Times New Roman" panose="02020603050405020304" pitchFamily="18" charset="0"/>
                <a:ea typeface="宋体" panose="02010600030101010101" pitchFamily="2" charset="-122"/>
              </a:rPr>
              <a:t>，简称</a:t>
            </a:r>
            <a:r>
              <a:rPr lang="en-US" altLang="zh-CN" dirty="0">
                <a:latin typeface="Times New Roman" panose="02020603050405020304" pitchFamily="18" charset="0"/>
                <a:ea typeface="宋体" panose="02010600030101010101" pitchFamily="2" charset="-122"/>
              </a:rPr>
              <a:t>BP</a:t>
            </a:r>
            <a:r>
              <a:rPr lang="zh-CN" altLang="en-US" dirty="0">
                <a:latin typeface="Times New Roman" panose="02020603050405020304" pitchFamily="18" charset="0"/>
                <a:ea typeface="宋体" panose="02010600030101010101" pitchFamily="2" charset="-122"/>
              </a:rPr>
              <a:t>）算法就是其中最杰出的代表，它是迄今最成功的神经网络学习算法。</a:t>
            </a:r>
            <a:endParaRPr lang="zh-CN" altLang="en-US" dirty="0">
              <a:latin typeface="Times New Roman" panose="02020603050405020304" pitchFamily="18" charset="0"/>
              <a:ea typeface="宋体" panose="02010600030101010101" pitchFamily="2" charset="-122"/>
            </a:endParaRPr>
          </a:p>
          <a:p>
            <a:pPr>
              <a:lnSpc>
                <a:spcPct val="90000"/>
              </a:lnSpc>
            </a:pPr>
            <a:r>
              <a:rPr lang="zh-CN" altLang="en-US" dirty="0">
                <a:latin typeface="Times New Roman" panose="02020603050405020304" pitchFamily="18" charset="0"/>
                <a:ea typeface="宋体" panose="02010600030101010101" pitchFamily="2" charset="-122"/>
              </a:rPr>
              <a:t>现实任务中使用神经网络时，大多是在使用</a:t>
            </a:r>
            <a:r>
              <a:rPr lang="en-US" altLang="zh-CN" dirty="0">
                <a:latin typeface="Times New Roman" panose="02020603050405020304" pitchFamily="18" charset="0"/>
                <a:ea typeface="宋体" panose="02010600030101010101" pitchFamily="2" charset="-122"/>
              </a:rPr>
              <a:t>BP</a:t>
            </a:r>
            <a:r>
              <a:rPr lang="zh-CN" altLang="en-US" dirty="0">
                <a:latin typeface="Times New Roman" panose="02020603050405020304" pitchFamily="18" charset="0"/>
                <a:ea typeface="宋体" panose="02010600030101010101" pitchFamily="2" charset="-122"/>
              </a:rPr>
              <a:t>算法进行训练。需要指出的是，</a:t>
            </a:r>
            <a:r>
              <a:rPr lang="en-US" altLang="zh-CN" dirty="0">
                <a:latin typeface="Times New Roman" panose="02020603050405020304" pitchFamily="18" charset="0"/>
                <a:ea typeface="宋体" panose="02010600030101010101" pitchFamily="2" charset="-122"/>
              </a:rPr>
              <a:t>BP</a:t>
            </a:r>
            <a:r>
              <a:rPr lang="zh-CN" altLang="en-US" dirty="0">
                <a:latin typeface="Times New Roman" panose="02020603050405020304" pitchFamily="18" charset="0"/>
                <a:ea typeface="宋体" panose="02010600030101010101" pitchFamily="2" charset="-122"/>
              </a:rPr>
              <a:t>算法不仅可用于多层前馈神经网络，还可用于其他类型的神经网络，比如递归神经网络。但通常说</a:t>
            </a:r>
            <a:r>
              <a:rPr lang="en-US" altLang="zh-CN" dirty="0">
                <a:latin typeface="Times New Roman" panose="02020603050405020304" pitchFamily="18" charset="0"/>
                <a:ea typeface="宋体" panose="02010600030101010101" pitchFamily="2" charset="-122"/>
              </a:rPr>
              <a:t>BP</a:t>
            </a:r>
            <a:r>
              <a:rPr lang="zh-CN" altLang="en-US" dirty="0">
                <a:latin typeface="Times New Roman" panose="02020603050405020304" pitchFamily="18" charset="0"/>
                <a:ea typeface="宋体" panose="02010600030101010101" pitchFamily="2" charset="-122"/>
              </a:rPr>
              <a:t>网络的时候一般是指用</a:t>
            </a:r>
            <a:r>
              <a:rPr lang="en-US" altLang="zh-CN" dirty="0">
                <a:latin typeface="Times New Roman" panose="02020603050405020304" pitchFamily="18" charset="0"/>
                <a:ea typeface="宋体" panose="02010600030101010101" pitchFamily="2" charset="-122"/>
              </a:rPr>
              <a:t>BP</a:t>
            </a:r>
            <a:r>
              <a:rPr lang="zh-CN" altLang="en-US" dirty="0">
                <a:latin typeface="Times New Roman" panose="02020603050405020304" pitchFamily="18" charset="0"/>
                <a:ea typeface="宋体" panose="02010600030101010101" pitchFamily="2" charset="-122"/>
              </a:rPr>
              <a:t>算法训练的多层前馈神经网络。</a:t>
            </a:r>
            <a:endParaRPr lang="en-US" altLang="zh-CN" dirty="0">
              <a:latin typeface="Times New Roman" panose="02020603050405020304" pitchFamily="18" charset="0"/>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Rectangle 3"/>
          <p:cNvSpPr txBox="1"/>
          <p:nvPr/>
        </p:nvSpPr>
        <p:spPr>
          <a:xfrm>
            <a:off x="411163" y="1219200"/>
            <a:ext cx="8318500" cy="5181600"/>
          </a:xfrm>
          <a:prstGeom prst="rect">
            <a:avLst/>
          </a:prstGeom>
          <a:noFill/>
          <a:ln w="9525">
            <a:noFill/>
          </a:ln>
        </p:spPr>
        <p:txBody>
          <a:bodyPr anchor="t" anchorCtr="0"/>
          <a:p>
            <a:pPr marL="292100" indent="-292100">
              <a:lnSpc>
                <a:spcPts val="3800"/>
              </a:lnSpc>
              <a:spcBef>
                <a:spcPct val="10000"/>
              </a:spcBef>
              <a:spcAft>
                <a:spcPts val="400"/>
              </a:spcAft>
              <a:buClr>
                <a:srgbClr val="0C7B9C"/>
              </a:buClr>
              <a:buSzPct val="75000"/>
              <a:buFont typeface="Monotype Sorts" pitchFamily="2" charset="2"/>
              <a:buChar char="l"/>
            </a:pPr>
            <a:r>
              <a:rPr lang="zh-CN" altLang="en-US" b="0" dirty="0">
                <a:latin typeface="黑体" panose="02010609060101010101" pitchFamily="49" charset="-122"/>
                <a:ea typeface="黑体" panose="02010609060101010101" pitchFamily="49" charset="-122"/>
              </a:rPr>
              <a:t>可见，数据挖掘的教材和课程主要讲解各种不同的数据挖掘任务。比如：分类分析、回归分析、聚类分析、关联分析、异常分析等等。</a:t>
            </a:r>
            <a:endParaRPr lang="en-US" altLang="zh-CN" b="0" dirty="0">
              <a:latin typeface="黑体" panose="02010609060101010101" pitchFamily="49" charset="-122"/>
              <a:ea typeface="黑体" panose="02010609060101010101" pitchFamily="49" charset="-122"/>
            </a:endParaRPr>
          </a:p>
          <a:p>
            <a:pPr marL="292100" indent="-292100">
              <a:lnSpc>
                <a:spcPts val="3800"/>
              </a:lnSpc>
              <a:spcBef>
                <a:spcPct val="10000"/>
              </a:spcBef>
              <a:spcAft>
                <a:spcPts val="400"/>
              </a:spcAft>
              <a:buClr>
                <a:srgbClr val="0C7B9C"/>
              </a:buClr>
              <a:buSzPct val="75000"/>
              <a:buFont typeface="Monotype Sorts" pitchFamily="2" charset="2"/>
              <a:buChar char="l"/>
            </a:pPr>
            <a:r>
              <a:rPr lang="zh-CN" altLang="en-US" b="0" dirty="0">
                <a:latin typeface="黑体" panose="02010609060101010101" pitchFamily="49" charset="-122"/>
                <a:ea typeface="黑体" panose="02010609060101010101" pitchFamily="49" charset="-122"/>
              </a:rPr>
              <a:t>数据挖掘可以视为机器学习和数据库的交叉，它主要利用机器学习界提供的技术来分析海量数据，利用数据库界提供的技术来管理海量数据。</a:t>
            </a:r>
            <a:endParaRPr lang="en-US" altLang="zh-CN" b="0" dirty="0">
              <a:latin typeface="黑体" panose="02010609060101010101" pitchFamily="49" charset="-122"/>
              <a:ea typeface="黑体" panose="02010609060101010101" pitchFamily="49" charset="-122"/>
            </a:endParaRPr>
          </a:p>
          <a:p>
            <a:pPr marL="292100" indent="-292100">
              <a:lnSpc>
                <a:spcPts val="3800"/>
              </a:lnSpc>
              <a:spcBef>
                <a:spcPct val="10000"/>
              </a:spcBef>
              <a:spcAft>
                <a:spcPts val="400"/>
              </a:spcAft>
              <a:buClr>
                <a:srgbClr val="0C7B9C"/>
              </a:buClr>
              <a:buSzPct val="75000"/>
              <a:buFont typeface="Monotype Sorts" pitchFamily="2" charset="2"/>
              <a:buChar char="l"/>
            </a:pPr>
            <a:r>
              <a:rPr lang="zh-CN" altLang="en-US" b="0" dirty="0">
                <a:latin typeface="Times New Roman" panose="02020603050405020304" pitchFamily="18" charset="0"/>
                <a:ea typeface="黑体" panose="02010609060101010101" pitchFamily="49" charset="-122"/>
              </a:rPr>
              <a:t>二者既有区别又有联系。整体来说，数据挖掘面向任务和功能，回答要做什么（</a:t>
            </a:r>
            <a:r>
              <a:rPr lang="en-US" altLang="zh-CN" dirty="0">
                <a:solidFill>
                  <a:srgbClr val="0000FF"/>
                </a:solidFill>
                <a:latin typeface="Times New Roman" panose="02020603050405020304" pitchFamily="18" charset="0"/>
                <a:ea typeface="黑体" panose="02010609060101010101" pitchFamily="49" charset="-122"/>
              </a:rPr>
              <a:t>What</a:t>
            </a:r>
            <a:r>
              <a:rPr lang="zh-CN" altLang="en-US" dirty="0">
                <a:solidFill>
                  <a:srgbClr val="0000FF"/>
                </a:solidFill>
                <a:latin typeface="Times New Roman" panose="02020603050405020304" pitchFamily="18" charset="0"/>
                <a:ea typeface="黑体" panose="02010609060101010101" pitchFamily="49" charset="-122"/>
              </a:rPr>
              <a:t>？</a:t>
            </a:r>
            <a:r>
              <a:rPr lang="zh-CN" altLang="en-US" b="0" dirty="0">
                <a:latin typeface="Times New Roman" panose="02020603050405020304" pitchFamily="18" charset="0"/>
                <a:ea typeface="黑体" panose="02010609060101010101" pitchFamily="49" charset="-122"/>
              </a:rPr>
              <a:t>）；机器学习面向技术和方法，回答要怎么做（</a:t>
            </a:r>
            <a:r>
              <a:rPr lang="en-US" altLang="zh-CN" dirty="0">
                <a:solidFill>
                  <a:srgbClr val="0000FF"/>
                </a:solidFill>
                <a:latin typeface="Times New Roman" panose="02020603050405020304" pitchFamily="18" charset="0"/>
                <a:ea typeface="黑体" panose="02010609060101010101" pitchFamily="49" charset="-122"/>
              </a:rPr>
              <a:t>How</a:t>
            </a:r>
            <a:r>
              <a:rPr lang="zh-CN" altLang="en-US" dirty="0">
                <a:solidFill>
                  <a:srgbClr val="0000FF"/>
                </a:solidFill>
                <a:latin typeface="Times New Roman" panose="02020603050405020304" pitchFamily="18" charset="0"/>
                <a:ea typeface="黑体" panose="02010609060101010101" pitchFamily="49" charset="-122"/>
              </a:rPr>
              <a:t>？</a:t>
            </a:r>
            <a:r>
              <a:rPr lang="zh-CN" altLang="en-US" b="0" dirty="0">
                <a:latin typeface="Times New Roman" panose="02020603050405020304" pitchFamily="18" charset="0"/>
                <a:ea typeface="黑体" panose="02010609060101010101" pitchFamily="49" charset="-122"/>
              </a:rPr>
              <a:t>）。</a:t>
            </a:r>
            <a:endParaRPr lang="en-US" altLang="zh-CN" b="0" dirty="0">
              <a:latin typeface="Times New Roman" panose="02020603050405020304" pitchFamily="18" charset="0"/>
              <a:ea typeface="黑体" panose="02010609060101010101" pitchFamily="49" charset="-122"/>
            </a:endParaRPr>
          </a:p>
        </p:txBody>
      </p:sp>
      <p:sp>
        <p:nvSpPr>
          <p:cNvPr id="27650"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二、与数据挖掘的区别与联系</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8833"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五、多层前馈神经网络</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248834" name="Rectangle 3"/>
          <p:cNvSpPr>
            <a:spLocks noGrp="1"/>
          </p:cNvSpPr>
          <p:nvPr>
            <p:ph type="body" idx="4294967295"/>
          </p:nvPr>
        </p:nvSpPr>
        <p:spPr>
          <a:xfrm>
            <a:off x="411163" y="1143000"/>
            <a:ext cx="8318500" cy="5410200"/>
          </a:xfrm>
          <a:ln/>
        </p:spPr>
        <p:txBody>
          <a:bodyPr vert="horz" wrap="square" lIns="90488" tIns="44450" rIns="90488" bIns="44450" anchor="t" anchorCtr="0"/>
          <a:p>
            <a:pPr>
              <a:lnSpc>
                <a:spcPct val="90000"/>
              </a:lnSpc>
              <a:buNone/>
            </a:pPr>
            <a:r>
              <a:rPr lang="en-US" altLang="zh-CN" b="1" dirty="0">
                <a:latin typeface="Times New Roman" panose="02020603050405020304" pitchFamily="18" charset="0"/>
                <a:ea typeface="宋体" panose="02010600030101010101" pitchFamily="2" charset="-122"/>
              </a:rPr>
              <a:t>BP</a:t>
            </a:r>
            <a:r>
              <a:rPr lang="zh-CN" altLang="en-US" b="1" dirty="0">
                <a:latin typeface="Times New Roman" panose="02020603050405020304" pitchFamily="18" charset="0"/>
                <a:ea typeface="宋体" panose="02010600030101010101" pitchFamily="2" charset="-122"/>
              </a:rPr>
              <a:t>算法：</a:t>
            </a:r>
            <a:endParaRPr lang="en-US" altLang="zh-CN" b="1" dirty="0">
              <a:latin typeface="Times New Roman" panose="02020603050405020304" pitchFamily="18" charset="0"/>
              <a:ea typeface="宋体" panose="02010600030101010101" pitchFamily="2" charset="-122"/>
            </a:endParaRPr>
          </a:p>
        </p:txBody>
      </p:sp>
      <p:sp>
        <p:nvSpPr>
          <p:cNvPr id="248835" name="矩形 5"/>
          <p:cNvSpPr/>
          <p:nvPr/>
        </p:nvSpPr>
        <p:spPr>
          <a:xfrm>
            <a:off x="381000" y="2482850"/>
            <a:ext cx="2514600" cy="1323975"/>
          </a:xfrm>
          <a:prstGeom prst="rect">
            <a:avLst/>
          </a:prstGeom>
          <a:noFill/>
          <a:ln w="9525">
            <a:noFill/>
          </a:ln>
        </p:spPr>
        <p:txBody>
          <a:bodyPr anchor="t" anchorCtr="0">
            <a:spAutoFit/>
          </a:bodyPr>
          <a:p>
            <a:pPr eaLnBrk="0" hangingPunct="0">
              <a:buClrTx/>
              <a:buFontTx/>
            </a:pPr>
            <a:r>
              <a:rPr lang="zh-CN" altLang="en-US" sz="2000" dirty="0">
                <a:solidFill>
                  <a:srgbClr val="0000FF"/>
                </a:solidFill>
                <a:latin typeface="Times New Roman" panose="02020603050405020304" pitchFamily="18" charset="0"/>
                <a:ea typeface="黑体" panose="02010609060101010101" pitchFamily="49" charset="-122"/>
              </a:rPr>
              <a:t>基于梯度下降法则的公式推导可参阅：</a:t>
            </a:r>
            <a:endParaRPr lang="en-US" altLang="zh-CN" sz="2000" dirty="0">
              <a:solidFill>
                <a:srgbClr val="0000FF"/>
              </a:solidFill>
              <a:latin typeface="Times New Roman" panose="02020603050405020304" pitchFamily="18" charset="0"/>
              <a:ea typeface="黑体" panose="02010609060101010101" pitchFamily="49" charset="-122"/>
            </a:endParaRPr>
          </a:p>
          <a:p>
            <a:pPr eaLnBrk="0" hangingPunct="0">
              <a:buClrTx/>
              <a:buFontTx/>
            </a:pPr>
            <a:r>
              <a:rPr lang="en-US" altLang="zh-CN" sz="2000" dirty="0">
                <a:solidFill>
                  <a:srgbClr val="0000FF"/>
                </a:solidFill>
                <a:latin typeface="Times New Roman" panose="02020603050405020304" pitchFamily="18" charset="0"/>
                <a:ea typeface="黑体" panose="02010609060101010101" pitchFamily="49" charset="-122"/>
              </a:rPr>
              <a:t>[</a:t>
            </a:r>
            <a:r>
              <a:rPr lang="zh-CN" altLang="en-US" sz="2000" dirty="0">
                <a:solidFill>
                  <a:srgbClr val="0000FF"/>
                </a:solidFill>
                <a:latin typeface="Times New Roman" panose="02020603050405020304" pitchFamily="18" charset="0"/>
                <a:ea typeface="黑体" panose="02010609060101010101" pitchFamily="49" charset="-122"/>
              </a:rPr>
              <a:t>周志华</a:t>
            </a:r>
            <a:r>
              <a:rPr lang="en-US" altLang="zh-CN" sz="2000" dirty="0">
                <a:solidFill>
                  <a:srgbClr val="0000FF"/>
                </a:solidFill>
                <a:latin typeface="Times New Roman" panose="02020603050405020304" pitchFamily="18" charset="0"/>
                <a:ea typeface="黑体" panose="02010609060101010101" pitchFamily="49" charset="-122"/>
              </a:rPr>
              <a:t>, 2016];</a:t>
            </a:r>
            <a:endParaRPr lang="en-US" altLang="zh-CN" sz="2000" dirty="0">
              <a:solidFill>
                <a:srgbClr val="0000FF"/>
              </a:solidFill>
              <a:latin typeface="Times New Roman" panose="02020603050405020304" pitchFamily="18" charset="0"/>
              <a:ea typeface="黑体" panose="02010609060101010101" pitchFamily="49" charset="-122"/>
            </a:endParaRPr>
          </a:p>
          <a:p>
            <a:pPr eaLnBrk="0" hangingPunct="0">
              <a:buClrTx/>
              <a:buFontTx/>
            </a:pPr>
            <a:r>
              <a:rPr lang="en-US" altLang="zh-CN" sz="2000" dirty="0">
                <a:solidFill>
                  <a:srgbClr val="0000FF"/>
                </a:solidFill>
                <a:latin typeface="Times New Roman" panose="02020603050405020304" pitchFamily="18" charset="0"/>
                <a:ea typeface="黑体" panose="02010609060101010101" pitchFamily="49" charset="-122"/>
              </a:rPr>
              <a:t>[Mitchell, 2003]</a:t>
            </a:r>
            <a:r>
              <a:rPr lang="zh-CN" altLang="en-US" sz="2000" dirty="0">
                <a:solidFill>
                  <a:srgbClr val="0000FF"/>
                </a:solidFill>
                <a:latin typeface="Times New Roman" panose="02020603050405020304" pitchFamily="18" charset="0"/>
                <a:ea typeface="黑体" panose="02010609060101010101" pitchFamily="49" charset="-122"/>
              </a:rPr>
              <a:t>。</a:t>
            </a:r>
            <a:endParaRPr lang="zh-CN" altLang="en-US" sz="2000" dirty="0">
              <a:solidFill>
                <a:srgbClr val="0000FF"/>
              </a:solidFill>
              <a:latin typeface="Times New Roman" panose="02020603050405020304" pitchFamily="18" charset="0"/>
              <a:ea typeface="黑体" panose="02010609060101010101" pitchFamily="49" charset="-122"/>
            </a:endParaRPr>
          </a:p>
        </p:txBody>
      </p:sp>
      <p:pic>
        <p:nvPicPr>
          <p:cNvPr id="248836" name="Picture 18"/>
          <p:cNvPicPr>
            <a:picLocks noChangeAspect="1"/>
          </p:cNvPicPr>
          <p:nvPr/>
        </p:nvPicPr>
        <p:blipFill>
          <a:blip r:embed="rId1"/>
          <a:stretch>
            <a:fillRect/>
          </a:stretch>
        </p:blipFill>
        <p:spPr>
          <a:xfrm>
            <a:off x="2843213" y="1066800"/>
            <a:ext cx="5462587" cy="5638800"/>
          </a:xfrm>
          <a:prstGeom prst="rect">
            <a:avLst/>
          </a:prstGeom>
          <a:noFill/>
          <a:ln w="12700">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0881"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五、多层前馈神经网络</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250882" name="Rectangle 3"/>
          <p:cNvSpPr>
            <a:spLocks noGrp="1"/>
          </p:cNvSpPr>
          <p:nvPr>
            <p:ph type="body" idx="4294967295"/>
          </p:nvPr>
        </p:nvSpPr>
        <p:spPr>
          <a:xfrm>
            <a:off x="411163" y="1143000"/>
            <a:ext cx="8318500" cy="5410200"/>
          </a:xfrm>
          <a:ln/>
        </p:spPr>
        <p:txBody>
          <a:bodyPr vert="horz" wrap="square" lIns="90488" tIns="44450" rIns="90488" bIns="44450" anchor="t" anchorCtr="0"/>
          <a:p>
            <a:pPr>
              <a:lnSpc>
                <a:spcPct val="90000"/>
              </a:lnSpc>
              <a:buNone/>
            </a:pPr>
            <a:r>
              <a:rPr lang="en-US" altLang="zh-CN" b="1" dirty="0">
                <a:latin typeface="Times New Roman" panose="02020603050405020304" pitchFamily="18" charset="0"/>
                <a:ea typeface="宋体" panose="02010600030101010101" pitchFamily="2" charset="-122"/>
              </a:rPr>
              <a:t>BP</a:t>
            </a:r>
            <a:r>
              <a:rPr lang="zh-CN" altLang="en-US" b="1" dirty="0">
                <a:latin typeface="Times New Roman" panose="02020603050405020304" pitchFamily="18" charset="0"/>
                <a:ea typeface="宋体" panose="02010600030101010101" pitchFamily="2" charset="-122"/>
              </a:rPr>
              <a:t>算法的基本过程：</a:t>
            </a:r>
            <a:endParaRPr lang="en-US" altLang="zh-CN" b="1" dirty="0">
              <a:latin typeface="Times New Roman" panose="02020603050405020304" pitchFamily="18" charset="0"/>
              <a:ea typeface="宋体" panose="02010600030101010101" pitchFamily="2" charset="-122"/>
            </a:endParaRPr>
          </a:p>
          <a:p>
            <a:pPr>
              <a:lnSpc>
                <a:spcPct val="90000"/>
              </a:lnSpc>
            </a:pPr>
            <a:r>
              <a:rPr lang="en-US" altLang="zh-CN" dirty="0">
                <a:latin typeface="Times New Roman" panose="02020603050405020304" pitchFamily="18" charset="0"/>
                <a:ea typeface="宋体" panose="02010600030101010101" pitchFamily="2" charset="-122"/>
              </a:rPr>
              <a:t>BP</a:t>
            </a:r>
            <a:r>
              <a:rPr lang="zh-CN" altLang="en-US" dirty="0">
                <a:latin typeface="Times New Roman" panose="02020603050405020304" pitchFamily="18" charset="0"/>
                <a:ea typeface="宋体" panose="02010600030101010101" pitchFamily="2" charset="-122"/>
              </a:rPr>
              <a:t>算法的基本工作过程大致可以分为三个阶段：</a:t>
            </a:r>
            <a:endParaRPr lang="en-US" altLang="zh-CN" dirty="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Char char="ü"/>
            </a:pPr>
            <a:r>
              <a:rPr lang="en-US" altLang="zh-CN" dirty="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）信号的前向传播阶段：在这个阶段，要求计算出隐含层和输出层中每一神经元的网络净输入和网络输出。</a:t>
            </a:r>
            <a:endParaRPr lang="en-US" altLang="zh-CN" dirty="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Char char="ü"/>
            </a:pPr>
            <a:r>
              <a:rPr lang="en-US" altLang="zh-CN" dirty="0">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）误差的逆向传播阶段：在这个阶段，要求计算出输出层和隐含层中每一神经元的误差。</a:t>
            </a:r>
            <a:endParaRPr lang="en-US" altLang="zh-CN" dirty="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Char char="ü"/>
            </a:pPr>
            <a:r>
              <a:rPr lang="en-US" altLang="zh-CN" dirty="0">
                <a:latin typeface="Times New Roman" panose="02020603050405020304" pitchFamily="18" charset="0"/>
                <a:ea typeface="宋体" panose="02010600030101010101" pitchFamily="2" charset="-122"/>
              </a:rPr>
              <a:t>3</a:t>
            </a:r>
            <a:r>
              <a:rPr lang="zh-CN" altLang="en-US" dirty="0">
                <a:latin typeface="Times New Roman" panose="02020603050405020304" pitchFamily="18" charset="0"/>
                <a:ea typeface="宋体" panose="02010600030101010101" pitchFamily="2" charset="-122"/>
              </a:rPr>
              <a:t>）权值和阈值的更新阶段：在这个阶段，要求更新所有连接权的权值和所有</a:t>
            </a:r>
            <a:r>
              <a:rPr lang="en-US" altLang="zh-CN" dirty="0">
                <a:latin typeface="Times New Roman" panose="02020603050405020304" pitchFamily="18" charset="0"/>
                <a:ea typeface="宋体" panose="02010600030101010101" pitchFamily="2" charset="-122"/>
              </a:rPr>
              <a:t>M-P</a:t>
            </a:r>
            <a:r>
              <a:rPr lang="zh-CN" altLang="en-US" dirty="0">
                <a:latin typeface="Times New Roman" panose="02020603050405020304" pitchFamily="18" charset="0"/>
                <a:ea typeface="宋体" panose="02010600030101010101" pitchFamily="2" charset="-122"/>
              </a:rPr>
              <a:t>神经元的阈值。</a:t>
            </a:r>
            <a:endParaRPr lang="en-US" altLang="zh-CN" dirty="0">
              <a:latin typeface="Times New Roman" panose="02020603050405020304" pitchFamily="18" charset="0"/>
              <a:ea typeface="宋体" panose="02010600030101010101" pitchFamily="2" charset="-122"/>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2929"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五、多层前馈神经网络</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252930" name="Rectangle 3"/>
          <p:cNvSpPr>
            <a:spLocks noGrp="1"/>
          </p:cNvSpPr>
          <p:nvPr>
            <p:ph type="body" idx="4294967295"/>
          </p:nvPr>
        </p:nvSpPr>
        <p:spPr>
          <a:xfrm>
            <a:off x="411163" y="1143000"/>
            <a:ext cx="8318500" cy="5410200"/>
          </a:xfrm>
          <a:ln/>
        </p:spPr>
        <p:txBody>
          <a:bodyPr vert="horz" wrap="square" lIns="90488" tIns="44450" rIns="90488" bIns="44450" anchor="t" anchorCtr="0"/>
          <a:p>
            <a:pPr>
              <a:lnSpc>
                <a:spcPct val="90000"/>
              </a:lnSpc>
              <a:buNone/>
            </a:pPr>
            <a:r>
              <a:rPr lang="en-US" altLang="zh-CN" b="1" dirty="0">
                <a:latin typeface="Times New Roman" panose="02020603050405020304" pitchFamily="18" charset="0"/>
                <a:ea typeface="宋体" panose="02010600030101010101" pitchFamily="2" charset="-122"/>
              </a:rPr>
              <a:t>BP</a:t>
            </a:r>
            <a:r>
              <a:rPr lang="zh-CN" altLang="en-US" b="1" dirty="0">
                <a:latin typeface="Times New Roman" panose="02020603050405020304" pitchFamily="18" charset="0"/>
                <a:ea typeface="宋体" panose="02010600030101010101" pitchFamily="2" charset="-122"/>
              </a:rPr>
              <a:t>算法可能面临的问题：</a:t>
            </a:r>
            <a:endParaRPr lang="en-US" altLang="zh-CN" b="1" dirty="0">
              <a:latin typeface="Times New Roman" panose="02020603050405020304" pitchFamily="18" charset="0"/>
              <a:ea typeface="宋体" panose="02010600030101010101" pitchFamily="2" charset="-122"/>
            </a:endParaRPr>
          </a:p>
          <a:p>
            <a:pPr>
              <a:lnSpc>
                <a:spcPct val="90000"/>
              </a:lnSpc>
              <a:buNone/>
            </a:pPr>
            <a:r>
              <a:rPr lang="en-US" altLang="zh-CN" dirty="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）结构学习问题：</a:t>
            </a:r>
            <a:endParaRPr lang="en-US" altLang="zh-CN" dirty="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rPr>
              <a:t>多层前馈神经网络包括：输入层、输出层、一个或多个隐含层。输入层神经元的个数由输入的数据维度（连续属性）和编码方法（离散属性）确定；输出层神经元的个数由待分类的类别数目和编码方法确定，比如</a:t>
            </a:r>
            <a:r>
              <a:rPr lang="en-US" altLang="zh-CN" dirty="0">
                <a:latin typeface="Times New Roman" panose="02020603050405020304" pitchFamily="18" charset="0"/>
                <a:ea typeface="宋体" panose="02010600030101010101" pitchFamily="2" charset="-122"/>
              </a:rPr>
              <a:t>4</a:t>
            </a:r>
            <a:r>
              <a:rPr lang="zh-CN" altLang="en-US" dirty="0">
                <a:latin typeface="Times New Roman" panose="02020603050405020304" pitchFamily="18" charset="0"/>
                <a:ea typeface="宋体" panose="02010600030101010101" pitchFamily="2" charset="-122"/>
              </a:rPr>
              <a:t>类问题的二进制编码需要</a:t>
            </a:r>
            <a:r>
              <a:rPr lang="en-US" altLang="zh-CN" dirty="0">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个神经元。</a:t>
            </a:r>
            <a:endParaRPr lang="en-US" altLang="zh-CN" dirty="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Char char="ü"/>
            </a:pPr>
            <a:r>
              <a:rPr lang="en-US" altLang="zh-CN" dirty="0">
                <a:latin typeface="Times New Roman" panose="02020603050405020304" pitchFamily="18" charset="0"/>
                <a:ea typeface="宋体" panose="02010600030101010101" pitchFamily="2" charset="-122"/>
              </a:rPr>
              <a:t>[Hornik et al. , 1989]</a:t>
            </a:r>
            <a:r>
              <a:rPr lang="zh-CN" altLang="en-US" dirty="0">
                <a:latin typeface="Times New Roman" panose="02020603050405020304" pitchFamily="18" charset="0"/>
                <a:ea typeface="宋体" panose="02010600030101010101" pitchFamily="2" charset="-122"/>
              </a:rPr>
              <a:t>证明：只需要一个包含足够多神经元的隐含层，多层前馈神经网络就能以任意精度逼近任意复杂度的连续函数。</a:t>
            </a:r>
            <a:endParaRPr lang="zh-CN" altLang="en-US" dirty="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rPr>
              <a:t>如何确定隐含层神经元的个数仍然是个悬而未决问题。实际应用中通常是根据经验来确定或者靠“试错法”来调整。  </a:t>
            </a:r>
            <a:endParaRPr lang="en-US" altLang="zh-CN" dirty="0">
              <a:latin typeface="Times New Roman" panose="02020603050405020304" pitchFamily="18" charset="0"/>
              <a:ea typeface="宋体" panose="02010600030101010101" pitchFamily="2" charset="-12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4977"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五、多层前馈神经网络</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254978" name="Rectangle 3"/>
          <p:cNvSpPr>
            <a:spLocks noGrp="1"/>
          </p:cNvSpPr>
          <p:nvPr>
            <p:ph type="body" idx="4294967295"/>
          </p:nvPr>
        </p:nvSpPr>
        <p:spPr>
          <a:xfrm>
            <a:off x="411163" y="1143000"/>
            <a:ext cx="8318500" cy="5410200"/>
          </a:xfrm>
          <a:ln/>
        </p:spPr>
        <p:txBody>
          <a:bodyPr vert="horz" wrap="square" lIns="90488" tIns="44450" rIns="90488" bIns="44450" anchor="t" anchorCtr="0"/>
          <a:p>
            <a:pPr>
              <a:lnSpc>
                <a:spcPct val="90000"/>
              </a:lnSpc>
              <a:buNone/>
            </a:pPr>
            <a:r>
              <a:rPr lang="en-US" altLang="zh-CN" b="1" dirty="0">
                <a:latin typeface="Times New Roman" panose="02020603050405020304" pitchFamily="18" charset="0"/>
                <a:ea typeface="宋体" panose="02010600030101010101" pitchFamily="2" charset="-122"/>
              </a:rPr>
              <a:t>BP</a:t>
            </a:r>
            <a:r>
              <a:rPr lang="zh-CN" altLang="en-US" b="1" dirty="0">
                <a:latin typeface="Times New Roman" panose="02020603050405020304" pitchFamily="18" charset="0"/>
                <a:ea typeface="宋体" panose="02010600030101010101" pitchFamily="2" charset="-122"/>
              </a:rPr>
              <a:t>算法可能面临的问题：</a:t>
            </a:r>
            <a:endParaRPr lang="en-US" altLang="zh-CN" b="1" dirty="0">
              <a:latin typeface="Times New Roman" panose="02020603050405020304" pitchFamily="18" charset="0"/>
              <a:ea typeface="宋体" panose="02010600030101010101" pitchFamily="2" charset="-122"/>
            </a:endParaRPr>
          </a:p>
          <a:p>
            <a:pPr>
              <a:lnSpc>
                <a:spcPct val="90000"/>
              </a:lnSpc>
              <a:buNone/>
            </a:pPr>
            <a:r>
              <a:rPr lang="en-US" altLang="zh-CN" dirty="0">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）初始化问题：</a:t>
            </a:r>
            <a:endParaRPr lang="en-US" altLang="zh-CN" dirty="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rPr>
              <a:t>在</a:t>
            </a:r>
            <a:r>
              <a:rPr lang="en-US" altLang="zh-CN" dirty="0">
                <a:latin typeface="Times New Roman" panose="02020603050405020304" pitchFamily="18" charset="0"/>
                <a:ea typeface="宋体" panose="02010600030101010101" pitchFamily="2" charset="-122"/>
              </a:rPr>
              <a:t>BP</a:t>
            </a:r>
            <a:r>
              <a:rPr lang="zh-CN" altLang="en-US" dirty="0">
                <a:latin typeface="Times New Roman" panose="02020603050405020304" pitchFamily="18" charset="0"/>
                <a:ea typeface="宋体" panose="02010600030101010101" pitchFamily="2" charset="-122"/>
              </a:rPr>
              <a:t>算法中，连接权和偏置在网络学习之前，都需要将其初始化为不同的小随机数。“不同”保证网络可以学习；“小随机数”可以防止其值过大而提前进入饱和状态，达到局部极小值。</a:t>
            </a:r>
            <a:endParaRPr lang="en-US" altLang="zh-CN" dirty="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rPr>
              <a:t>解决办法：重新初始化。 </a:t>
            </a:r>
            <a:endParaRPr lang="en-US" altLang="zh-CN" dirty="0">
              <a:latin typeface="Times New Roman" panose="02020603050405020304" pitchFamily="18" charset="0"/>
              <a:ea typeface="宋体" panose="02010600030101010101" pitchFamily="2" charset="-122"/>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7025"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五、多层前馈神经网络</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257026" name="Rectangle 3"/>
          <p:cNvSpPr>
            <a:spLocks noGrp="1"/>
          </p:cNvSpPr>
          <p:nvPr>
            <p:ph type="body" idx="4294967295"/>
          </p:nvPr>
        </p:nvSpPr>
        <p:spPr>
          <a:xfrm>
            <a:off x="411163" y="1143000"/>
            <a:ext cx="8318500" cy="5410200"/>
          </a:xfrm>
          <a:ln/>
        </p:spPr>
        <p:txBody>
          <a:bodyPr vert="horz" wrap="square" lIns="90488" tIns="44450" rIns="90488" bIns="44450" anchor="t" anchorCtr="0"/>
          <a:p>
            <a:pPr>
              <a:lnSpc>
                <a:spcPct val="90000"/>
              </a:lnSpc>
              <a:buNone/>
            </a:pPr>
            <a:r>
              <a:rPr lang="en-US" altLang="zh-CN" b="1" dirty="0">
                <a:latin typeface="Times New Roman" panose="02020603050405020304" pitchFamily="18" charset="0"/>
                <a:ea typeface="宋体" panose="02010600030101010101" pitchFamily="2" charset="-122"/>
              </a:rPr>
              <a:t>BP</a:t>
            </a:r>
            <a:r>
              <a:rPr lang="zh-CN" altLang="en-US" b="1" dirty="0">
                <a:latin typeface="Times New Roman" panose="02020603050405020304" pitchFamily="18" charset="0"/>
                <a:ea typeface="宋体" panose="02010600030101010101" pitchFamily="2" charset="-122"/>
              </a:rPr>
              <a:t>算法可能面临的问题：</a:t>
            </a:r>
            <a:endParaRPr lang="en-US" altLang="zh-CN" b="1" dirty="0">
              <a:latin typeface="Times New Roman" panose="02020603050405020304" pitchFamily="18" charset="0"/>
              <a:ea typeface="宋体" panose="02010600030101010101" pitchFamily="2" charset="-122"/>
            </a:endParaRPr>
          </a:p>
          <a:p>
            <a:pPr>
              <a:lnSpc>
                <a:spcPct val="90000"/>
              </a:lnSpc>
              <a:buNone/>
            </a:pPr>
            <a:r>
              <a:rPr lang="en-US" altLang="zh-CN" dirty="0">
                <a:latin typeface="Times New Roman" panose="02020603050405020304" pitchFamily="18" charset="0"/>
                <a:ea typeface="宋体" panose="02010600030101010101" pitchFamily="2" charset="-122"/>
              </a:rPr>
              <a:t>3</a:t>
            </a:r>
            <a:r>
              <a:rPr lang="zh-CN" altLang="en-US" dirty="0">
                <a:latin typeface="Times New Roman" panose="02020603050405020304" pitchFamily="18" charset="0"/>
                <a:ea typeface="宋体" panose="02010600030101010101" pitchFamily="2" charset="-122"/>
              </a:rPr>
              <a:t>）步长设置问题：</a:t>
            </a:r>
            <a:endParaRPr lang="en-US" altLang="zh-CN" dirty="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Char char="ü"/>
            </a:pPr>
            <a:r>
              <a:rPr lang="en-US" altLang="zh-CN" dirty="0">
                <a:latin typeface="Times New Roman" panose="02020603050405020304" pitchFamily="18" charset="0"/>
                <a:ea typeface="宋体" panose="02010600030101010101" pitchFamily="2" charset="-122"/>
              </a:rPr>
              <a:t>BP</a:t>
            </a:r>
            <a:r>
              <a:rPr lang="zh-CN" altLang="en-US" dirty="0">
                <a:latin typeface="Times New Roman" panose="02020603050405020304" pitchFamily="18" charset="0"/>
                <a:ea typeface="宋体" panose="02010600030101010101" pitchFamily="2" charset="-122"/>
              </a:rPr>
              <a:t>网络的收敛是基于无穷小的修改量，学习率控制着算法每一轮迭代中的更新步长。</a:t>
            </a:r>
            <a:endParaRPr lang="en-US" altLang="zh-CN" dirty="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Char char="Ø"/>
            </a:pPr>
            <a:r>
              <a:rPr lang="zh-CN" altLang="en-US" dirty="0">
                <a:latin typeface="Times New Roman" panose="02020603050405020304" pitchFamily="18" charset="0"/>
                <a:ea typeface="宋体" panose="02010600030101010101" pitchFamily="2" charset="-122"/>
              </a:rPr>
              <a:t>步长太小，收敛速度就会过慢</a:t>
            </a:r>
            <a:endParaRPr lang="zh-CN" altLang="en-US" dirty="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Char char="Ø"/>
            </a:pPr>
            <a:r>
              <a:rPr lang="zh-CN" altLang="en-US" dirty="0">
                <a:latin typeface="Times New Roman" panose="02020603050405020304" pitchFamily="18" charset="0"/>
                <a:ea typeface="宋体" panose="02010600030101010101" pitchFamily="2" charset="-122"/>
              </a:rPr>
              <a:t>步长太大，又可能会导致网络的不稳定、甚至瘫痪</a:t>
            </a:r>
            <a:endParaRPr lang="zh-CN" altLang="en-US" dirty="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Char char="Ø"/>
            </a:pPr>
            <a:r>
              <a:rPr lang="zh-CN" altLang="en-US" dirty="0">
                <a:latin typeface="Times New Roman" panose="02020603050405020304" pitchFamily="18" charset="0"/>
                <a:ea typeface="宋体" panose="02010600030101010101" pitchFamily="2" charset="-122"/>
              </a:rPr>
              <a:t>自适应步长，让步长随着网络的训练而不断变化</a:t>
            </a:r>
            <a:endParaRPr lang="en-US" altLang="zh-CN" dirty="0">
              <a:latin typeface="Times New Roman" panose="02020603050405020304" pitchFamily="18" charset="0"/>
              <a:ea typeface="宋体" panose="02010600030101010101" pitchFamily="2" charset="-122"/>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9073"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五、多层前馈神经网络</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259074" name="Rectangle 3"/>
          <p:cNvSpPr>
            <a:spLocks noGrp="1"/>
          </p:cNvSpPr>
          <p:nvPr>
            <p:ph type="body" idx="4294967295"/>
          </p:nvPr>
        </p:nvSpPr>
        <p:spPr>
          <a:xfrm>
            <a:off x="411163" y="1143000"/>
            <a:ext cx="8318500" cy="5410200"/>
          </a:xfrm>
          <a:ln/>
        </p:spPr>
        <p:txBody>
          <a:bodyPr vert="horz" wrap="square" lIns="90488" tIns="44450" rIns="90488" bIns="44450" anchor="t" anchorCtr="0"/>
          <a:p>
            <a:pPr>
              <a:lnSpc>
                <a:spcPct val="90000"/>
              </a:lnSpc>
              <a:buNone/>
            </a:pPr>
            <a:r>
              <a:rPr lang="en-US" altLang="zh-CN" b="1" dirty="0">
                <a:latin typeface="Times New Roman" panose="02020603050405020304" pitchFamily="18" charset="0"/>
                <a:ea typeface="宋体" panose="02010600030101010101" pitchFamily="2" charset="-122"/>
              </a:rPr>
              <a:t>BP</a:t>
            </a:r>
            <a:r>
              <a:rPr lang="zh-CN" altLang="en-US" b="1" dirty="0">
                <a:latin typeface="Times New Roman" panose="02020603050405020304" pitchFamily="18" charset="0"/>
                <a:ea typeface="宋体" panose="02010600030101010101" pitchFamily="2" charset="-122"/>
              </a:rPr>
              <a:t>算法可能面临的问题：</a:t>
            </a:r>
            <a:endParaRPr lang="en-US" altLang="zh-CN" b="1" dirty="0">
              <a:latin typeface="Times New Roman" panose="02020603050405020304" pitchFamily="18" charset="0"/>
              <a:ea typeface="宋体" panose="02010600030101010101" pitchFamily="2" charset="-122"/>
            </a:endParaRPr>
          </a:p>
          <a:p>
            <a:pPr>
              <a:lnSpc>
                <a:spcPct val="90000"/>
              </a:lnSpc>
              <a:buNone/>
            </a:pPr>
            <a:r>
              <a:rPr lang="en-US" altLang="zh-CN" dirty="0">
                <a:latin typeface="Times New Roman" panose="02020603050405020304" pitchFamily="18" charset="0"/>
                <a:ea typeface="宋体" panose="02010600030101010101" pitchFamily="2" charset="-122"/>
              </a:rPr>
              <a:t>4</a:t>
            </a:r>
            <a:r>
              <a:rPr lang="zh-CN" altLang="en-US" dirty="0">
                <a:latin typeface="Times New Roman" panose="02020603050405020304" pitchFamily="18" charset="0"/>
                <a:ea typeface="宋体" panose="02010600030101010101" pitchFamily="2" charset="-122"/>
              </a:rPr>
              <a:t>）权值与阈值的更新问题：</a:t>
            </a:r>
            <a:endParaRPr lang="en-US" altLang="zh-CN" dirty="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rPr>
              <a:t>基本的</a:t>
            </a:r>
            <a:r>
              <a:rPr lang="en-US" altLang="zh-CN" dirty="0">
                <a:latin typeface="Times New Roman" panose="02020603050405020304" pitchFamily="18" charset="0"/>
                <a:ea typeface="宋体" panose="02010600030101010101" pitchFamily="2" charset="-122"/>
              </a:rPr>
              <a:t>BP</a:t>
            </a:r>
            <a:r>
              <a:rPr lang="zh-CN" altLang="en-US" dirty="0">
                <a:latin typeface="Times New Roman" panose="02020603050405020304" pitchFamily="18" charset="0"/>
                <a:ea typeface="宋体" panose="02010600030101010101" pitchFamily="2" charset="-122"/>
              </a:rPr>
              <a:t>算法采用的是样例更新，即每处理一个训练样例就更新一次权值与阈值。样例更新的缺陷：参数更新频繁</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不同样例可能抵消</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需要迭代的次数较多。另外，训练样例的输入顺序对训练结果有较大影响，它更“偏爱”较后输入的样例。而给训练样例安排一个适当的顺序，又是非常困难的。</a:t>
            </a:r>
            <a:endParaRPr lang="zh-CN" altLang="en-US" dirty="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rPr>
              <a:t>解决的办法就是采用周期更新，即每处理一遍所有的训练样例才更新一次权值与阈值。但在很多实际任务中，周期更新的累计误差下降到一定程度后</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进一步下降会非常缓慢，这时样例更新往往会获得较好的解，尤其当训练集非常大时效果更明显。</a:t>
            </a:r>
            <a:endParaRPr lang="en-US" altLang="zh-CN" dirty="0">
              <a:latin typeface="Times New Roman" panose="02020603050405020304" pitchFamily="18" charset="0"/>
              <a:ea typeface="宋体" panose="02010600030101010101" pitchFamily="2" charset="-122"/>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1121"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五、多层前馈神经网络</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261122" name="Rectangle 3"/>
          <p:cNvSpPr>
            <a:spLocks noGrp="1"/>
          </p:cNvSpPr>
          <p:nvPr>
            <p:ph type="body" idx="4294967295"/>
          </p:nvPr>
        </p:nvSpPr>
        <p:spPr>
          <a:xfrm>
            <a:off x="411163" y="1143000"/>
            <a:ext cx="8318500" cy="5410200"/>
          </a:xfrm>
          <a:ln/>
        </p:spPr>
        <p:txBody>
          <a:bodyPr vert="horz" wrap="square" lIns="90488" tIns="44450" rIns="90488" bIns="44450" anchor="t" anchorCtr="0"/>
          <a:p>
            <a:pPr>
              <a:lnSpc>
                <a:spcPct val="90000"/>
              </a:lnSpc>
              <a:buNone/>
            </a:pPr>
            <a:r>
              <a:rPr lang="en-US" altLang="zh-CN" b="1" dirty="0">
                <a:latin typeface="Times New Roman" panose="02020603050405020304" pitchFamily="18" charset="0"/>
                <a:ea typeface="宋体" panose="02010600030101010101" pitchFamily="2" charset="-122"/>
              </a:rPr>
              <a:t>BP</a:t>
            </a:r>
            <a:r>
              <a:rPr lang="zh-CN" altLang="en-US" b="1" dirty="0">
                <a:latin typeface="Times New Roman" panose="02020603050405020304" pitchFamily="18" charset="0"/>
                <a:ea typeface="宋体" panose="02010600030101010101" pitchFamily="2" charset="-122"/>
              </a:rPr>
              <a:t>算法可能面临的问题：</a:t>
            </a:r>
            <a:endParaRPr lang="en-US" altLang="zh-CN" b="1" dirty="0">
              <a:latin typeface="Times New Roman" panose="02020603050405020304" pitchFamily="18" charset="0"/>
              <a:ea typeface="宋体" panose="02010600030101010101" pitchFamily="2" charset="-122"/>
            </a:endParaRPr>
          </a:p>
          <a:p>
            <a:pPr>
              <a:lnSpc>
                <a:spcPct val="90000"/>
              </a:lnSpc>
              <a:buNone/>
            </a:pPr>
            <a:r>
              <a:rPr lang="en-US" altLang="zh-CN" dirty="0">
                <a:latin typeface="Times New Roman" panose="02020603050405020304" pitchFamily="18" charset="0"/>
                <a:ea typeface="宋体" panose="02010600030101010101" pitchFamily="2" charset="-122"/>
              </a:rPr>
              <a:t>5</a:t>
            </a:r>
            <a:r>
              <a:rPr lang="zh-CN" altLang="en-US" dirty="0">
                <a:latin typeface="Times New Roman" panose="02020603050405020304" pitchFamily="18" charset="0"/>
                <a:ea typeface="宋体" panose="02010600030101010101" pitchFamily="2" charset="-122"/>
              </a:rPr>
              <a:t>）过拟合问题：</a:t>
            </a:r>
            <a:endParaRPr lang="en-US" altLang="zh-CN" dirty="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rPr>
              <a:t>神经网络由于强大的表示能力，经常遭遇过拟合。具体表现为：训练误差持续降低，但测试误差却可能上升。</a:t>
            </a:r>
            <a:endParaRPr lang="zh-CN" altLang="en-US" dirty="0">
              <a:latin typeface="Times New Roman" panose="02020603050405020304" pitchFamily="18" charset="0"/>
              <a:ea typeface="宋体" panose="02010600030101010101" pitchFamily="2" charset="-122"/>
            </a:endParaRPr>
          </a:p>
          <a:p>
            <a:pPr>
              <a:lnSpc>
                <a:spcPct val="90000"/>
              </a:lnSpc>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rPr>
              <a:t>缓解过拟合的策略包括早停和正则化。早停就是在训练过程中</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若训练误差降低</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但验证误差升高</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则停止训练；正则化就是在误差目标函数中增加一项描述网络复杂程度的部分，比如连接权值与阈值的平方和。</a:t>
            </a:r>
            <a:endParaRPr lang="en-US" altLang="zh-CN" dirty="0">
              <a:latin typeface="Times New Roman" panose="02020603050405020304" pitchFamily="18" charset="0"/>
              <a:ea typeface="宋体" panose="02010600030101010101" pitchFamily="2" charset="-122"/>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3169"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六、深层神经网络</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263170" name="Rectangle 3"/>
          <p:cNvSpPr>
            <a:spLocks noGrp="1"/>
          </p:cNvSpPr>
          <p:nvPr>
            <p:ph type="body" idx="4294967295"/>
          </p:nvPr>
        </p:nvSpPr>
        <p:spPr>
          <a:xfrm>
            <a:off x="411163" y="1143000"/>
            <a:ext cx="8318500" cy="5410200"/>
          </a:xfrm>
          <a:ln/>
        </p:spPr>
        <p:txBody>
          <a:bodyPr vert="horz" wrap="square" lIns="90488" tIns="44450" rIns="90488" bIns="44450" anchor="t" anchorCtr="0"/>
          <a:p>
            <a:pPr algn="just">
              <a:lnSpc>
                <a:spcPct val="90000"/>
              </a:lnSpc>
              <a:buNone/>
            </a:pPr>
            <a:r>
              <a:rPr lang="zh-CN" altLang="en-US" b="1" dirty="0">
                <a:latin typeface="Times New Roman" panose="02020603050405020304" pitchFamily="18" charset="0"/>
                <a:ea typeface="宋体" panose="02010600030101010101" pitchFamily="2" charset="-122"/>
              </a:rPr>
              <a:t>深层神经网络的定义</a:t>
            </a:r>
            <a:endParaRPr lang="en-US" altLang="zh-CN" dirty="0">
              <a:latin typeface="Times New Roman" panose="02020603050405020304" pitchFamily="18" charset="0"/>
              <a:ea typeface="宋体" panose="02010600030101010101" pitchFamily="2" charset="-122"/>
            </a:endParaRPr>
          </a:p>
          <a:p>
            <a:pPr algn="just">
              <a:lnSpc>
                <a:spcPct val="90000"/>
              </a:lnSpc>
            </a:pPr>
            <a:r>
              <a:rPr lang="zh-CN" altLang="en-US" dirty="0">
                <a:latin typeface="Times New Roman" panose="02020603050405020304" pitchFamily="18" charset="0"/>
                <a:ea typeface="宋体" panose="02010600030101010101" pitchFamily="2" charset="-122"/>
              </a:rPr>
              <a:t>随着云计算、大数据时代的到来，计算能力的大幅提高可缓解训练低效性，训练数据的大幅增加则可降低过拟合风险，因此</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以深度学习</a:t>
            </a:r>
            <a:r>
              <a:rPr lang="en-US" altLang="zh-CN" dirty="0">
                <a:latin typeface="Times New Roman" panose="02020603050405020304" pitchFamily="18" charset="0"/>
                <a:ea typeface="宋体" panose="02010600030101010101" pitchFamily="2" charset="-122"/>
              </a:rPr>
              <a:t>(deep learning) </a:t>
            </a:r>
            <a:r>
              <a:rPr lang="zh-CN" altLang="en-US" dirty="0">
                <a:latin typeface="Times New Roman" panose="02020603050405020304" pitchFamily="18" charset="0"/>
                <a:ea typeface="宋体" panose="02010600030101010101" pitchFamily="2" charset="-122"/>
              </a:rPr>
              <a:t>为代表的复杂模型开始受到人们的关注。</a:t>
            </a:r>
            <a:endParaRPr lang="en-US" altLang="zh-CN" dirty="0">
              <a:latin typeface="Times New Roman" panose="02020603050405020304" pitchFamily="18" charset="0"/>
              <a:ea typeface="宋体" panose="02010600030101010101" pitchFamily="2" charset="-122"/>
            </a:endParaRPr>
          </a:p>
          <a:p>
            <a:pPr algn="just">
              <a:lnSpc>
                <a:spcPct val="90000"/>
              </a:lnSpc>
            </a:pPr>
            <a:r>
              <a:rPr lang="zh-CN" altLang="en-US" dirty="0">
                <a:latin typeface="Times New Roman" panose="02020603050405020304" pitchFamily="18" charset="0"/>
                <a:ea typeface="宋体" panose="02010600030101010101" pitchFamily="2" charset="-122"/>
              </a:rPr>
              <a:t>典型的深度学习模型就是很深层的神经网络：包含</a:t>
            </a:r>
            <a:r>
              <a:rPr lang="en-US" altLang="zh-CN" dirty="0">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个以上隐含层的神经网络。</a:t>
            </a:r>
            <a:endParaRPr lang="zh-CN" altLang="en-US" dirty="0">
              <a:latin typeface="Times New Roman" panose="02020603050405020304" pitchFamily="18" charset="0"/>
              <a:ea typeface="宋体" panose="02010600030101010101" pitchFamily="2" charset="-122"/>
            </a:endParaRPr>
          </a:p>
        </p:txBody>
      </p:sp>
      <p:pic>
        <p:nvPicPr>
          <p:cNvPr id="263171" name="Picture 3"/>
          <p:cNvPicPr>
            <a:picLocks noChangeAspect="1"/>
          </p:cNvPicPr>
          <p:nvPr/>
        </p:nvPicPr>
        <p:blipFill>
          <a:blip r:embed="rId1"/>
          <a:stretch>
            <a:fillRect/>
          </a:stretch>
        </p:blipFill>
        <p:spPr>
          <a:xfrm>
            <a:off x="1828800" y="4124325"/>
            <a:ext cx="5486400" cy="2657475"/>
          </a:xfrm>
          <a:prstGeom prst="rect">
            <a:avLst/>
          </a:prstGeom>
          <a:noFill/>
          <a:ln w="12700">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5217"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六、深层神经网络</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265218" name="Rectangle 3"/>
          <p:cNvSpPr>
            <a:spLocks noGrp="1"/>
          </p:cNvSpPr>
          <p:nvPr>
            <p:ph type="body" idx="4294967295"/>
          </p:nvPr>
        </p:nvSpPr>
        <p:spPr>
          <a:xfrm>
            <a:off x="411163" y="1143000"/>
            <a:ext cx="8318500" cy="5410200"/>
          </a:xfrm>
          <a:ln/>
        </p:spPr>
        <p:txBody>
          <a:bodyPr vert="horz" wrap="square" lIns="90488" tIns="44450" rIns="90488" bIns="44450" anchor="t" anchorCtr="0"/>
          <a:p>
            <a:pPr algn="just">
              <a:lnSpc>
                <a:spcPct val="90000"/>
              </a:lnSpc>
              <a:buNone/>
            </a:pPr>
            <a:r>
              <a:rPr lang="zh-CN" altLang="en-US" b="1" dirty="0">
                <a:latin typeface="Times New Roman" panose="02020603050405020304" pitchFamily="18" charset="0"/>
                <a:ea typeface="宋体" panose="02010600030101010101" pitchFamily="2" charset="-122"/>
              </a:rPr>
              <a:t>深层神经网络的定义</a:t>
            </a:r>
            <a:endParaRPr lang="en-US" altLang="zh-CN" dirty="0">
              <a:latin typeface="Times New Roman" panose="02020603050405020304" pitchFamily="18" charset="0"/>
              <a:ea typeface="宋体" panose="02010600030101010101" pitchFamily="2" charset="-122"/>
            </a:endParaRPr>
          </a:p>
          <a:p>
            <a:pPr algn="just">
              <a:lnSpc>
                <a:spcPct val="90000"/>
              </a:lnSpc>
            </a:pPr>
            <a:r>
              <a:rPr lang="zh-CN" altLang="en-US" dirty="0">
                <a:latin typeface="Times New Roman" panose="02020603050405020304" pitchFamily="18" charset="0"/>
                <a:ea typeface="宋体" panose="02010600030101010101" pitchFamily="2" charset="-122"/>
              </a:rPr>
              <a:t>模型复杂度</a:t>
            </a:r>
            <a:endParaRPr lang="zh-CN" altLang="en-US" dirty="0">
              <a:latin typeface="Times New Roman" panose="02020603050405020304" pitchFamily="18" charset="0"/>
              <a:ea typeface="宋体" panose="02010600030101010101" pitchFamily="2" charset="-122"/>
            </a:endParaRPr>
          </a:p>
          <a:p>
            <a:pPr algn="just">
              <a:lnSpc>
                <a:spcPct val="90000"/>
              </a:lnSpc>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rPr>
              <a:t>增加隐含层神经元的数目 （模型宽度）</a:t>
            </a:r>
            <a:endParaRPr lang="en-US" altLang="zh-CN" dirty="0">
              <a:latin typeface="Times New Roman" panose="02020603050405020304" pitchFamily="18" charset="0"/>
              <a:ea typeface="宋体" panose="02010600030101010101" pitchFamily="2" charset="-122"/>
            </a:endParaRPr>
          </a:p>
          <a:p>
            <a:pPr algn="just">
              <a:lnSpc>
                <a:spcPct val="90000"/>
              </a:lnSpc>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rPr>
              <a:t>增加隐含层的数目（模型深度）</a:t>
            </a:r>
            <a:endParaRPr lang="zh-CN" altLang="en-US" dirty="0">
              <a:latin typeface="Times New Roman" panose="02020603050405020304" pitchFamily="18" charset="0"/>
              <a:ea typeface="宋体" panose="02010600030101010101" pitchFamily="2" charset="-122"/>
            </a:endParaRPr>
          </a:p>
          <a:p>
            <a:pPr algn="just">
              <a:lnSpc>
                <a:spcPct val="90000"/>
              </a:lnSpc>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rPr>
              <a:t>从增加模型复杂度的角度来看，增加隐含层的数目比增加隐含层神经元的数目更有效。这是因为增加隐含层的数目不仅增加了拥有激活函数的神经元数目，还增加了激活函数嵌套的层数。</a:t>
            </a:r>
            <a:endParaRPr lang="en-US" altLang="zh-CN" dirty="0">
              <a:latin typeface="Times New Roman" panose="02020603050405020304" pitchFamily="18" charset="0"/>
              <a:ea typeface="宋体" panose="02010600030101010101" pitchFamily="2" charset="-122"/>
            </a:endParaRPr>
          </a:p>
          <a:p>
            <a:pPr algn="just">
              <a:lnSpc>
                <a:spcPct val="90000"/>
              </a:lnSpc>
            </a:pPr>
            <a:r>
              <a:rPr lang="zh-CN" altLang="en-US" dirty="0">
                <a:latin typeface="Times New Roman" panose="02020603050405020304" pitchFamily="18" charset="0"/>
                <a:ea typeface="宋体" panose="02010600030101010101" pitchFamily="2" charset="-122"/>
              </a:rPr>
              <a:t>深层模型的难点问题</a:t>
            </a:r>
            <a:endParaRPr lang="zh-CN" altLang="en-US" dirty="0">
              <a:latin typeface="Times New Roman" panose="02020603050405020304" pitchFamily="18" charset="0"/>
              <a:ea typeface="宋体" panose="02010600030101010101" pitchFamily="2" charset="-122"/>
            </a:endParaRPr>
          </a:p>
          <a:p>
            <a:pPr algn="just">
              <a:lnSpc>
                <a:spcPct val="90000"/>
              </a:lnSpc>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rPr>
              <a:t>多隐含层网络难以直接用经典算法（例如标准的</a:t>
            </a:r>
            <a:r>
              <a:rPr lang="en-US" altLang="zh-CN" dirty="0">
                <a:latin typeface="Times New Roman" panose="02020603050405020304" pitchFamily="18" charset="0"/>
                <a:ea typeface="宋体" panose="02010600030101010101" pitchFamily="2" charset="-122"/>
              </a:rPr>
              <a:t>BP</a:t>
            </a:r>
            <a:r>
              <a:rPr lang="zh-CN" altLang="en-US" dirty="0">
                <a:latin typeface="Times New Roman" panose="02020603050405020304" pitchFamily="18" charset="0"/>
                <a:ea typeface="宋体" panose="02010600030101010101" pitchFamily="2" charset="-122"/>
              </a:rPr>
              <a:t>算法）进行训练</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因为误差在多隐含层内逆传播时，往往会发散，而不能收敛到稳定状态。</a:t>
            </a:r>
            <a:endParaRPr lang="zh-CN" altLang="en-US" dirty="0">
              <a:latin typeface="Times New Roman" panose="02020603050405020304" pitchFamily="18" charset="0"/>
              <a:ea typeface="宋体" panose="02010600030101010101" pitchFamily="2" charset="-122"/>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7265"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六、深层神经网络</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267266" name="Rectangle 3"/>
          <p:cNvSpPr>
            <a:spLocks noGrp="1"/>
          </p:cNvSpPr>
          <p:nvPr>
            <p:ph type="body" idx="4294967295"/>
          </p:nvPr>
        </p:nvSpPr>
        <p:spPr>
          <a:xfrm>
            <a:off x="411163" y="1143000"/>
            <a:ext cx="8318500" cy="5410200"/>
          </a:xfrm>
          <a:ln/>
        </p:spPr>
        <p:txBody>
          <a:bodyPr vert="horz" wrap="square" lIns="90488" tIns="44450" rIns="90488" bIns="44450" anchor="t" anchorCtr="0"/>
          <a:p>
            <a:pPr algn="just">
              <a:lnSpc>
                <a:spcPct val="90000"/>
              </a:lnSpc>
              <a:buNone/>
            </a:pPr>
            <a:r>
              <a:rPr lang="zh-CN" altLang="en-US" b="1" dirty="0">
                <a:latin typeface="Times New Roman" panose="02020603050405020304" pitchFamily="18" charset="0"/>
                <a:ea typeface="宋体" panose="02010600030101010101" pitchFamily="2" charset="-122"/>
              </a:rPr>
              <a:t>深层神经网络的学习</a:t>
            </a:r>
            <a:endParaRPr lang="en-US" altLang="zh-CN" dirty="0">
              <a:latin typeface="Times New Roman" panose="02020603050405020304" pitchFamily="18" charset="0"/>
              <a:ea typeface="宋体" panose="02010600030101010101" pitchFamily="2" charset="-122"/>
            </a:endParaRPr>
          </a:p>
          <a:p>
            <a:pPr algn="just">
              <a:lnSpc>
                <a:spcPct val="90000"/>
              </a:lnSpc>
            </a:pPr>
            <a:r>
              <a:rPr lang="zh-CN" altLang="en-US" sz="2400" b="1" dirty="0">
                <a:latin typeface="Times New Roman" panose="02020603050405020304" pitchFamily="18" charset="0"/>
                <a:ea typeface="宋体" panose="02010600030101010101" pitchFamily="2" charset="-122"/>
              </a:rPr>
              <a:t>预训练</a:t>
            </a:r>
            <a:r>
              <a:rPr lang="en-US" altLang="zh-CN" sz="2400" b="1" dirty="0">
                <a:latin typeface="Times New Roman" panose="02020603050405020304" pitchFamily="18" charset="0"/>
                <a:ea typeface="宋体" panose="02010600030101010101" pitchFamily="2" charset="-122"/>
              </a:rPr>
              <a:t>+</a:t>
            </a:r>
            <a:r>
              <a:rPr lang="zh-CN" altLang="en-US" sz="2400" b="1" dirty="0">
                <a:latin typeface="Times New Roman" panose="02020603050405020304" pitchFamily="18" charset="0"/>
                <a:ea typeface="宋体" panose="02010600030101010101" pitchFamily="2" charset="-122"/>
              </a:rPr>
              <a:t>微调</a:t>
            </a:r>
            <a:endParaRPr lang="zh-CN" altLang="en-US" sz="2400" b="1" dirty="0">
              <a:latin typeface="Times New Roman" panose="02020603050405020304" pitchFamily="18" charset="0"/>
              <a:ea typeface="宋体" panose="02010600030101010101" pitchFamily="2" charset="-122"/>
            </a:endParaRPr>
          </a:p>
          <a:p>
            <a:pPr algn="just">
              <a:lnSpc>
                <a:spcPct val="90000"/>
              </a:lnSpc>
              <a:buFont typeface="Wingdings" panose="05000000000000000000" pitchFamily="2" charset="2"/>
              <a:buChar char="ü"/>
            </a:pPr>
            <a:r>
              <a:rPr lang="zh-CN" altLang="en-US" sz="2400" dirty="0">
                <a:latin typeface="Times New Roman" panose="02020603050405020304" pitchFamily="18" charset="0"/>
                <a:ea typeface="宋体" panose="02010600030101010101" pitchFamily="2" charset="-122"/>
              </a:rPr>
              <a:t>预训练：无监督逐层训练是多隐含层网络训练的有效训练手段，每次训练一层隐含层结点，训练时将上一层隐含层结点的输出作为输入，而本层隐含层结点的输出作为下一层隐含层结点的输入，这称为“预训练”。</a:t>
            </a:r>
            <a:endParaRPr lang="en-US" altLang="zh-CN" sz="2400" dirty="0">
              <a:latin typeface="Times New Roman" panose="02020603050405020304" pitchFamily="18" charset="0"/>
              <a:ea typeface="宋体" panose="02010600030101010101" pitchFamily="2" charset="-122"/>
            </a:endParaRPr>
          </a:p>
          <a:p>
            <a:pPr algn="just">
              <a:lnSpc>
                <a:spcPct val="90000"/>
              </a:lnSpc>
              <a:buFont typeface="Wingdings" panose="05000000000000000000" pitchFamily="2" charset="2"/>
              <a:buChar char="ü"/>
            </a:pPr>
            <a:r>
              <a:rPr lang="zh-CN" altLang="en-US" sz="2400" dirty="0">
                <a:latin typeface="Times New Roman" panose="02020603050405020304" pitchFamily="18" charset="0"/>
                <a:ea typeface="宋体" panose="02010600030101010101" pitchFamily="2" charset="-122"/>
              </a:rPr>
              <a:t>微调：预训练全部完成后，再对整个网络进行微调训练。</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微调一般使用</a:t>
            </a:r>
            <a:r>
              <a:rPr lang="en-US" altLang="zh-CN" sz="2400" dirty="0">
                <a:latin typeface="Times New Roman" panose="02020603050405020304" pitchFamily="18" charset="0"/>
                <a:ea typeface="宋体" panose="02010600030101010101" pitchFamily="2" charset="-122"/>
              </a:rPr>
              <a:t>BP</a:t>
            </a:r>
            <a:r>
              <a:rPr lang="zh-CN" altLang="en-US" sz="2400" dirty="0">
                <a:latin typeface="Times New Roman" panose="02020603050405020304" pitchFamily="18" charset="0"/>
                <a:ea typeface="宋体" panose="02010600030101010101" pitchFamily="2" charset="-122"/>
              </a:rPr>
              <a:t>算法。</a:t>
            </a:r>
            <a:endParaRPr lang="en-US" altLang="zh-CN" sz="2400" dirty="0">
              <a:latin typeface="Times New Roman" panose="02020603050405020304" pitchFamily="18" charset="0"/>
              <a:ea typeface="宋体" panose="02010600030101010101" pitchFamily="2" charset="-122"/>
            </a:endParaRPr>
          </a:p>
          <a:p>
            <a:pPr algn="just">
              <a:lnSpc>
                <a:spcPct val="90000"/>
              </a:lnSpc>
              <a:buFont typeface="Wingdings" panose="05000000000000000000" pitchFamily="2" charset="2"/>
              <a:buChar char="ü"/>
            </a:pPr>
            <a:r>
              <a:rPr lang="zh-CN" altLang="en-US" sz="2400" dirty="0">
                <a:latin typeface="Times New Roman" panose="02020603050405020304" pitchFamily="18" charset="0"/>
                <a:ea typeface="宋体" panose="02010600030101010101" pitchFamily="2" charset="-122"/>
              </a:rPr>
              <a:t>例子：深度信念网络</a:t>
            </a:r>
            <a:r>
              <a:rPr lang="en-US" altLang="zh-CN" sz="2400" dirty="0">
                <a:latin typeface="Times New Roman" panose="02020603050405020304" pitchFamily="18" charset="0"/>
                <a:ea typeface="宋体" panose="02010600030101010101" pitchFamily="2" charset="-122"/>
              </a:rPr>
              <a:t>(DBN)</a:t>
            </a: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[Hintonet al. ,  2006] </a:t>
            </a:r>
            <a:r>
              <a:rPr lang="zh-CN" altLang="en-US" sz="2400" dirty="0">
                <a:latin typeface="Times New Roman" panose="02020603050405020304" pitchFamily="18" charset="0"/>
                <a:ea typeface="宋体" panose="02010600030101010101" pitchFamily="2" charset="-122"/>
              </a:rPr>
              <a:t>。</a:t>
            </a:r>
            <a:endParaRPr lang="en-US" altLang="zh-CN" sz="2400" dirty="0">
              <a:latin typeface="Times New Roman" panose="02020603050405020304" pitchFamily="18" charset="0"/>
              <a:ea typeface="宋体" panose="02010600030101010101" pitchFamily="2" charset="-122"/>
            </a:endParaRPr>
          </a:p>
          <a:p>
            <a:pPr algn="just">
              <a:lnSpc>
                <a:spcPct val="90000"/>
              </a:lnSpc>
              <a:buFont typeface="Wingdings" panose="05000000000000000000" pitchFamily="2" charset="2"/>
              <a:buChar char="ü"/>
            </a:pPr>
            <a:r>
              <a:rPr lang="zh-CN" altLang="en-US" sz="2400" dirty="0">
                <a:latin typeface="Times New Roman" panose="02020603050405020304" pitchFamily="18" charset="0"/>
                <a:ea typeface="宋体" panose="02010600030101010101" pitchFamily="2" charset="-122"/>
              </a:rPr>
              <a:t>结构：每一层都是一个受限</a:t>
            </a:r>
            <a:r>
              <a:rPr lang="en-US" altLang="zh-CN" sz="2400" dirty="0">
                <a:latin typeface="Times New Roman" panose="02020603050405020304" pitchFamily="18" charset="0"/>
                <a:ea typeface="宋体" panose="02010600030101010101" pitchFamily="2" charset="-122"/>
              </a:rPr>
              <a:t>Boltzmann</a:t>
            </a:r>
            <a:r>
              <a:rPr lang="zh-CN" altLang="en-US" sz="2400" dirty="0">
                <a:latin typeface="Times New Roman" panose="02020603050405020304" pitchFamily="18" charset="0"/>
                <a:ea typeface="宋体" panose="02010600030101010101" pitchFamily="2" charset="-122"/>
              </a:rPr>
              <a:t>机。</a:t>
            </a:r>
            <a:endParaRPr lang="zh-CN" altLang="en-US" sz="2400" dirty="0">
              <a:latin typeface="Times New Roman" panose="02020603050405020304" pitchFamily="18" charset="0"/>
              <a:ea typeface="宋体" panose="02010600030101010101" pitchFamily="2" charset="-122"/>
            </a:endParaRPr>
          </a:p>
          <a:p>
            <a:pPr algn="just">
              <a:lnSpc>
                <a:spcPct val="90000"/>
              </a:lnSpc>
              <a:buFont typeface="Wingdings" panose="05000000000000000000" pitchFamily="2" charset="2"/>
              <a:buChar char="ü"/>
            </a:pPr>
            <a:r>
              <a:rPr lang="zh-CN" altLang="en-US" sz="2400" dirty="0">
                <a:latin typeface="Times New Roman" panose="02020603050405020304" pitchFamily="18" charset="0"/>
                <a:ea typeface="宋体" panose="02010600030101010101" pitchFamily="2" charset="-122"/>
              </a:rPr>
              <a:t>训练：无监督预训练</a:t>
            </a:r>
            <a:r>
              <a:rPr lang="en-US" altLang="zh-CN" sz="2400" dirty="0">
                <a:latin typeface="Times New Roman" panose="02020603050405020304" pitchFamily="18" charset="0"/>
                <a:ea typeface="宋体" panose="02010600030101010101" pitchFamily="2" charset="-122"/>
              </a:rPr>
              <a:t>+BP</a:t>
            </a:r>
            <a:r>
              <a:rPr lang="zh-CN" altLang="en-US" sz="2400" dirty="0">
                <a:latin typeface="Times New Roman" panose="02020603050405020304" pitchFamily="18" charset="0"/>
                <a:ea typeface="宋体" panose="02010600030101010101" pitchFamily="2" charset="-122"/>
              </a:rPr>
              <a:t>算法微调。</a:t>
            </a:r>
            <a:endParaRPr lang="zh-CN" altLang="en-US" sz="2400" dirty="0">
              <a:latin typeface="Times New Roman" panose="02020603050405020304" pitchFamily="18" charset="0"/>
              <a:ea typeface="宋体" panose="02010600030101010101" pitchFamily="2" charset="-122"/>
            </a:endParaRPr>
          </a:p>
          <a:p>
            <a:pPr algn="just">
              <a:lnSpc>
                <a:spcPct val="90000"/>
              </a:lnSpc>
              <a:buFont typeface="Wingdings" panose="05000000000000000000" pitchFamily="2" charset="2"/>
              <a:buChar char="ü"/>
            </a:pPr>
            <a:r>
              <a:rPr lang="zh-CN" altLang="en-US" sz="2400" dirty="0">
                <a:latin typeface="Times New Roman" panose="02020603050405020304" pitchFamily="18" charset="0"/>
                <a:ea typeface="宋体" panose="02010600030101010101" pitchFamily="2" charset="-122"/>
              </a:rPr>
              <a:t>分析：预训练</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微调的做法可以视为将大量参数进行分组，对每组先找到局部看起来比较好的设置，然后再基于这些局部较优的结果联合起来进行全局寻优。</a:t>
            </a:r>
            <a:endParaRPr lang="zh-CN" altLang="en-US" sz="2400" dirty="0">
              <a:latin typeface="Times New Roman" panose="02020603050405020304" pitchFamily="18" charset="0"/>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矩形 5"/>
          <p:cNvSpPr/>
          <p:nvPr/>
        </p:nvSpPr>
        <p:spPr>
          <a:xfrm>
            <a:off x="304800" y="1000125"/>
            <a:ext cx="8458200" cy="461963"/>
          </a:xfrm>
          <a:prstGeom prst="rect">
            <a:avLst/>
          </a:prstGeom>
          <a:noFill/>
          <a:ln w="9525">
            <a:noFill/>
          </a:ln>
        </p:spPr>
        <p:txBody>
          <a:bodyPr anchor="t" anchorCtr="0">
            <a:spAutoFit/>
          </a:bodyPr>
          <a:p>
            <a:pPr algn="ctr" eaLnBrk="0" hangingPunct="0">
              <a:buClrTx/>
              <a:buFontTx/>
            </a:pPr>
            <a:r>
              <a:rPr lang="zh-CN" altLang="en-US" sz="2400" dirty="0">
                <a:solidFill>
                  <a:srgbClr val="0000FF"/>
                </a:solidFill>
                <a:latin typeface="Times New Roman" panose="02020603050405020304" pitchFamily="18" charset="0"/>
                <a:ea typeface="黑体" panose="02010609060101010101" pitchFamily="49" charset="-122"/>
              </a:rPr>
              <a:t>中国计算机学会通讯</a:t>
            </a:r>
            <a:r>
              <a:rPr lang="en-US" altLang="zh-CN" sz="2400" dirty="0">
                <a:solidFill>
                  <a:srgbClr val="0000FF"/>
                </a:solidFill>
                <a:latin typeface="Times New Roman" panose="02020603050405020304" pitchFamily="18" charset="0"/>
                <a:ea typeface="黑体" panose="02010609060101010101" pitchFamily="49" charset="-122"/>
              </a:rPr>
              <a:t>, 2007, 3(12): 35-44. </a:t>
            </a:r>
            <a:r>
              <a:rPr lang="zh-CN" altLang="en-US" sz="2400" dirty="0">
                <a:solidFill>
                  <a:srgbClr val="0000FF"/>
                </a:solidFill>
                <a:latin typeface="Times New Roman" panose="02020603050405020304" pitchFamily="18" charset="0"/>
                <a:ea typeface="黑体" panose="02010609060101010101" pitchFamily="49" charset="-122"/>
              </a:rPr>
              <a:t>特邀综述</a:t>
            </a:r>
            <a:endParaRPr lang="zh-CN" altLang="en-US" sz="2400" dirty="0">
              <a:solidFill>
                <a:srgbClr val="0000FF"/>
              </a:solidFill>
              <a:latin typeface="Times New Roman" panose="02020603050405020304" pitchFamily="18" charset="0"/>
              <a:ea typeface="黑体" panose="02010609060101010101" pitchFamily="49" charset="-122"/>
            </a:endParaRPr>
          </a:p>
        </p:txBody>
      </p:sp>
      <p:sp>
        <p:nvSpPr>
          <p:cNvPr id="29698"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二、与数据挖掘的区别与联系</a:t>
            </a:r>
            <a:endParaRPr lang="zh-CN" altLang="en-US" sz="3600" dirty="0">
              <a:solidFill>
                <a:srgbClr val="0000CC"/>
              </a:solidFill>
              <a:latin typeface="楷体" panose="02010609060101010101" pitchFamily="49" charset="-122"/>
              <a:ea typeface="楷体" panose="02010609060101010101" pitchFamily="49" charset="-122"/>
            </a:endParaRPr>
          </a:p>
        </p:txBody>
      </p:sp>
      <p:pic>
        <p:nvPicPr>
          <p:cNvPr id="29699" name="Picture 7"/>
          <p:cNvPicPr>
            <a:picLocks noChangeAspect="1"/>
          </p:cNvPicPr>
          <p:nvPr/>
        </p:nvPicPr>
        <p:blipFill>
          <a:blip r:embed="rId1"/>
          <a:stretch>
            <a:fillRect/>
          </a:stretch>
        </p:blipFill>
        <p:spPr>
          <a:xfrm>
            <a:off x="1219200" y="1485900"/>
            <a:ext cx="6677025" cy="5372100"/>
          </a:xfrm>
          <a:prstGeom prst="rect">
            <a:avLst/>
          </a:prstGeom>
          <a:noFill/>
          <a:ln w="12700">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9313"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六、深层神经网络</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269314" name="Rectangle 3"/>
          <p:cNvSpPr>
            <a:spLocks noGrp="1"/>
          </p:cNvSpPr>
          <p:nvPr>
            <p:ph type="body" idx="4294967295"/>
          </p:nvPr>
        </p:nvSpPr>
        <p:spPr>
          <a:xfrm>
            <a:off x="411163" y="1143000"/>
            <a:ext cx="8318500" cy="5410200"/>
          </a:xfrm>
          <a:ln/>
        </p:spPr>
        <p:txBody>
          <a:bodyPr vert="horz" wrap="square" lIns="90488" tIns="44450" rIns="90488" bIns="44450" anchor="t" anchorCtr="0"/>
          <a:p>
            <a:pPr algn="just">
              <a:lnSpc>
                <a:spcPct val="90000"/>
              </a:lnSpc>
              <a:buNone/>
            </a:pPr>
            <a:r>
              <a:rPr lang="zh-CN" altLang="en-US" b="1" dirty="0">
                <a:latin typeface="Times New Roman" panose="02020603050405020304" pitchFamily="18" charset="0"/>
                <a:ea typeface="宋体" panose="02010600030101010101" pitchFamily="2" charset="-122"/>
              </a:rPr>
              <a:t>深层神经网络的学习</a:t>
            </a:r>
            <a:endParaRPr lang="en-US" altLang="zh-CN" dirty="0">
              <a:latin typeface="Times New Roman" panose="02020603050405020304" pitchFamily="18" charset="0"/>
              <a:ea typeface="宋体" panose="02010600030101010101" pitchFamily="2" charset="-122"/>
            </a:endParaRPr>
          </a:p>
          <a:p>
            <a:pPr algn="just">
              <a:lnSpc>
                <a:spcPct val="90000"/>
              </a:lnSpc>
            </a:pPr>
            <a:r>
              <a:rPr lang="zh-CN" altLang="en-US" sz="2400" b="1" dirty="0">
                <a:latin typeface="Times New Roman" panose="02020603050405020304" pitchFamily="18" charset="0"/>
                <a:ea typeface="宋体" panose="02010600030101010101" pitchFamily="2" charset="-122"/>
              </a:rPr>
              <a:t>权共享</a:t>
            </a:r>
            <a:endParaRPr lang="zh-CN" altLang="en-US" sz="2400" b="1" dirty="0">
              <a:latin typeface="Times New Roman" panose="02020603050405020304" pitchFamily="18" charset="0"/>
              <a:ea typeface="宋体" panose="02010600030101010101" pitchFamily="2" charset="-122"/>
            </a:endParaRPr>
          </a:p>
          <a:p>
            <a:pPr algn="just">
              <a:lnSpc>
                <a:spcPct val="90000"/>
              </a:lnSpc>
              <a:buFont typeface="Wingdings" panose="05000000000000000000" pitchFamily="2" charset="2"/>
              <a:buChar char="ü"/>
            </a:pPr>
            <a:r>
              <a:rPr lang="zh-CN" altLang="en-US" sz="2400" dirty="0">
                <a:latin typeface="Times New Roman" panose="02020603050405020304" pitchFamily="18" charset="0"/>
                <a:ea typeface="宋体" panose="02010600030101010101" pitchFamily="2" charset="-122"/>
              </a:rPr>
              <a:t>一组神经元共享相同的连接权值。</a:t>
            </a:r>
            <a:r>
              <a:rPr lang="en-US" altLang="zh-CN" sz="2400" dirty="0">
                <a:latin typeface="Times New Roman" panose="02020603050405020304" pitchFamily="18" charset="0"/>
                <a:ea typeface="宋体" panose="02010600030101010101" pitchFamily="2" charset="-122"/>
              </a:rPr>
              <a:t> </a:t>
            </a:r>
            <a:endParaRPr lang="en-US" altLang="zh-CN" sz="2400" dirty="0">
              <a:latin typeface="Times New Roman" panose="02020603050405020304" pitchFamily="18" charset="0"/>
              <a:ea typeface="宋体" panose="02010600030101010101" pitchFamily="2" charset="-122"/>
            </a:endParaRPr>
          </a:p>
          <a:p>
            <a:pPr algn="just">
              <a:lnSpc>
                <a:spcPct val="90000"/>
              </a:lnSpc>
              <a:buFont typeface="Wingdings" panose="05000000000000000000" pitchFamily="2" charset="2"/>
              <a:buChar char="ü"/>
            </a:pPr>
            <a:r>
              <a:rPr lang="zh-CN" altLang="en-US" sz="2400" dirty="0">
                <a:latin typeface="Times New Roman" panose="02020603050405020304" pitchFamily="18" charset="0"/>
                <a:ea typeface="宋体" panose="02010600030101010101" pitchFamily="2" charset="-122"/>
              </a:rPr>
              <a:t>例子：卷积神经网络</a:t>
            </a:r>
            <a:r>
              <a:rPr lang="en-US" altLang="zh-CN" sz="2400" dirty="0">
                <a:latin typeface="Times New Roman" panose="02020603050405020304" pitchFamily="18" charset="0"/>
                <a:ea typeface="宋体" panose="02010600030101010101" pitchFamily="2" charset="-122"/>
              </a:rPr>
              <a:t>(CNN) [LeCun and Bengio,  1995; LeCun et al. ,  1998]</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 </a:t>
            </a:r>
            <a:endParaRPr lang="en-US" altLang="zh-CN" sz="2400" dirty="0">
              <a:latin typeface="Times New Roman" panose="02020603050405020304" pitchFamily="18" charset="0"/>
              <a:ea typeface="宋体" panose="02010600030101010101" pitchFamily="2" charset="-122"/>
            </a:endParaRPr>
          </a:p>
          <a:p>
            <a:pPr algn="just">
              <a:lnSpc>
                <a:spcPct val="90000"/>
              </a:lnSpc>
              <a:buFont typeface="Wingdings" panose="05000000000000000000" pitchFamily="2" charset="2"/>
              <a:buChar char="ü"/>
            </a:pPr>
            <a:r>
              <a:rPr lang="zh-CN" altLang="en-US" sz="2400" dirty="0">
                <a:latin typeface="Times New Roman" panose="02020603050405020304" pitchFamily="18" charset="0"/>
                <a:ea typeface="宋体" panose="02010600030101010101" pitchFamily="2" charset="-122"/>
              </a:rPr>
              <a:t>结构：</a:t>
            </a:r>
            <a:r>
              <a:rPr lang="en-US" altLang="zh-CN" sz="2400" dirty="0">
                <a:latin typeface="Times New Roman" panose="02020603050405020304" pitchFamily="18" charset="0"/>
                <a:ea typeface="宋体" panose="02010600030101010101" pitchFamily="2" charset="-122"/>
              </a:rPr>
              <a:t>CNN</a:t>
            </a:r>
            <a:r>
              <a:rPr lang="zh-CN" altLang="en-US" sz="2400" dirty="0">
                <a:latin typeface="Times New Roman" panose="02020603050405020304" pitchFamily="18" charset="0"/>
                <a:ea typeface="宋体" panose="02010600030101010101" pitchFamily="2" charset="-122"/>
              </a:rPr>
              <a:t>复合多个卷积层和采样层对输入信号进行加工，然后在连接层实现与输出目标之间的映射。</a:t>
            </a:r>
            <a:endParaRPr lang="en-US" altLang="zh-CN" sz="2400" dirty="0">
              <a:latin typeface="Times New Roman" panose="02020603050405020304" pitchFamily="18" charset="0"/>
              <a:ea typeface="宋体" panose="02010600030101010101" pitchFamily="2" charset="-122"/>
            </a:endParaRPr>
          </a:p>
          <a:p>
            <a:pPr algn="just">
              <a:lnSpc>
                <a:spcPct val="90000"/>
              </a:lnSpc>
              <a:buFont typeface="Wingdings" panose="05000000000000000000" pitchFamily="2" charset="2"/>
              <a:buChar char="ü"/>
            </a:pPr>
            <a:r>
              <a:rPr lang="zh-CN" altLang="en-US" sz="2400" dirty="0">
                <a:latin typeface="Times New Roman" panose="02020603050405020304" pitchFamily="18" charset="0"/>
                <a:ea typeface="宋体" panose="02010600030101010101" pitchFamily="2" charset="-122"/>
              </a:rPr>
              <a:t>训练：</a:t>
            </a:r>
            <a:r>
              <a:rPr lang="en-US" altLang="zh-CN" sz="2400" dirty="0">
                <a:latin typeface="Times New Roman" panose="02020603050405020304" pitchFamily="18" charset="0"/>
                <a:ea typeface="宋体" panose="02010600030101010101" pitchFamily="2" charset="-122"/>
              </a:rPr>
              <a:t>BP</a:t>
            </a:r>
            <a:r>
              <a:rPr lang="zh-CN" altLang="en-US" sz="2400" dirty="0">
                <a:latin typeface="Times New Roman" panose="02020603050405020304" pitchFamily="18" charset="0"/>
                <a:ea typeface="宋体" panose="02010600030101010101" pitchFamily="2" charset="-122"/>
              </a:rPr>
              <a:t>算法。</a:t>
            </a:r>
            <a:endParaRPr lang="zh-CN" altLang="en-US" sz="2400" dirty="0">
              <a:latin typeface="Times New Roman" panose="02020603050405020304" pitchFamily="18" charset="0"/>
              <a:ea typeface="宋体" panose="02010600030101010101" pitchFamily="2" charset="-122"/>
            </a:endParaRPr>
          </a:p>
          <a:p>
            <a:pPr algn="just">
              <a:lnSpc>
                <a:spcPct val="90000"/>
              </a:lnSpc>
              <a:buFont typeface="Wingdings" panose="05000000000000000000" pitchFamily="2" charset="2"/>
              <a:buChar char="ü"/>
            </a:pPr>
            <a:r>
              <a:rPr lang="zh-CN" altLang="en-US" sz="2400" dirty="0">
                <a:latin typeface="Times New Roman" panose="02020603050405020304" pitchFamily="18" charset="0"/>
                <a:ea typeface="宋体" panose="02010600030101010101" pitchFamily="2" charset="-122"/>
              </a:rPr>
              <a:t>分析：在训练中，无论是卷积层还是采样层，其每一组神经元（即图下中的每个平面）都共享相同的连接权，从而大幅减少了需要训练的参数数目；另外，在</a:t>
            </a:r>
            <a:r>
              <a:rPr lang="en-US" altLang="zh-CN" sz="2400" dirty="0">
                <a:latin typeface="Times New Roman" panose="02020603050405020304" pitchFamily="18" charset="0"/>
                <a:ea typeface="宋体" panose="02010600030101010101" pitchFamily="2" charset="-122"/>
              </a:rPr>
              <a:t>CNN</a:t>
            </a:r>
            <a:r>
              <a:rPr lang="zh-CN" altLang="en-US" sz="2400" dirty="0">
                <a:latin typeface="Times New Roman" panose="02020603050405020304" pitchFamily="18" charset="0"/>
                <a:ea typeface="宋体" panose="02010600030101010101" pitchFamily="2" charset="-122"/>
              </a:rPr>
              <a:t>中通常将 </a:t>
            </a:r>
            <a:r>
              <a:rPr lang="en-US" altLang="zh-CN" sz="2400" dirty="0">
                <a:latin typeface="Times New Roman" panose="02020603050405020304" pitchFamily="18" charset="0"/>
                <a:ea typeface="宋体" panose="02010600030101010101" pitchFamily="2" charset="-122"/>
              </a:rPr>
              <a:t>Sigmoid </a:t>
            </a:r>
            <a:r>
              <a:rPr lang="zh-CN" altLang="en-US" sz="2400" dirty="0">
                <a:latin typeface="Times New Roman" panose="02020603050405020304" pitchFamily="18" charset="0"/>
                <a:ea typeface="宋体" panose="02010600030101010101" pitchFamily="2" charset="-122"/>
              </a:rPr>
              <a:t>激活函数替换为修正的线性函数                            。</a:t>
            </a:r>
            <a:endParaRPr lang="zh-CN" altLang="en-US" sz="2400" dirty="0">
              <a:latin typeface="Times New Roman" panose="02020603050405020304" pitchFamily="18" charset="0"/>
              <a:ea typeface="宋体" panose="02010600030101010101" pitchFamily="2" charset="-122"/>
            </a:endParaRPr>
          </a:p>
        </p:txBody>
      </p:sp>
      <p:graphicFrame>
        <p:nvGraphicFramePr>
          <p:cNvPr id="269315" name="Object 2"/>
          <p:cNvGraphicFramePr/>
          <p:nvPr/>
        </p:nvGraphicFramePr>
        <p:xfrm>
          <a:off x="6172200" y="5359400"/>
          <a:ext cx="2057400" cy="355600"/>
        </p:xfrm>
        <a:graphic>
          <a:graphicData uri="http://schemas.openxmlformats.org/presentationml/2006/ole">
            <mc:AlternateContent xmlns:mc="http://schemas.openxmlformats.org/markup-compatibility/2006">
              <mc:Choice xmlns:v="urn:schemas-microsoft-com:vml" Requires="v">
                <p:oleObj spid="_x0000_s3258" name="" r:id="rId1" imgW="1098550" imgH="176530" progId="Equation.Ribbit">
                  <p:embed/>
                </p:oleObj>
              </mc:Choice>
              <mc:Fallback>
                <p:oleObj name="" r:id="rId1" imgW="1098550" imgH="176530" progId="Equation.Ribbit">
                  <p:embed/>
                  <p:pic>
                    <p:nvPicPr>
                      <p:cNvPr id="0" name="图片 3257"/>
                      <p:cNvPicPr/>
                      <p:nvPr/>
                    </p:nvPicPr>
                    <p:blipFill>
                      <a:blip r:embed="rId2"/>
                      <a:stretch>
                        <a:fillRect/>
                      </a:stretch>
                    </p:blipFill>
                    <p:spPr>
                      <a:xfrm>
                        <a:off x="6172200" y="5359400"/>
                        <a:ext cx="2057400" cy="355600"/>
                      </a:xfrm>
                      <a:prstGeom prst="rect">
                        <a:avLst/>
                      </a:prstGeom>
                      <a:noFill/>
                      <a:ln w="38100">
                        <a:noFill/>
                        <a:miter/>
                      </a:ln>
                    </p:spPr>
                  </p:pic>
                </p:oleObj>
              </mc:Fallback>
            </mc:AlternateContent>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1361"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六、深层神经网络</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271362" name="Rectangle 3"/>
          <p:cNvSpPr>
            <a:spLocks noGrp="1"/>
          </p:cNvSpPr>
          <p:nvPr>
            <p:ph type="body" idx="4294967295"/>
          </p:nvPr>
        </p:nvSpPr>
        <p:spPr>
          <a:xfrm>
            <a:off x="411163" y="1143000"/>
            <a:ext cx="8318500" cy="5410200"/>
          </a:xfrm>
          <a:ln/>
        </p:spPr>
        <p:txBody>
          <a:bodyPr vert="horz" wrap="square" lIns="90488" tIns="44450" rIns="90488" bIns="44450" anchor="t" anchorCtr="0"/>
          <a:p>
            <a:pPr algn="just">
              <a:lnSpc>
                <a:spcPct val="90000"/>
              </a:lnSpc>
              <a:buNone/>
            </a:pPr>
            <a:r>
              <a:rPr lang="zh-CN" altLang="en-US" b="1" dirty="0">
                <a:latin typeface="Times New Roman" panose="02020603050405020304" pitchFamily="18" charset="0"/>
                <a:ea typeface="宋体" panose="02010600030101010101" pitchFamily="2" charset="-122"/>
              </a:rPr>
              <a:t>深层神经网络的学习</a:t>
            </a:r>
            <a:endParaRPr lang="en-US" altLang="zh-CN" dirty="0">
              <a:latin typeface="Times New Roman" panose="02020603050405020304" pitchFamily="18" charset="0"/>
              <a:ea typeface="宋体" panose="02010600030101010101" pitchFamily="2" charset="-122"/>
            </a:endParaRPr>
          </a:p>
          <a:p>
            <a:pPr algn="just">
              <a:lnSpc>
                <a:spcPct val="90000"/>
              </a:lnSpc>
              <a:buFont typeface="Wingdings" panose="05000000000000000000" pitchFamily="2" charset="2"/>
              <a:buChar char="ü"/>
            </a:pPr>
            <a:endParaRPr lang="en-US" altLang="zh-CN" sz="2400" dirty="0">
              <a:latin typeface="Times New Roman" panose="02020603050405020304" pitchFamily="18" charset="0"/>
              <a:ea typeface="宋体" panose="02010600030101010101" pitchFamily="2" charset="-122"/>
            </a:endParaRPr>
          </a:p>
          <a:p>
            <a:pPr algn="just">
              <a:lnSpc>
                <a:spcPct val="90000"/>
              </a:lnSpc>
              <a:buFont typeface="Wingdings" panose="05000000000000000000" pitchFamily="2" charset="2"/>
              <a:buChar char="ü"/>
            </a:pPr>
            <a:endParaRPr lang="en-US" altLang="zh-CN" sz="2400" dirty="0">
              <a:latin typeface="Times New Roman" panose="02020603050405020304" pitchFamily="18" charset="0"/>
              <a:ea typeface="宋体" panose="02010600030101010101" pitchFamily="2" charset="-122"/>
            </a:endParaRPr>
          </a:p>
          <a:p>
            <a:pPr algn="just">
              <a:lnSpc>
                <a:spcPct val="90000"/>
              </a:lnSpc>
              <a:buFont typeface="Wingdings" panose="05000000000000000000" pitchFamily="2" charset="2"/>
              <a:buChar char="ü"/>
            </a:pPr>
            <a:endParaRPr lang="en-US" altLang="zh-CN" sz="2400" dirty="0">
              <a:latin typeface="Times New Roman" panose="02020603050405020304" pitchFamily="18" charset="0"/>
              <a:ea typeface="宋体" panose="02010600030101010101" pitchFamily="2" charset="-122"/>
            </a:endParaRPr>
          </a:p>
          <a:p>
            <a:pPr algn="just">
              <a:lnSpc>
                <a:spcPct val="90000"/>
              </a:lnSpc>
              <a:buFont typeface="Wingdings" panose="05000000000000000000" pitchFamily="2" charset="2"/>
              <a:buChar char="ü"/>
            </a:pPr>
            <a:endParaRPr lang="en-US" altLang="zh-CN" sz="2400" dirty="0">
              <a:latin typeface="Times New Roman" panose="02020603050405020304" pitchFamily="18" charset="0"/>
              <a:ea typeface="宋体" panose="02010600030101010101" pitchFamily="2" charset="-122"/>
            </a:endParaRPr>
          </a:p>
          <a:p>
            <a:pPr algn="just">
              <a:lnSpc>
                <a:spcPct val="90000"/>
              </a:lnSpc>
              <a:buNone/>
            </a:pPr>
            <a:endParaRPr lang="en-US" altLang="zh-CN" sz="2400" dirty="0">
              <a:latin typeface="Times New Roman" panose="02020603050405020304" pitchFamily="18" charset="0"/>
              <a:ea typeface="宋体" panose="02010600030101010101" pitchFamily="2" charset="-122"/>
            </a:endParaRPr>
          </a:p>
          <a:p>
            <a:pPr algn="just">
              <a:lnSpc>
                <a:spcPct val="90000"/>
              </a:lnSpc>
              <a:buFont typeface="Wingdings" panose="05000000000000000000" pitchFamily="2" charset="2"/>
              <a:buChar char="ü"/>
            </a:pPr>
            <a:r>
              <a:rPr lang="zh-CN" altLang="en-US" sz="2400" b="1" dirty="0">
                <a:latin typeface="Times New Roman" panose="02020603050405020304" pitchFamily="18" charset="0"/>
                <a:ea typeface="宋体" panose="02010600030101010101" pitchFamily="2" charset="-122"/>
              </a:rPr>
              <a:t>卷积层：</a:t>
            </a:r>
            <a:r>
              <a:rPr lang="zh-CN" altLang="en-US" sz="2400" dirty="0">
                <a:latin typeface="Times New Roman" panose="02020603050405020304" pitchFamily="18" charset="0"/>
                <a:ea typeface="宋体" panose="02010600030101010101" pitchFamily="2" charset="-122"/>
              </a:rPr>
              <a:t>每个卷积层包含多个特征映射，每个特征映射是一个由多个神经元构成的“平面”，通过一种卷积滤波器提取输入的一种特征。</a:t>
            </a:r>
            <a:endParaRPr lang="zh-CN" altLang="en-US" sz="2400" dirty="0">
              <a:latin typeface="Times New Roman" panose="02020603050405020304" pitchFamily="18" charset="0"/>
              <a:ea typeface="宋体" panose="02010600030101010101" pitchFamily="2" charset="-122"/>
            </a:endParaRPr>
          </a:p>
          <a:p>
            <a:pPr algn="just">
              <a:lnSpc>
                <a:spcPct val="90000"/>
              </a:lnSpc>
              <a:buFont typeface="Wingdings" panose="05000000000000000000" pitchFamily="2" charset="2"/>
              <a:buChar char="ü"/>
            </a:pPr>
            <a:r>
              <a:rPr lang="zh-CN" altLang="en-US" sz="2400" b="1" dirty="0">
                <a:latin typeface="Times New Roman" panose="02020603050405020304" pitchFamily="18" charset="0"/>
                <a:ea typeface="宋体" panose="02010600030101010101" pitchFamily="2" charset="-122"/>
              </a:rPr>
              <a:t>采样层：</a:t>
            </a:r>
            <a:r>
              <a:rPr lang="zh-CN" altLang="en-US" sz="2400" dirty="0">
                <a:latin typeface="Times New Roman" panose="02020603050405020304" pitchFamily="18" charset="0"/>
                <a:ea typeface="宋体" panose="02010600030101010101" pitchFamily="2" charset="-122"/>
              </a:rPr>
              <a:t>也叫“汇合层”，其作用是基于局部相关性原理进行亚采样，从而在减少数据量的同时保留有用信息。 </a:t>
            </a:r>
            <a:endParaRPr lang="zh-CN" altLang="en-US" sz="2400" dirty="0">
              <a:latin typeface="Times New Roman" panose="02020603050405020304" pitchFamily="18" charset="0"/>
              <a:ea typeface="宋体" panose="02010600030101010101" pitchFamily="2" charset="-122"/>
            </a:endParaRPr>
          </a:p>
          <a:p>
            <a:pPr algn="just">
              <a:lnSpc>
                <a:spcPct val="90000"/>
              </a:lnSpc>
              <a:buFont typeface="Wingdings" panose="05000000000000000000" pitchFamily="2" charset="2"/>
              <a:buChar char="ü"/>
            </a:pPr>
            <a:r>
              <a:rPr lang="zh-CN" altLang="en-US" sz="2400" b="1" dirty="0">
                <a:latin typeface="Times New Roman" panose="02020603050405020304" pitchFamily="18" charset="0"/>
                <a:ea typeface="宋体" panose="02010600030101010101" pitchFamily="2" charset="-122"/>
              </a:rPr>
              <a:t>连接层：</a:t>
            </a:r>
            <a:r>
              <a:rPr lang="zh-CN" altLang="en-US" sz="2400" dirty="0">
                <a:latin typeface="Times New Roman" panose="02020603050405020304" pitchFamily="18" charset="0"/>
                <a:ea typeface="宋体" panose="02010600030101010101" pitchFamily="2" charset="-122"/>
              </a:rPr>
              <a:t>每个神经元被全互连接到上一层每个神经元</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本质就是传统的神经网络，其目的是通过连接层和输出层的连接完成识别任务。</a:t>
            </a:r>
            <a:endParaRPr lang="zh-CN" altLang="en-US" sz="2400" dirty="0">
              <a:latin typeface="Times New Roman" panose="02020603050405020304" pitchFamily="18" charset="0"/>
              <a:ea typeface="宋体" panose="02010600030101010101" pitchFamily="2" charset="-122"/>
            </a:endParaRPr>
          </a:p>
        </p:txBody>
      </p:sp>
      <p:pic>
        <p:nvPicPr>
          <p:cNvPr id="271363" name="图片 3" descr="屏幕剪辑"/>
          <p:cNvPicPr>
            <a:picLocks noChangeAspect="1"/>
          </p:cNvPicPr>
          <p:nvPr/>
        </p:nvPicPr>
        <p:blipFill>
          <a:blip r:embed="rId1"/>
          <a:srcRect l="3583" t="4518" b="23370"/>
          <a:stretch>
            <a:fillRect/>
          </a:stretch>
        </p:blipFill>
        <p:spPr>
          <a:xfrm>
            <a:off x="685800" y="1676400"/>
            <a:ext cx="6629400" cy="1905000"/>
          </a:xfrm>
          <a:prstGeom prst="rect">
            <a:avLst/>
          </a:prstGeom>
          <a:noFill/>
          <a:ln w="9525">
            <a:noFill/>
          </a:ln>
        </p:spPr>
      </p:pic>
      <p:sp>
        <p:nvSpPr>
          <p:cNvPr id="271364" name="矩形 4"/>
          <p:cNvSpPr/>
          <p:nvPr/>
        </p:nvSpPr>
        <p:spPr>
          <a:xfrm>
            <a:off x="7391400" y="1828800"/>
            <a:ext cx="1295400" cy="1754188"/>
          </a:xfrm>
          <a:prstGeom prst="rect">
            <a:avLst/>
          </a:prstGeom>
          <a:noFill/>
          <a:ln w="9525">
            <a:noFill/>
          </a:ln>
        </p:spPr>
        <p:txBody>
          <a:bodyPr anchor="t" anchorCtr="0">
            <a:spAutoFit/>
          </a:bodyPr>
          <a:p>
            <a:pPr eaLnBrk="0" hangingPunct="0">
              <a:buClrTx/>
              <a:buFontTx/>
            </a:pPr>
            <a:r>
              <a:rPr lang="zh-CN" altLang="en-US" sz="1800" dirty="0">
                <a:solidFill>
                  <a:srgbClr val="0000FF"/>
                </a:solidFill>
                <a:latin typeface="Times New Roman" panose="02020603050405020304" pitchFamily="18" charset="0"/>
                <a:ea typeface="黑体" panose="02010609060101010101" pitchFamily="49" charset="-122"/>
              </a:rPr>
              <a:t>卷积神经网络用于手写数字识别</a:t>
            </a:r>
            <a:r>
              <a:rPr lang="en-US" altLang="zh-CN" sz="1800" dirty="0">
                <a:solidFill>
                  <a:srgbClr val="0000FF"/>
                </a:solidFill>
                <a:latin typeface="Times New Roman" panose="02020603050405020304" pitchFamily="18" charset="0"/>
                <a:ea typeface="黑体" panose="02010609060101010101" pitchFamily="49" charset="-122"/>
              </a:rPr>
              <a:t>[LeCun et al., 1998]</a:t>
            </a:r>
            <a:endParaRPr lang="zh-CN" altLang="en-US" sz="1800" dirty="0">
              <a:solidFill>
                <a:srgbClr val="0000FF"/>
              </a:solidFill>
              <a:latin typeface="Times New Roman" panose="02020603050405020304" pitchFamily="18" charset="0"/>
              <a:ea typeface="黑体" panose="02010609060101010101" pitchFamily="49" charset="-122"/>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3409"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六、深层神经网络</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273410" name="Rectangle 3"/>
          <p:cNvSpPr>
            <a:spLocks noGrp="1"/>
          </p:cNvSpPr>
          <p:nvPr>
            <p:ph type="body" idx="4294967295"/>
          </p:nvPr>
        </p:nvSpPr>
        <p:spPr>
          <a:xfrm>
            <a:off x="411163" y="1143000"/>
            <a:ext cx="8318500" cy="5410200"/>
          </a:xfrm>
          <a:ln/>
        </p:spPr>
        <p:txBody>
          <a:bodyPr vert="horz" wrap="square" lIns="90488" tIns="44450" rIns="90488" bIns="44450" anchor="t" anchorCtr="0"/>
          <a:p>
            <a:pPr algn="just">
              <a:lnSpc>
                <a:spcPct val="90000"/>
              </a:lnSpc>
              <a:buNone/>
            </a:pPr>
            <a:r>
              <a:rPr lang="zh-CN" altLang="en-US" b="1" dirty="0">
                <a:latin typeface="Times New Roman" panose="02020603050405020304" pitchFamily="18" charset="0"/>
                <a:ea typeface="宋体" panose="02010600030101010101" pitchFamily="2" charset="-122"/>
              </a:rPr>
              <a:t>深度学习的理解</a:t>
            </a:r>
            <a:endParaRPr lang="en-US" altLang="zh-CN" dirty="0">
              <a:latin typeface="Times New Roman" panose="02020603050405020304" pitchFamily="18" charset="0"/>
              <a:ea typeface="宋体" panose="02010600030101010101" pitchFamily="2" charset="-122"/>
            </a:endParaRPr>
          </a:p>
          <a:p>
            <a:pPr algn="just">
              <a:lnSpc>
                <a:spcPct val="90000"/>
              </a:lnSpc>
            </a:pPr>
            <a:r>
              <a:rPr lang="zh-CN" altLang="en-US" sz="2400" dirty="0">
                <a:latin typeface="Times New Roman" panose="02020603050405020304" pitchFamily="18" charset="0"/>
                <a:ea typeface="宋体" panose="02010600030101010101" pitchFamily="2" charset="-122"/>
              </a:rPr>
              <a:t>深度学习通过多层处理，逐渐将初始的低层特征表示转化为高层特征表示后，用“简单模型”即可完成复杂的分类学习等任务。由此可将深度学习理解为进行“特征学习”</a:t>
            </a:r>
            <a:r>
              <a:rPr lang="en-US" altLang="zh-CN" sz="2400" dirty="0">
                <a:latin typeface="Times New Roman" panose="02020603050405020304" pitchFamily="18" charset="0"/>
                <a:ea typeface="宋体" panose="02010600030101010101" pitchFamily="2" charset="-122"/>
              </a:rPr>
              <a:t> (feature learning) </a:t>
            </a:r>
            <a:r>
              <a:rPr lang="zh-CN" altLang="en-US" sz="2400" dirty="0">
                <a:latin typeface="Times New Roman" panose="02020603050405020304" pitchFamily="18" charset="0"/>
                <a:ea typeface="宋体" panose="02010600030101010101" pitchFamily="2" charset="-122"/>
              </a:rPr>
              <a:t>或“表示学习”</a:t>
            </a:r>
            <a:r>
              <a:rPr lang="en-US" altLang="zh-CN" sz="2400" dirty="0">
                <a:latin typeface="Times New Roman" panose="02020603050405020304" pitchFamily="18" charset="0"/>
                <a:ea typeface="宋体" panose="02010600030101010101" pitchFamily="2" charset="-122"/>
              </a:rPr>
              <a:t> (representation learning)</a:t>
            </a:r>
            <a:r>
              <a:rPr lang="zh-CN" altLang="en-US" sz="2400" dirty="0">
                <a:latin typeface="Times New Roman" panose="02020603050405020304" pitchFamily="18" charset="0"/>
                <a:ea typeface="宋体" panose="02010600030101010101" pitchFamily="2" charset="-122"/>
              </a:rPr>
              <a:t>。</a:t>
            </a:r>
            <a:endParaRPr lang="en-US" altLang="zh-CN" sz="2400" dirty="0">
              <a:latin typeface="Times New Roman" panose="02020603050405020304" pitchFamily="18" charset="0"/>
              <a:ea typeface="宋体" panose="02010600030101010101" pitchFamily="2" charset="-122"/>
            </a:endParaRPr>
          </a:p>
          <a:p>
            <a:pPr algn="just">
              <a:lnSpc>
                <a:spcPct val="90000"/>
              </a:lnSpc>
            </a:pPr>
            <a:r>
              <a:rPr lang="zh-CN" altLang="en-US" sz="2400" dirty="0">
                <a:latin typeface="Times New Roman" panose="02020603050405020304" pitchFamily="18" charset="0"/>
                <a:ea typeface="宋体" panose="02010600030101010101" pitchFamily="2" charset="-122"/>
              </a:rPr>
              <a:t>非深度学习技术用于解决现实任务时，描述样本的特征通常需由人类专家来手工设计，这称为“特征工程”</a:t>
            </a:r>
            <a:r>
              <a:rPr lang="en-US" altLang="zh-CN" sz="2400" dirty="0">
                <a:latin typeface="Times New Roman" panose="02020603050405020304" pitchFamily="18" charset="0"/>
                <a:ea typeface="宋体" panose="02010600030101010101" pitchFamily="2" charset="-122"/>
              </a:rPr>
              <a:t> (feature engineering)</a:t>
            </a:r>
            <a:r>
              <a:rPr lang="zh-CN" altLang="en-US" sz="2400" dirty="0">
                <a:latin typeface="Times New Roman" panose="02020603050405020304" pitchFamily="18" charset="0"/>
                <a:ea typeface="宋体" panose="02010600030101010101" pitchFamily="2" charset="-122"/>
              </a:rPr>
              <a:t>。众所周知，特征的好坏对模型的泛化性能有至关重要的影响，要人类专家手工设计出好特征并非易事；而特征学习则通过深度学习技术自动产生好特征，这使得机器学习向“全自动数据分析”又前进了一步。</a:t>
            </a:r>
            <a:endParaRPr lang="en-US" altLang="zh-CN" sz="2400" dirty="0">
              <a:latin typeface="Times New Roman" panose="02020603050405020304" pitchFamily="18" charset="0"/>
              <a:ea typeface="宋体" panose="02010600030101010101" pitchFamily="2" charset="-122"/>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5457" name="Picture 4" descr="未命名"/>
          <p:cNvPicPr>
            <a:picLocks noChangeAspect="1"/>
          </p:cNvPicPr>
          <p:nvPr/>
        </p:nvPicPr>
        <p:blipFill>
          <a:blip r:embed="rId1"/>
          <a:stretch>
            <a:fillRect/>
          </a:stretch>
        </p:blipFill>
        <p:spPr>
          <a:xfrm>
            <a:off x="3343275" y="2819400"/>
            <a:ext cx="762000" cy="660400"/>
          </a:xfrm>
          <a:prstGeom prst="rect">
            <a:avLst/>
          </a:prstGeom>
          <a:noFill/>
          <a:ln w="9525">
            <a:noFill/>
          </a:ln>
        </p:spPr>
      </p:pic>
      <p:sp>
        <p:nvSpPr>
          <p:cNvPr id="275458" name="Text Box 5"/>
          <p:cNvSpPr txBox="1"/>
          <p:nvPr/>
        </p:nvSpPr>
        <p:spPr>
          <a:xfrm>
            <a:off x="838200" y="1447800"/>
            <a:ext cx="7302500" cy="706438"/>
          </a:xfrm>
          <a:prstGeom prst="rect">
            <a:avLst/>
          </a:prstGeom>
          <a:noFill/>
          <a:ln w="9525">
            <a:noFill/>
          </a:ln>
        </p:spPr>
        <p:txBody>
          <a:bodyPr anchor="t" anchorCtr="0">
            <a:spAutoFit/>
          </a:bodyPr>
          <a:p>
            <a:pPr algn="ctr" eaLnBrk="0" hangingPunct="0">
              <a:buClrTx/>
              <a:buFontTx/>
            </a:pPr>
            <a:r>
              <a:rPr lang="zh-CN" altLang="en-US" sz="4000" dirty="0">
                <a:latin typeface="Times New Roman" panose="02020603050405020304" pitchFamily="18" charset="0"/>
                <a:ea typeface="楷体_GB2312" pitchFamily="49" charset="-122"/>
              </a:rPr>
              <a:t>第</a:t>
            </a:r>
            <a:r>
              <a:rPr lang="en-US" altLang="zh-CN" sz="4000" dirty="0">
                <a:latin typeface="Times New Roman" panose="02020603050405020304" pitchFamily="18" charset="0"/>
                <a:ea typeface="楷体_GB2312" pitchFamily="49" charset="-122"/>
              </a:rPr>
              <a:t>6</a:t>
            </a:r>
            <a:r>
              <a:rPr lang="zh-CN" altLang="en-US" sz="4000" dirty="0">
                <a:latin typeface="Times New Roman" panose="02020603050405020304" pitchFamily="18" charset="0"/>
                <a:ea typeface="楷体_GB2312" pitchFamily="49" charset="-122"/>
              </a:rPr>
              <a:t>章：贝叶斯学习</a:t>
            </a:r>
            <a:endParaRPr lang="zh-CN" altLang="en-US" sz="4000" dirty="0">
              <a:latin typeface="Times New Roman" panose="02020603050405020304" pitchFamily="18" charset="0"/>
              <a:ea typeface="楷体_GB2312" pitchFamily="49" charset="-122"/>
            </a:endParaRPr>
          </a:p>
        </p:txBody>
      </p:sp>
      <p:sp>
        <p:nvSpPr>
          <p:cNvPr id="275459" name="Text Box 8"/>
          <p:cNvSpPr txBox="1"/>
          <p:nvPr/>
        </p:nvSpPr>
        <p:spPr>
          <a:xfrm>
            <a:off x="684213" y="1270000"/>
            <a:ext cx="792162" cy="365125"/>
          </a:xfrm>
          <a:prstGeom prst="rect">
            <a:avLst/>
          </a:prstGeom>
          <a:noFill/>
          <a:ln w="9525">
            <a:noFill/>
          </a:ln>
        </p:spPr>
        <p:txBody>
          <a:bodyPr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pic>
        <p:nvPicPr>
          <p:cNvPr id="275460" name="图片 11" descr="3.png"/>
          <p:cNvPicPr>
            <a:picLocks noChangeAspect="1"/>
          </p:cNvPicPr>
          <p:nvPr/>
        </p:nvPicPr>
        <p:blipFill>
          <a:blip r:embed="rId2"/>
          <a:stretch>
            <a:fillRect/>
          </a:stretch>
        </p:blipFill>
        <p:spPr>
          <a:xfrm>
            <a:off x="2516188" y="3733800"/>
            <a:ext cx="628650" cy="628650"/>
          </a:xfrm>
          <a:prstGeom prst="rect">
            <a:avLst/>
          </a:prstGeom>
          <a:noFill/>
          <a:ln w="9525">
            <a:noFill/>
          </a:ln>
        </p:spPr>
      </p:pic>
      <p:sp>
        <p:nvSpPr>
          <p:cNvPr id="275461" name="文本框 6"/>
          <p:cNvSpPr txBox="1"/>
          <p:nvPr/>
        </p:nvSpPr>
        <p:spPr>
          <a:xfrm>
            <a:off x="1981200" y="2905125"/>
            <a:ext cx="1262063" cy="523875"/>
          </a:xfrm>
          <a:prstGeom prst="rect">
            <a:avLst/>
          </a:prstGeom>
          <a:noFill/>
          <a:ln w="9525">
            <a:noFill/>
          </a:ln>
        </p:spPr>
        <p:txBody>
          <a:bodyPr wrap="none" anchor="t" anchorCtr="0">
            <a:spAutoFit/>
          </a:bodyPr>
          <a:p>
            <a:pPr>
              <a:buClrTx/>
              <a:buFontTx/>
            </a:pPr>
            <a:r>
              <a:rPr lang="zh-CN" altLang="en-US" dirty="0">
                <a:latin typeface="微软雅黑" panose="020B0503020204020204" pitchFamily="34" charset="-122"/>
                <a:ea typeface="微软雅黑" panose="020B0503020204020204" pitchFamily="34" charset="-122"/>
              </a:rPr>
              <a:t>蒋良孝</a:t>
            </a:r>
            <a:endParaRPr lang="zh-CN" altLang="en-US" dirty="0">
              <a:latin typeface="微软雅黑" panose="020B0503020204020204" pitchFamily="34" charset="-122"/>
              <a:ea typeface="微软雅黑" panose="020B0503020204020204" pitchFamily="34" charset="-122"/>
            </a:endParaRPr>
          </a:p>
        </p:txBody>
      </p:sp>
      <p:sp>
        <p:nvSpPr>
          <p:cNvPr id="275462" name="文本框 7"/>
          <p:cNvSpPr txBox="1"/>
          <p:nvPr/>
        </p:nvSpPr>
        <p:spPr>
          <a:xfrm>
            <a:off x="4052888" y="2919413"/>
            <a:ext cx="3262312" cy="461962"/>
          </a:xfrm>
          <a:prstGeom prst="rect">
            <a:avLst/>
          </a:prstGeom>
          <a:noFill/>
          <a:ln w="9525">
            <a:noFill/>
          </a:ln>
        </p:spPr>
        <p:txBody>
          <a:bodyPr wrap="none" anchor="t" anchorCtr="0">
            <a:spAutoFit/>
          </a:bodyPr>
          <a:p>
            <a:pPr>
              <a:buClrTx/>
              <a:buFontTx/>
            </a:pPr>
            <a:r>
              <a:rPr lang="zh-CN" altLang="en-US" sz="2400" dirty="0">
                <a:latin typeface="微软雅黑" panose="020B0503020204020204" pitchFamily="34" charset="-122"/>
                <a:ea typeface="微软雅黑" panose="020B0503020204020204" pitchFamily="34" charset="-122"/>
              </a:rPr>
              <a:t>中国地质大学（武汉）</a:t>
            </a:r>
            <a:endParaRPr lang="zh-CN" altLang="en-US" sz="2400" dirty="0">
              <a:latin typeface="微软雅黑" panose="020B0503020204020204" pitchFamily="34" charset="-122"/>
              <a:ea typeface="微软雅黑" panose="020B0503020204020204" pitchFamily="34" charset="-122"/>
            </a:endParaRPr>
          </a:p>
        </p:txBody>
      </p:sp>
      <p:cxnSp>
        <p:nvCxnSpPr>
          <p:cNvPr id="275463" name="直接连接符 9"/>
          <p:cNvCxnSpPr/>
          <p:nvPr/>
        </p:nvCxnSpPr>
        <p:spPr>
          <a:xfrm>
            <a:off x="3275013" y="2819400"/>
            <a:ext cx="0" cy="635000"/>
          </a:xfrm>
          <a:prstGeom prst="line">
            <a:avLst/>
          </a:prstGeom>
          <a:ln w="38100" cap="flat" cmpd="sng">
            <a:solidFill>
              <a:srgbClr val="0000FF"/>
            </a:solidFill>
            <a:prstDash val="solid"/>
            <a:round/>
            <a:headEnd type="none" w="med" len="med"/>
            <a:tailEnd type="none" w="med" len="med"/>
          </a:ln>
        </p:spPr>
      </p:cxnSp>
      <p:sp>
        <p:nvSpPr>
          <p:cNvPr id="275464" name="文本框 1"/>
          <p:cNvSpPr txBox="1"/>
          <p:nvPr/>
        </p:nvSpPr>
        <p:spPr>
          <a:xfrm>
            <a:off x="3200400" y="4419600"/>
            <a:ext cx="2625725" cy="461963"/>
          </a:xfrm>
          <a:prstGeom prst="rect">
            <a:avLst/>
          </a:prstGeom>
          <a:noFill/>
          <a:ln w="9525">
            <a:noFill/>
          </a:ln>
        </p:spPr>
        <p:txBody>
          <a:bodyPr wrap="none" anchor="t" anchorCtr="0">
            <a:spAutoFit/>
          </a:bodyPr>
          <a:p>
            <a:pPr eaLnBrk="0" hangingPunct="0">
              <a:buClrTx/>
              <a:buFontTx/>
            </a:pPr>
            <a:r>
              <a:rPr lang="en-US" altLang="zh-CN" sz="2400" dirty="0">
                <a:latin typeface="Times New Roman" panose="02020603050405020304" pitchFamily="18" charset="0"/>
                <a:ea typeface="黑体" panose="02010609060101010101" pitchFamily="49" charset="-122"/>
              </a:rPr>
              <a:t>ljiang@cug.edu.cn</a:t>
            </a:r>
            <a:endParaRPr lang="zh-CN" altLang="en-US" sz="2400" dirty="0">
              <a:latin typeface="Times New Roman" panose="02020603050405020304" pitchFamily="18" charset="0"/>
              <a:ea typeface="黑体" panose="02010609060101010101" pitchFamily="49" charset="-122"/>
            </a:endParaRPr>
          </a:p>
        </p:txBody>
      </p:sp>
      <p:sp>
        <p:nvSpPr>
          <p:cNvPr id="275465" name="文本框 1"/>
          <p:cNvSpPr txBox="1"/>
          <p:nvPr/>
        </p:nvSpPr>
        <p:spPr>
          <a:xfrm>
            <a:off x="3049588" y="3805238"/>
            <a:ext cx="3570287" cy="461962"/>
          </a:xfrm>
          <a:prstGeom prst="rect">
            <a:avLst/>
          </a:prstGeom>
          <a:noFill/>
          <a:ln w="9525">
            <a:noFill/>
          </a:ln>
        </p:spPr>
        <p:txBody>
          <a:bodyPr wrap="none" anchor="t" anchorCtr="0">
            <a:spAutoFit/>
          </a:bodyPr>
          <a:p>
            <a:pPr eaLnBrk="0" hangingPunct="0">
              <a:buClrTx/>
              <a:buFontTx/>
            </a:pPr>
            <a:r>
              <a:rPr lang="zh-CN" altLang="en-US" sz="2400" b="0" dirty="0">
                <a:solidFill>
                  <a:srgbClr val="0000FF"/>
                </a:solidFill>
                <a:latin typeface="华文行楷" panose="02010800040101010101" pitchFamily="2" charset="-122"/>
                <a:ea typeface="华文行楷" panose="02010800040101010101" pitchFamily="2" charset="-122"/>
              </a:rPr>
              <a:t>机器学习与数据挖掘团队</a:t>
            </a:r>
            <a:endParaRPr lang="zh-CN" altLang="en-US" sz="2400" b="0" dirty="0">
              <a:solidFill>
                <a:srgbClr val="0000FF"/>
              </a:solidFill>
              <a:latin typeface="华文行楷" panose="02010800040101010101" pitchFamily="2" charset="-122"/>
              <a:ea typeface="华文行楷" panose="02010800040101010101" pitchFamily="2" charset="-122"/>
            </a:endParaRPr>
          </a:p>
        </p:txBody>
      </p:sp>
      <p:sp>
        <p:nvSpPr>
          <p:cNvPr id="275466" name="矩形 28"/>
          <p:cNvSpPr/>
          <p:nvPr/>
        </p:nvSpPr>
        <p:spPr>
          <a:xfrm>
            <a:off x="2362200" y="5114925"/>
            <a:ext cx="4572000" cy="523875"/>
          </a:xfrm>
          <a:prstGeom prst="rect">
            <a:avLst/>
          </a:prstGeom>
          <a:noFill/>
          <a:ln w="9525">
            <a:noFill/>
          </a:ln>
        </p:spPr>
        <p:txBody>
          <a:bodyPr anchor="t" anchorCtr="0">
            <a:spAutoFit/>
          </a:bodyPr>
          <a:p>
            <a:pPr algn="ctr" eaLnBrk="0" hangingPunct="0">
              <a:buClrTx/>
              <a:buFontTx/>
            </a:pPr>
            <a:r>
              <a:rPr lang="en-US" altLang="zh-CN" b="0" dirty="0">
                <a:latin typeface="Times New Roman" panose="02020603050405020304" pitchFamily="18" charset="0"/>
                <a:ea typeface="黑体" panose="02010609060101010101" pitchFamily="49" charset="-122"/>
                <a:hlinkClick r:id="rId3"/>
              </a:rPr>
              <a:t>http://grzy.cug.edu.cn/jlx/</a:t>
            </a:r>
            <a:endParaRPr lang="zh-CN" altLang="en-US" b="0" dirty="0">
              <a:solidFill>
                <a:srgbClr val="0000FF"/>
              </a:solidFill>
              <a:latin typeface="Times New Roman" panose="02020603050405020304" pitchFamily="18" charset="0"/>
              <a:ea typeface="黑体" panose="02010609060101010101" pitchFamily="49" charset="-122"/>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7505" name="TextBox 14"/>
          <p:cNvSpPr txBox="1"/>
          <p:nvPr/>
        </p:nvSpPr>
        <p:spPr>
          <a:xfrm>
            <a:off x="914400" y="115888"/>
            <a:ext cx="3962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本章内容</a:t>
            </a:r>
            <a:endParaRPr lang="zh-CN" altLang="en-US" sz="3600" dirty="0">
              <a:solidFill>
                <a:srgbClr val="0000CC"/>
              </a:solidFill>
              <a:latin typeface="楷体" panose="02010609060101010101" pitchFamily="49" charset="-122"/>
              <a:ea typeface="楷体" panose="02010609060101010101" pitchFamily="49" charset="-122"/>
            </a:endParaRPr>
          </a:p>
        </p:txBody>
      </p:sp>
      <p:pic>
        <p:nvPicPr>
          <p:cNvPr id="277506" name="图片 11" descr="3.png"/>
          <p:cNvPicPr>
            <a:picLocks noChangeAspect="1"/>
          </p:cNvPicPr>
          <p:nvPr/>
        </p:nvPicPr>
        <p:blipFill>
          <a:blip r:embed="rId1"/>
          <a:stretch>
            <a:fillRect/>
          </a:stretch>
        </p:blipFill>
        <p:spPr>
          <a:xfrm>
            <a:off x="285750" y="209550"/>
            <a:ext cx="628650" cy="628650"/>
          </a:xfrm>
          <a:prstGeom prst="rect">
            <a:avLst/>
          </a:prstGeom>
          <a:noFill/>
          <a:ln w="9525">
            <a:noFill/>
          </a:ln>
        </p:spPr>
      </p:pic>
      <p:sp>
        <p:nvSpPr>
          <p:cNvPr id="10" name="AutoShape 11"/>
          <p:cNvSpPr>
            <a:spLocks noChangeArrowheads="1"/>
          </p:cNvSpPr>
          <p:nvPr/>
        </p:nvSpPr>
        <p:spPr bwMode="auto">
          <a:xfrm>
            <a:off x="1331913" y="3513138"/>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三、朴素贝叶斯分类器</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1" name="AutoShape 12"/>
          <p:cNvSpPr>
            <a:spLocks noChangeArrowheads="1"/>
          </p:cNvSpPr>
          <p:nvPr/>
        </p:nvSpPr>
        <p:spPr bwMode="auto">
          <a:xfrm>
            <a:off x="1331913" y="4448175"/>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四、朴素贝叶斯分类器改进</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2" name="AutoShape 8"/>
          <p:cNvSpPr>
            <a:spLocks noChangeArrowheads="1"/>
          </p:cNvSpPr>
          <p:nvPr/>
        </p:nvSpPr>
        <p:spPr bwMode="auto">
          <a:xfrm>
            <a:off x="1330325" y="1600200"/>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一、贝叶斯学习基础知识</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3" name="AutoShape 10"/>
          <p:cNvSpPr>
            <a:spLocks noChangeArrowheads="1"/>
          </p:cNvSpPr>
          <p:nvPr/>
        </p:nvSpPr>
        <p:spPr bwMode="auto">
          <a:xfrm>
            <a:off x="1331913" y="2527300"/>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二、贝叶斯网络分类器</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9553"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pPr>
            <a:r>
              <a:rPr lang="zh-CN" altLang="en-US" dirty="0">
                <a:latin typeface="黑体" panose="02010609060101010101" pitchFamily="49" charset="-122"/>
                <a:ea typeface="黑体" panose="02010609060101010101" pitchFamily="49" charset="-122"/>
              </a:rPr>
              <a:t>用</a:t>
            </a:r>
            <a:r>
              <a:rPr lang="en-US" altLang="zh-CN" dirty="0">
                <a:latin typeface="黑体" panose="02010609060101010101" pitchFamily="49" charset="-122"/>
                <a:ea typeface="黑体" panose="02010609060101010101" pitchFamily="49" charset="-122"/>
              </a:rPr>
              <a:t>P(h)</a:t>
            </a:r>
            <a:r>
              <a:rPr lang="zh-CN" altLang="en-US" dirty="0">
                <a:latin typeface="黑体" panose="02010609060101010101" pitchFamily="49" charset="-122"/>
                <a:ea typeface="黑体" panose="02010609060101010101" pitchFamily="49" charset="-122"/>
              </a:rPr>
              <a:t>表示在没有训练数据前假设</a:t>
            </a:r>
            <a:r>
              <a:rPr lang="en-US" altLang="zh-CN" dirty="0">
                <a:latin typeface="黑体" panose="02010609060101010101" pitchFamily="49" charset="-122"/>
                <a:ea typeface="黑体" panose="02010609060101010101" pitchFamily="49" charset="-122"/>
              </a:rPr>
              <a:t>h</a:t>
            </a:r>
            <a:r>
              <a:rPr lang="zh-CN" altLang="en-US" dirty="0">
                <a:latin typeface="黑体" panose="02010609060101010101" pitchFamily="49" charset="-122"/>
                <a:ea typeface="黑体" panose="02010609060101010101" pitchFamily="49" charset="-122"/>
              </a:rPr>
              <a:t>拥有的初始概率。</a:t>
            </a:r>
            <a:r>
              <a:rPr lang="en-US" altLang="zh-CN" dirty="0">
                <a:latin typeface="黑体" panose="02010609060101010101" pitchFamily="49" charset="-122"/>
                <a:ea typeface="黑体" panose="02010609060101010101" pitchFamily="49" charset="-122"/>
              </a:rPr>
              <a:t>P(h)</a:t>
            </a:r>
            <a:r>
              <a:rPr lang="zh-CN" altLang="en-US" dirty="0">
                <a:latin typeface="黑体" panose="02010609060101010101" pitchFamily="49" charset="-122"/>
                <a:ea typeface="黑体" panose="02010609060101010101" pitchFamily="49" charset="-122"/>
              </a:rPr>
              <a:t>被称为</a:t>
            </a:r>
            <a:r>
              <a:rPr lang="en-US" altLang="zh-CN" dirty="0">
                <a:latin typeface="黑体" panose="02010609060101010101" pitchFamily="49" charset="-122"/>
                <a:ea typeface="黑体" panose="02010609060101010101" pitchFamily="49" charset="-122"/>
              </a:rPr>
              <a:t>h</a:t>
            </a:r>
            <a:r>
              <a:rPr lang="zh-CN" altLang="en-US" dirty="0">
                <a:latin typeface="黑体" panose="02010609060101010101" pitchFamily="49" charset="-122"/>
                <a:ea typeface="黑体" panose="02010609060101010101" pitchFamily="49" charset="-122"/>
              </a:rPr>
              <a:t>的先验概率。</a:t>
            </a:r>
            <a:endParaRPr lang="en-US" altLang="zh-CN" dirty="0">
              <a:latin typeface="黑体" panose="02010609060101010101" pitchFamily="49" charset="-122"/>
              <a:ea typeface="黑体" panose="02010609060101010101" pitchFamily="49" charset="-122"/>
            </a:endParaRPr>
          </a:p>
          <a:p>
            <a:pPr eaLnBrk="1" hangingPunct="1">
              <a:lnSpc>
                <a:spcPts val="3800"/>
              </a:lnSpc>
            </a:pPr>
            <a:r>
              <a:rPr lang="zh-CN" altLang="en-US" dirty="0">
                <a:latin typeface="黑体" panose="02010609060101010101" pitchFamily="49" charset="-122"/>
                <a:ea typeface="黑体" panose="02010609060101010101" pitchFamily="49" charset="-122"/>
              </a:rPr>
              <a:t>先验概率反映了关于</a:t>
            </a:r>
            <a:r>
              <a:rPr lang="en-US" altLang="zh-CN" dirty="0">
                <a:latin typeface="黑体" panose="02010609060101010101" pitchFamily="49" charset="-122"/>
                <a:ea typeface="黑体" panose="02010609060101010101" pitchFamily="49" charset="-122"/>
              </a:rPr>
              <a:t>h</a:t>
            </a:r>
            <a:r>
              <a:rPr lang="zh-CN" altLang="en-US" dirty="0">
                <a:latin typeface="黑体" panose="02010609060101010101" pitchFamily="49" charset="-122"/>
                <a:ea typeface="黑体" panose="02010609060101010101" pitchFamily="49" charset="-122"/>
              </a:rPr>
              <a:t>是一正确假设的机会的背景知识；如果没有这一先验知识，可以简单地将每一候选假设赋予相同的先验概率。</a:t>
            </a:r>
            <a:endParaRPr lang="zh-CN" altLang="en-US" dirty="0">
              <a:latin typeface="黑体" panose="02010609060101010101" pitchFamily="49" charset="-122"/>
              <a:ea typeface="黑体" panose="02010609060101010101" pitchFamily="49" charset="-122"/>
            </a:endParaRPr>
          </a:p>
          <a:p>
            <a:pPr eaLnBrk="1" hangingPunct="1">
              <a:lnSpc>
                <a:spcPts val="3800"/>
              </a:lnSpc>
            </a:pPr>
            <a:r>
              <a:rPr lang="zh-CN" altLang="en-US" dirty="0">
                <a:latin typeface="黑体" panose="02010609060101010101" pitchFamily="49" charset="-122"/>
                <a:ea typeface="黑体" panose="02010609060101010101" pitchFamily="49" charset="-122"/>
              </a:rPr>
              <a:t>类似地，</a:t>
            </a:r>
            <a:r>
              <a:rPr lang="en-US" altLang="zh-CN" dirty="0">
                <a:latin typeface="黑体" panose="02010609060101010101" pitchFamily="49" charset="-122"/>
                <a:ea typeface="黑体" panose="02010609060101010101" pitchFamily="49" charset="-122"/>
              </a:rPr>
              <a:t>P(D)</a:t>
            </a:r>
            <a:r>
              <a:rPr lang="zh-CN" altLang="en-US" dirty="0">
                <a:latin typeface="黑体" panose="02010609060101010101" pitchFamily="49" charset="-122"/>
                <a:ea typeface="黑体" panose="02010609060101010101" pitchFamily="49" charset="-122"/>
              </a:rPr>
              <a:t>表示训练数据</a:t>
            </a:r>
            <a:r>
              <a:rPr lang="en-US" altLang="zh-CN" dirty="0">
                <a:latin typeface="黑体" panose="02010609060101010101" pitchFamily="49" charset="-122"/>
                <a:ea typeface="黑体" panose="02010609060101010101" pitchFamily="49" charset="-122"/>
              </a:rPr>
              <a:t>D</a:t>
            </a:r>
            <a:r>
              <a:rPr lang="zh-CN" altLang="en-US" dirty="0">
                <a:latin typeface="黑体" panose="02010609060101010101" pitchFamily="49" charset="-122"/>
                <a:ea typeface="黑体" panose="02010609060101010101" pitchFamily="49" charset="-122"/>
              </a:rPr>
              <a:t>的先验概率，</a:t>
            </a:r>
            <a:r>
              <a:rPr lang="en-US" altLang="zh-CN" dirty="0">
                <a:latin typeface="黑体" panose="02010609060101010101" pitchFamily="49" charset="-122"/>
                <a:ea typeface="黑体" panose="02010609060101010101" pitchFamily="49" charset="-122"/>
              </a:rPr>
              <a:t>P(D|h)</a:t>
            </a:r>
            <a:r>
              <a:rPr lang="zh-CN" altLang="en-US" dirty="0">
                <a:latin typeface="黑体" panose="02010609060101010101" pitchFamily="49" charset="-122"/>
                <a:ea typeface="黑体" panose="02010609060101010101" pitchFamily="49" charset="-122"/>
              </a:rPr>
              <a:t>表示假设</a:t>
            </a:r>
            <a:r>
              <a:rPr lang="en-US" altLang="zh-CN" dirty="0">
                <a:latin typeface="黑体" panose="02010609060101010101" pitchFamily="49" charset="-122"/>
                <a:ea typeface="黑体" panose="02010609060101010101" pitchFamily="49" charset="-122"/>
              </a:rPr>
              <a:t>h</a:t>
            </a:r>
            <a:r>
              <a:rPr lang="zh-CN" altLang="en-US" dirty="0">
                <a:latin typeface="黑体" panose="02010609060101010101" pitchFamily="49" charset="-122"/>
                <a:ea typeface="黑体" panose="02010609060101010101" pitchFamily="49" charset="-122"/>
              </a:rPr>
              <a:t>成立时</a:t>
            </a:r>
            <a:r>
              <a:rPr lang="en-US" altLang="zh-CN" dirty="0">
                <a:latin typeface="黑体" panose="02010609060101010101" pitchFamily="49" charset="-122"/>
                <a:ea typeface="黑体" panose="02010609060101010101" pitchFamily="49" charset="-122"/>
              </a:rPr>
              <a:t>D</a:t>
            </a:r>
            <a:r>
              <a:rPr lang="zh-CN" altLang="en-US" dirty="0">
                <a:latin typeface="黑体" panose="02010609060101010101" pitchFamily="49" charset="-122"/>
                <a:ea typeface="黑体" panose="02010609060101010101" pitchFamily="49" charset="-122"/>
              </a:rPr>
              <a:t>的概率。</a:t>
            </a:r>
            <a:endParaRPr lang="zh-CN" altLang="en-US" dirty="0">
              <a:latin typeface="黑体" panose="02010609060101010101" pitchFamily="49" charset="-122"/>
              <a:ea typeface="黑体" panose="02010609060101010101" pitchFamily="49" charset="-122"/>
            </a:endParaRPr>
          </a:p>
          <a:p>
            <a:pPr eaLnBrk="1" hangingPunct="1">
              <a:lnSpc>
                <a:spcPts val="3800"/>
              </a:lnSpc>
            </a:pPr>
            <a:r>
              <a:rPr lang="zh-CN" altLang="en-US" dirty="0">
                <a:latin typeface="黑体" panose="02010609060101010101" pitchFamily="49" charset="-122"/>
                <a:ea typeface="黑体" panose="02010609060101010101" pitchFamily="49" charset="-122"/>
              </a:rPr>
              <a:t>在分类中，我们关心的是</a:t>
            </a:r>
            <a:r>
              <a:rPr lang="en-US" altLang="zh-CN" dirty="0">
                <a:latin typeface="黑体" panose="02010609060101010101" pitchFamily="49" charset="-122"/>
                <a:ea typeface="黑体" panose="02010609060101010101" pitchFamily="49" charset="-122"/>
              </a:rPr>
              <a:t>P(h|D)</a:t>
            </a:r>
            <a:r>
              <a:rPr lang="zh-CN" altLang="en-US" dirty="0">
                <a:latin typeface="黑体" panose="02010609060101010101" pitchFamily="49" charset="-122"/>
                <a:ea typeface="黑体" panose="02010609060101010101" pitchFamily="49" charset="-122"/>
              </a:rPr>
              <a:t>，即给定</a:t>
            </a:r>
            <a:r>
              <a:rPr lang="en-US" altLang="zh-CN" dirty="0">
                <a:latin typeface="黑体" panose="02010609060101010101" pitchFamily="49" charset="-122"/>
                <a:ea typeface="黑体" panose="02010609060101010101" pitchFamily="49" charset="-122"/>
              </a:rPr>
              <a:t>D</a:t>
            </a:r>
            <a:r>
              <a:rPr lang="zh-CN" altLang="en-US" dirty="0">
                <a:latin typeface="黑体" panose="02010609060101010101" pitchFamily="49" charset="-122"/>
                <a:ea typeface="黑体" panose="02010609060101010101" pitchFamily="49" charset="-122"/>
              </a:rPr>
              <a:t>时</a:t>
            </a:r>
            <a:r>
              <a:rPr lang="en-US" altLang="zh-CN" dirty="0">
                <a:latin typeface="黑体" panose="02010609060101010101" pitchFamily="49" charset="-122"/>
                <a:ea typeface="黑体" panose="02010609060101010101" pitchFamily="49" charset="-122"/>
              </a:rPr>
              <a:t>h</a:t>
            </a:r>
            <a:r>
              <a:rPr lang="zh-CN" altLang="en-US" dirty="0">
                <a:latin typeface="黑体" panose="02010609060101010101" pitchFamily="49" charset="-122"/>
                <a:ea typeface="黑体" panose="02010609060101010101" pitchFamily="49" charset="-122"/>
              </a:rPr>
              <a:t>的成立的概率，称为</a:t>
            </a:r>
            <a:r>
              <a:rPr lang="en-US" altLang="zh-CN" dirty="0">
                <a:latin typeface="黑体" panose="02010609060101010101" pitchFamily="49" charset="-122"/>
                <a:ea typeface="黑体" panose="02010609060101010101" pitchFamily="49" charset="-122"/>
              </a:rPr>
              <a:t>h</a:t>
            </a:r>
            <a:r>
              <a:rPr lang="zh-CN" altLang="en-US" dirty="0">
                <a:latin typeface="黑体" panose="02010609060101010101" pitchFamily="49" charset="-122"/>
                <a:ea typeface="黑体" panose="02010609060101010101" pitchFamily="49" charset="-122"/>
              </a:rPr>
              <a:t>的后验概率。</a:t>
            </a:r>
            <a:endParaRPr lang="zh-CN" altLang="en-US" dirty="0">
              <a:latin typeface="黑体" panose="02010609060101010101" pitchFamily="49" charset="-122"/>
              <a:ea typeface="黑体" panose="02010609060101010101" pitchFamily="49" charset="-122"/>
            </a:endParaRPr>
          </a:p>
        </p:txBody>
      </p:sp>
      <p:sp>
        <p:nvSpPr>
          <p:cNvPr id="279554"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一、贝叶斯学习基础知识</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1601"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r>
              <a:rPr lang="zh-CN" altLang="en-US" dirty="0">
                <a:latin typeface="黑体" panose="02010609060101010101" pitchFamily="49" charset="-122"/>
                <a:ea typeface="黑体" panose="02010609060101010101" pitchFamily="49" charset="-122"/>
              </a:rPr>
              <a:t>贝叶斯定理提供了从先验概率</a:t>
            </a:r>
            <a:r>
              <a:rPr lang="en-US" altLang="zh-CN" dirty="0">
                <a:latin typeface="黑体" panose="02010609060101010101" pitchFamily="49" charset="-122"/>
                <a:ea typeface="黑体" panose="02010609060101010101" pitchFamily="49" charset="-122"/>
              </a:rPr>
              <a:t>P(h)</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P(D)</a:t>
            </a:r>
            <a:r>
              <a:rPr lang="zh-CN" altLang="en-US" dirty="0">
                <a:latin typeface="黑体" panose="02010609060101010101" pitchFamily="49" charset="-122"/>
                <a:ea typeface="黑体" panose="02010609060101010101" pitchFamily="49" charset="-122"/>
              </a:rPr>
              <a:t>和</a:t>
            </a:r>
            <a:r>
              <a:rPr lang="en-US" altLang="zh-CN" dirty="0">
                <a:latin typeface="黑体" panose="02010609060101010101" pitchFamily="49" charset="-122"/>
                <a:ea typeface="黑体" panose="02010609060101010101" pitchFamily="49" charset="-122"/>
              </a:rPr>
              <a:t>P(D|h)</a:t>
            </a:r>
            <a:r>
              <a:rPr lang="zh-CN" altLang="en-US" dirty="0">
                <a:latin typeface="黑体" panose="02010609060101010101" pitchFamily="49" charset="-122"/>
                <a:ea typeface="黑体" panose="02010609060101010101" pitchFamily="49" charset="-122"/>
              </a:rPr>
              <a:t>计算后验概率</a:t>
            </a:r>
            <a:r>
              <a:rPr lang="en-US" altLang="zh-CN" dirty="0">
                <a:latin typeface="黑体" panose="02010609060101010101" pitchFamily="49" charset="-122"/>
                <a:ea typeface="黑体" panose="02010609060101010101" pitchFamily="49" charset="-122"/>
              </a:rPr>
              <a:t>P(h|D)</a:t>
            </a:r>
            <a:r>
              <a:rPr lang="zh-CN" altLang="en-US" dirty="0">
                <a:latin typeface="黑体" panose="02010609060101010101" pitchFamily="49" charset="-122"/>
                <a:ea typeface="黑体" panose="02010609060101010101" pitchFamily="49" charset="-122"/>
              </a:rPr>
              <a:t>的方法</a:t>
            </a:r>
            <a:endParaRPr lang="zh-CN" altLang="en-US" dirty="0">
              <a:latin typeface="黑体" panose="02010609060101010101" pitchFamily="49" charset="-122"/>
              <a:ea typeface="黑体" panose="02010609060101010101" pitchFamily="49" charset="-122"/>
            </a:endParaRPr>
          </a:p>
          <a:p>
            <a:pPr eaLnBrk="1" hangingPunct="1"/>
            <a:endParaRPr lang="zh-CN" altLang="en-US" dirty="0">
              <a:latin typeface="黑体" panose="02010609060101010101" pitchFamily="49" charset="-122"/>
              <a:ea typeface="黑体" panose="02010609060101010101" pitchFamily="49" charset="-122"/>
            </a:endParaRPr>
          </a:p>
          <a:p>
            <a:pPr eaLnBrk="1" hangingPunct="1"/>
            <a:endParaRPr lang="zh-CN" altLang="en-US" dirty="0">
              <a:latin typeface="黑体" panose="02010609060101010101" pitchFamily="49" charset="-122"/>
              <a:ea typeface="黑体" panose="02010609060101010101" pitchFamily="49" charset="-122"/>
            </a:endParaRPr>
          </a:p>
          <a:p>
            <a:pPr eaLnBrk="1" hangingPunct="1"/>
            <a:endParaRPr lang="en-US" altLang="zh-CN" dirty="0">
              <a:latin typeface="黑体" panose="02010609060101010101" pitchFamily="49" charset="-122"/>
              <a:ea typeface="黑体" panose="02010609060101010101" pitchFamily="49" charset="-122"/>
            </a:endParaRPr>
          </a:p>
          <a:p>
            <a:pPr eaLnBrk="1" hangingPunct="1"/>
            <a:r>
              <a:rPr lang="en-US" altLang="zh-CN" dirty="0">
                <a:latin typeface="黑体" panose="02010609060101010101" pitchFamily="49" charset="-122"/>
                <a:ea typeface="黑体" panose="02010609060101010101" pitchFamily="49" charset="-122"/>
              </a:rPr>
              <a:t>P(h|D)</a:t>
            </a:r>
            <a:r>
              <a:rPr lang="zh-CN" altLang="en-US" dirty="0">
                <a:latin typeface="黑体" panose="02010609060101010101" pitchFamily="49" charset="-122"/>
                <a:ea typeface="黑体" panose="02010609060101010101" pitchFamily="49" charset="-122"/>
              </a:rPr>
              <a:t>随着</a:t>
            </a:r>
            <a:r>
              <a:rPr lang="en-US" altLang="zh-CN" dirty="0">
                <a:latin typeface="黑体" panose="02010609060101010101" pitchFamily="49" charset="-122"/>
                <a:ea typeface="黑体" panose="02010609060101010101" pitchFamily="49" charset="-122"/>
              </a:rPr>
              <a:t>P(h)</a:t>
            </a:r>
            <a:r>
              <a:rPr lang="zh-CN" altLang="en-US" dirty="0">
                <a:latin typeface="黑体" panose="02010609060101010101" pitchFamily="49" charset="-122"/>
                <a:ea typeface="黑体" panose="02010609060101010101" pitchFamily="49" charset="-122"/>
              </a:rPr>
              <a:t>和</a:t>
            </a:r>
            <a:r>
              <a:rPr lang="en-US" altLang="zh-CN" dirty="0">
                <a:latin typeface="黑体" panose="02010609060101010101" pitchFamily="49" charset="-122"/>
                <a:ea typeface="黑体" panose="02010609060101010101" pitchFamily="49" charset="-122"/>
              </a:rPr>
              <a:t>P(D|h)</a:t>
            </a:r>
            <a:r>
              <a:rPr lang="zh-CN" altLang="en-US" dirty="0">
                <a:latin typeface="黑体" panose="02010609060101010101" pitchFamily="49" charset="-122"/>
                <a:ea typeface="黑体" panose="02010609060101010101" pitchFamily="49" charset="-122"/>
              </a:rPr>
              <a:t>的增长而增长，随着</a:t>
            </a:r>
            <a:r>
              <a:rPr lang="en-US" altLang="zh-CN" dirty="0">
                <a:latin typeface="黑体" panose="02010609060101010101" pitchFamily="49" charset="-122"/>
                <a:ea typeface="黑体" panose="02010609060101010101" pitchFamily="49" charset="-122"/>
              </a:rPr>
              <a:t>P(D)</a:t>
            </a:r>
            <a:r>
              <a:rPr lang="zh-CN" altLang="en-US" dirty="0">
                <a:latin typeface="黑体" panose="02010609060101010101" pitchFamily="49" charset="-122"/>
                <a:ea typeface="黑体" panose="02010609060101010101" pitchFamily="49" charset="-122"/>
              </a:rPr>
              <a:t>的增长而减少，即如果</a:t>
            </a:r>
            <a:r>
              <a:rPr lang="en-US" altLang="zh-CN" dirty="0">
                <a:latin typeface="黑体" panose="02010609060101010101" pitchFamily="49" charset="-122"/>
                <a:ea typeface="黑体" panose="02010609060101010101" pitchFamily="49" charset="-122"/>
              </a:rPr>
              <a:t>D</a:t>
            </a:r>
            <a:r>
              <a:rPr lang="zh-CN" altLang="en-US" dirty="0">
                <a:latin typeface="黑体" panose="02010609060101010101" pitchFamily="49" charset="-122"/>
                <a:ea typeface="黑体" panose="02010609060101010101" pitchFamily="49" charset="-122"/>
              </a:rPr>
              <a:t>独立于</a:t>
            </a:r>
            <a:r>
              <a:rPr lang="en-US" altLang="zh-CN" dirty="0">
                <a:latin typeface="黑体" panose="02010609060101010101" pitchFamily="49" charset="-122"/>
                <a:ea typeface="黑体" panose="02010609060101010101" pitchFamily="49" charset="-122"/>
              </a:rPr>
              <a:t>h</a:t>
            </a:r>
            <a:r>
              <a:rPr lang="zh-CN" altLang="en-US" dirty="0">
                <a:latin typeface="黑体" panose="02010609060101010101" pitchFamily="49" charset="-122"/>
                <a:ea typeface="黑体" panose="02010609060101010101" pitchFamily="49" charset="-122"/>
              </a:rPr>
              <a:t>时被观察到的可能性越大，那么</a:t>
            </a:r>
            <a:r>
              <a:rPr lang="en-US" altLang="zh-CN" dirty="0">
                <a:latin typeface="黑体" panose="02010609060101010101" pitchFamily="49" charset="-122"/>
                <a:ea typeface="黑体" panose="02010609060101010101" pitchFamily="49" charset="-122"/>
              </a:rPr>
              <a:t>D</a:t>
            </a:r>
            <a:r>
              <a:rPr lang="zh-CN" altLang="en-US" dirty="0">
                <a:latin typeface="黑体" panose="02010609060101010101" pitchFamily="49" charset="-122"/>
                <a:ea typeface="黑体" panose="02010609060101010101" pitchFamily="49" charset="-122"/>
              </a:rPr>
              <a:t>对</a:t>
            </a:r>
            <a:r>
              <a:rPr lang="en-US" altLang="zh-CN" dirty="0">
                <a:latin typeface="黑体" panose="02010609060101010101" pitchFamily="49" charset="-122"/>
                <a:ea typeface="黑体" panose="02010609060101010101" pitchFamily="49" charset="-122"/>
              </a:rPr>
              <a:t>h</a:t>
            </a:r>
            <a:r>
              <a:rPr lang="zh-CN" altLang="en-US" dirty="0">
                <a:latin typeface="黑体" panose="02010609060101010101" pitchFamily="49" charset="-122"/>
                <a:ea typeface="黑体" panose="02010609060101010101" pitchFamily="49" charset="-122"/>
              </a:rPr>
              <a:t>的支持度就越小。</a:t>
            </a:r>
            <a:endParaRPr lang="zh-CN" altLang="en-US" dirty="0">
              <a:latin typeface="黑体" panose="02010609060101010101" pitchFamily="49" charset="-122"/>
              <a:ea typeface="黑体" panose="02010609060101010101" pitchFamily="49" charset="-122"/>
            </a:endParaRPr>
          </a:p>
        </p:txBody>
      </p:sp>
      <p:graphicFrame>
        <p:nvGraphicFramePr>
          <p:cNvPr id="281602" name="Object 4"/>
          <p:cNvGraphicFramePr/>
          <p:nvPr/>
        </p:nvGraphicFramePr>
        <p:xfrm>
          <a:off x="2057400" y="2449513"/>
          <a:ext cx="3505200" cy="979487"/>
        </p:xfrm>
        <a:graphic>
          <a:graphicData uri="http://schemas.openxmlformats.org/presentationml/2006/ole">
            <mc:AlternateContent xmlns:mc="http://schemas.openxmlformats.org/markup-compatibility/2006">
              <mc:Choice xmlns:v="urn:schemas-microsoft-com:vml" Requires="v">
                <p:oleObj spid="_x0000_s3262" name="" r:id="rId1" imgW="1498600" imgH="419100" progId="Equation.3">
                  <p:embed/>
                </p:oleObj>
              </mc:Choice>
              <mc:Fallback>
                <p:oleObj name="" r:id="rId1" imgW="1498600" imgH="419100" progId="Equation.3">
                  <p:embed/>
                  <p:pic>
                    <p:nvPicPr>
                      <p:cNvPr id="0" name="图片 3261"/>
                      <p:cNvPicPr/>
                      <p:nvPr/>
                    </p:nvPicPr>
                    <p:blipFill>
                      <a:blip r:embed="rId2"/>
                      <a:stretch>
                        <a:fillRect/>
                      </a:stretch>
                    </p:blipFill>
                    <p:spPr>
                      <a:xfrm>
                        <a:off x="2057400" y="2449513"/>
                        <a:ext cx="3505200" cy="979487"/>
                      </a:xfrm>
                      <a:prstGeom prst="rect">
                        <a:avLst/>
                      </a:prstGeom>
                      <a:noFill/>
                      <a:ln w="38100">
                        <a:noFill/>
                        <a:miter/>
                      </a:ln>
                    </p:spPr>
                  </p:pic>
                </p:oleObj>
              </mc:Fallback>
            </mc:AlternateContent>
          </a:graphicData>
        </a:graphic>
      </p:graphicFrame>
      <p:sp>
        <p:nvSpPr>
          <p:cNvPr id="281603"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一、贝叶斯学习基础知识</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3649" name="Rectangle 3"/>
          <p:cNvSpPr>
            <a:spLocks noGrp="1"/>
          </p:cNvSpPr>
          <p:nvPr>
            <p:ph idx="1"/>
          </p:nvPr>
        </p:nvSpPr>
        <p:spPr>
          <a:xfrm>
            <a:off x="304800" y="1143000"/>
            <a:ext cx="8458200" cy="4953000"/>
          </a:xfrm>
          <a:ln/>
        </p:spPr>
        <p:txBody>
          <a:bodyPr vert="horz" wrap="square" lIns="90488" tIns="44450" rIns="90488" bIns="44450" anchor="t" anchorCtr="0"/>
          <a:p>
            <a:pPr eaLnBrk="1" hangingPunct="1"/>
            <a:r>
              <a:rPr lang="zh-CN" altLang="en-US" dirty="0">
                <a:latin typeface="黑体" panose="02010609060101010101" pitchFamily="49" charset="-122"/>
                <a:ea typeface="黑体" panose="02010609060101010101" pitchFamily="49" charset="-122"/>
              </a:rPr>
              <a:t>交换规则：</a:t>
            </a:r>
            <a:r>
              <a:rPr lang="en-US" altLang="zh-CN" dirty="0">
                <a:latin typeface="黑体" panose="02010609060101010101" pitchFamily="49" charset="-122"/>
                <a:ea typeface="黑体" panose="02010609060101010101" pitchFamily="49" charset="-122"/>
              </a:rPr>
              <a:t>P(A,</a:t>
            </a:r>
            <a:r>
              <a:rPr lang="en-US" altLang="zh-CN" dirty="0">
                <a:latin typeface="黑体" panose="02010609060101010101" pitchFamily="49" charset="-122"/>
                <a:ea typeface="黑体" panose="02010609060101010101" pitchFamily="49" charset="-122"/>
                <a:sym typeface="Symbol" panose="05050102010706020507" pitchFamily="18" charset="2"/>
              </a:rPr>
              <a:t>B)=</a:t>
            </a:r>
            <a:r>
              <a:rPr lang="en-US" altLang="zh-CN" dirty="0">
                <a:latin typeface="黑体" panose="02010609060101010101" pitchFamily="49" charset="-122"/>
                <a:ea typeface="黑体" panose="02010609060101010101" pitchFamily="49" charset="-122"/>
              </a:rPr>
              <a:t>P(B,</a:t>
            </a:r>
            <a:r>
              <a:rPr lang="en-US" altLang="zh-CN" dirty="0">
                <a:latin typeface="黑体" panose="02010609060101010101" pitchFamily="49" charset="-122"/>
                <a:ea typeface="黑体" panose="02010609060101010101" pitchFamily="49" charset="-122"/>
                <a:sym typeface="Symbol" panose="05050102010706020507" pitchFamily="18" charset="2"/>
              </a:rPr>
              <a:t>A)</a:t>
            </a:r>
            <a:endParaRPr lang="en-US" altLang="zh-CN" dirty="0">
              <a:latin typeface="黑体" panose="02010609060101010101" pitchFamily="49" charset="-122"/>
              <a:ea typeface="黑体" panose="02010609060101010101" pitchFamily="49" charset="-122"/>
              <a:sym typeface="Symbol" panose="05050102010706020507" pitchFamily="18" charset="2"/>
            </a:endParaRPr>
          </a:p>
          <a:p>
            <a:pPr eaLnBrk="1" hangingPunct="1"/>
            <a:endParaRPr lang="en-US" altLang="zh-CN" dirty="0">
              <a:latin typeface="黑体" panose="02010609060101010101" pitchFamily="49" charset="-122"/>
              <a:ea typeface="黑体" panose="02010609060101010101" pitchFamily="49" charset="-122"/>
              <a:sym typeface="Symbol" panose="05050102010706020507" pitchFamily="18" charset="2"/>
            </a:endParaRPr>
          </a:p>
          <a:p>
            <a:pPr eaLnBrk="1" hangingPunct="1"/>
            <a:r>
              <a:rPr lang="zh-CN" altLang="en-US" dirty="0">
                <a:latin typeface="黑体" panose="02010609060101010101" pitchFamily="49" charset="-122"/>
                <a:ea typeface="黑体" panose="02010609060101010101" pitchFamily="49" charset="-122"/>
              </a:rPr>
              <a:t>乘法规则：</a:t>
            </a:r>
            <a:r>
              <a:rPr lang="en-US" altLang="zh-CN" dirty="0">
                <a:latin typeface="黑体" panose="02010609060101010101" pitchFamily="49" charset="-122"/>
                <a:ea typeface="黑体" panose="02010609060101010101" pitchFamily="49" charset="-122"/>
              </a:rPr>
              <a:t>P(A,</a:t>
            </a:r>
            <a:r>
              <a:rPr lang="en-US" altLang="zh-CN" dirty="0">
                <a:latin typeface="黑体" panose="02010609060101010101" pitchFamily="49" charset="-122"/>
                <a:ea typeface="黑体" panose="02010609060101010101" pitchFamily="49" charset="-122"/>
                <a:sym typeface="Symbol" panose="05050102010706020507" pitchFamily="18" charset="2"/>
              </a:rPr>
              <a:t>B)=P(A|B)P(B)</a:t>
            </a:r>
            <a:r>
              <a:rPr lang="en-US" altLang="zh-CN" b="1" dirty="0">
                <a:solidFill>
                  <a:srgbClr val="FF0000"/>
                </a:solidFill>
                <a:latin typeface="黑体" panose="02010609060101010101" pitchFamily="49" charset="-122"/>
                <a:ea typeface="黑体" panose="02010609060101010101" pitchFamily="49" charset="-122"/>
                <a:sym typeface="Symbol" panose="05050102010706020507" pitchFamily="18" charset="2"/>
              </a:rPr>
              <a:t>=</a:t>
            </a:r>
            <a:r>
              <a:rPr lang="en-US" altLang="zh-CN" dirty="0">
                <a:latin typeface="黑体" panose="02010609060101010101" pitchFamily="49" charset="-122"/>
                <a:ea typeface="黑体" panose="02010609060101010101" pitchFamily="49" charset="-122"/>
                <a:sym typeface="Symbol" panose="05050102010706020507" pitchFamily="18" charset="2"/>
              </a:rPr>
              <a:t>P(B|A)P(A)=</a:t>
            </a:r>
            <a:r>
              <a:rPr lang="en-US" altLang="zh-CN" dirty="0">
                <a:latin typeface="黑体" panose="02010609060101010101" pitchFamily="49" charset="-122"/>
                <a:ea typeface="黑体" panose="02010609060101010101" pitchFamily="49" charset="-122"/>
              </a:rPr>
              <a:t>P(B,</a:t>
            </a:r>
            <a:r>
              <a:rPr lang="en-US" altLang="zh-CN" dirty="0">
                <a:latin typeface="黑体" panose="02010609060101010101" pitchFamily="49" charset="-122"/>
                <a:ea typeface="黑体" panose="02010609060101010101" pitchFamily="49" charset="-122"/>
                <a:sym typeface="Symbol" panose="05050102010706020507" pitchFamily="18" charset="2"/>
              </a:rPr>
              <a:t>A)</a:t>
            </a:r>
            <a:endParaRPr lang="en-US" altLang="zh-CN" dirty="0">
              <a:latin typeface="黑体" panose="02010609060101010101" pitchFamily="49" charset="-122"/>
              <a:ea typeface="黑体" panose="02010609060101010101" pitchFamily="49" charset="-122"/>
              <a:sym typeface="Symbol" panose="05050102010706020507" pitchFamily="18" charset="2"/>
            </a:endParaRPr>
          </a:p>
          <a:p>
            <a:pPr eaLnBrk="1" hangingPunct="1"/>
            <a:endParaRPr lang="en-US" altLang="zh-CN" dirty="0">
              <a:latin typeface="黑体" panose="02010609060101010101" pitchFamily="49" charset="-122"/>
              <a:ea typeface="黑体" panose="02010609060101010101" pitchFamily="49" charset="-122"/>
              <a:sym typeface="Symbol" panose="05050102010706020507" pitchFamily="18" charset="2"/>
            </a:endParaRPr>
          </a:p>
          <a:p>
            <a:pPr eaLnBrk="1" hangingPunct="1"/>
            <a:r>
              <a:rPr lang="zh-CN" altLang="en-US" dirty="0">
                <a:latin typeface="黑体" panose="02010609060101010101" pitchFamily="49" charset="-122"/>
                <a:ea typeface="黑体" panose="02010609060101010101" pitchFamily="49" charset="-122"/>
              </a:rPr>
              <a:t>全概率法则：如果事件</a:t>
            </a:r>
            <a:r>
              <a:rPr lang="en-US" altLang="zh-CN" dirty="0">
                <a:latin typeface="黑体" panose="02010609060101010101" pitchFamily="49" charset="-122"/>
                <a:ea typeface="黑体" panose="02010609060101010101" pitchFamily="49" charset="-122"/>
              </a:rPr>
              <a:t>A</a:t>
            </a:r>
            <a:r>
              <a:rPr lang="en-US" altLang="zh-CN" baseline="-25000" dirty="0">
                <a:latin typeface="黑体" panose="02010609060101010101" pitchFamily="49" charset="-122"/>
                <a:ea typeface="黑体" panose="02010609060101010101" pitchFamily="49" charset="-122"/>
              </a:rPr>
              <a:t>1</a:t>
            </a:r>
            <a:r>
              <a:rPr lang="en-US" altLang="zh-CN" dirty="0">
                <a:latin typeface="黑体" panose="02010609060101010101" pitchFamily="49" charset="-122"/>
                <a:ea typeface="黑体" panose="02010609060101010101" pitchFamily="49" charset="-122"/>
              </a:rPr>
              <a:t>...A</a:t>
            </a:r>
            <a:r>
              <a:rPr lang="en-US" altLang="zh-CN" baseline="-25000" dirty="0">
                <a:latin typeface="黑体" panose="02010609060101010101" pitchFamily="49" charset="-122"/>
                <a:ea typeface="黑体" panose="02010609060101010101" pitchFamily="49" charset="-122"/>
              </a:rPr>
              <a:t>n</a:t>
            </a:r>
            <a:r>
              <a:rPr lang="zh-CN" altLang="en-US" dirty="0">
                <a:latin typeface="黑体" panose="02010609060101010101" pitchFamily="49" charset="-122"/>
                <a:ea typeface="黑体" panose="02010609060101010101" pitchFamily="49" charset="-122"/>
              </a:rPr>
              <a:t>互斥，且满足：</a:t>
            </a:r>
            <a:endParaRPr lang="en-US" altLang="zh-CN" dirty="0">
              <a:latin typeface="黑体" panose="02010609060101010101" pitchFamily="49" charset="-122"/>
              <a:ea typeface="黑体" panose="02010609060101010101" pitchFamily="49" charset="-122"/>
            </a:endParaRPr>
          </a:p>
          <a:p>
            <a:pPr eaLnBrk="1" hangingPunct="1"/>
            <a:endParaRPr lang="en-US" altLang="zh-CN" dirty="0">
              <a:latin typeface="黑体" panose="02010609060101010101" pitchFamily="49" charset="-122"/>
              <a:ea typeface="黑体" panose="02010609060101010101" pitchFamily="49" charset="-122"/>
            </a:endParaRPr>
          </a:p>
          <a:p>
            <a:pPr eaLnBrk="1" hangingPunct="1">
              <a:buNone/>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，则</a:t>
            </a:r>
            <a:r>
              <a:rPr lang="en-US" altLang="zh-CN" dirty="0">
                <a:latin typeface="黑体" panose="02010609060101010101" pitchFamily="49" charset="-122"/>
                <a:ea typeface="黑体" panose="02010609060101010101" pitchFamily="49" charset="-122"/>
              </a:rPr>
              <a:t>       </a:t>
            </a:r>
            <a:endParaRPr lang="zh-CN" altLang="en-US" dirty="0">
              <a:latin typeface="黑体" panose="02010609060101010101" pitchFamily="49" charset="-122"/>
              <a:ea typeface="黑体" panose="02010609060101010101" pitchFamily="49" charset="-122"/>
            </a:endParaRPr>
          </a:p>
        </p:txBody>
      </p:sp>
      <p:graphicFrame>
        <p:nvGraphicFramePr>
          <p:cNvPr id="283650" name="Object 4"/>
          <p:cNvGraphicFramePr/>
          <p:nvPr/>
        </p:nvGraphicFramePr>
        <p:xfrm>
          <a:off x="685800" y="4132263"/>
          <a:ext cx="1524000" cy="849312"/>
        </p:xfrm>
        <a:graphic>
          <a:graphicData uri="http://schemas.openxmlformats.org/presentationml/2006/ole">
            <mc:AlternateContent xmlns:mc="http://schemas.openxmlformats.org/markup-compatibility/2006">
              <mc:Choice xmlns:v="urn:schemas-microsoft-com:vml" Requires="v">
                <p:oleObj spid="_x0000_s3259" name="" r:id="rId1" imgW="774065" imgH="431800" progId="Equation.3">
                  <p:embed/>
                </p:oleObj>
              </mc:Choice>
              <mc:Fallback>
                <p:oleObj name="" r:id="rId1" imgW="774065" imgH="431800" progId="Equation.3">
                  <p:embed/>
                  <p:pic>
                    <p:nvPicPr>
                      <p:cNvPr id="0" name="图片 3258"/>
                      <p:cNvPicPr/>
                      <p:nvPr/>
                    </p:nvPicPr>
                    <p:blipFill>
                      <a:blip r:embed="rId2"/>
                      <a:stretch>
                        <a:fillRect/>
                      </a:stretch>
                    </p:blipFill>
                    <p:spPr>
                      <a:xfrm>
                        <a:off x="685800" y="4132263"/>
                        <a:ext cx="1524000" cy="849312"/>
                      </a:xfrm>
                      <a:prstGeom prst="rect">
                        <a:avLst/>
                      </a:prstGeom>
                      <a:noFill/>
                      <a:ln w="38100">
                        <a:noFill/>
                        <a:miter/>
                      </a:ln>
                    </p:spPr>
                  </p:pic>
                </p:oleObj>
              </mc:Fallback>
            </mc:AlternateContent>
          </a:graphicData>
        </a:graphic>
      </p:graphicFrame>
      <p:graphicFrame>
        <p:nvGraphicFramePr>
          <p:cNvPr id="283651" name="Object 5"/>
          <p:cNvGraphicFramePr/>
          <p:nvPr/>
        </p:nvGraphicFramePr>
        <p:xfrm>
          <a:off x="2895600" y="4114800"/>
          <a:ext cx="3124200" cy="855663"/>
        </p:xfrm>
        <a:graphic>
          <a:graphicData uri="http://schemas.openxmlformats.org/presentationml/2006/ole">
            <mc:AlternateContent xmlns:mc="http://schemas.openxmlformats.org/markup-compatibility/2006">
              <mc:Choice xmlns:v="urn:schemas-microsoft-com:vml" Requires="v">
                <p:oleObj spid="_x0000_s3260" name="" r:id="rId3" imgW="1574165" imgH="431800" progId="Equation.3">
                  <p:embed/>
                </p:oleObj>
              </mc:Choice>
              <mc:Fallback>
                <p:oleObj name="" r:id="rId3" imgW="1574165" imgH="431800" progId="Equation.3">
                  <p:embed/>
                  <p:pic>
                    <p:nvPicPr>
                      <p:cNvPr id="0" name="图片 3259"/>
                      <p:cNvPicPr/>
                      <p:nvPr/>
                    </p:nvPicPr>
                    <p:blipFill>
                      <a:blip r:embed="rId4"/>
                      <a:stretch>
                        <a:fillRect/>
                      </a:stretch>
                    </p:blipFill>
                    <p:spPr>
                      <a:xfrm>
                        <a:off x="2895600" y="4114800"/>
                        <a:ext cx="3124200" cy="855663"/>
                      </a:xfrm>
                      <a:prstGeom prst="rect">
                        <a:avLst/>
                      </a:prstGeom>
                      <a:noFill/>
                      <a:ln w="38100">
                        <a:noFill/>
                        <a:miter/>
                      </a:ln>
                    </p:spPr>
                  </p:pic>
                </p:oleObj>
              </mc:Fallback>
            </mc:AlternateContent>
          </a:graphicData>
        </a:graphic>
      </p:graphicFrame>
      <p:sp>
        <p:nvSpPr>
          <p:cNvPr id="283652"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一、贝叶斯学习基础知识</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5697" name="Rectangle 3"/>
          <p:cNvSpPr>
            <a:spLocks noGrp="1"/>
          </p:cNvSpPr>
          <p:nvPr>
            <p:ph type="body" sz="half" idx="1"/>
          </p:nvPr>
        </p:nvSpPr>
        <p:spPr>
          <a:xfrm>
            <a:off x="304800" y="1143000"/>
            <a:ext cx="8534400" cy="2438400"/>
          </a:xfrm>
          <a:ln/>
        </p:spPr>
        <p:txBody>
          <a:bodyPr vert="horz" wrap="square" lIns="90488" tIns="44450" rIns="90488" bIns="44450" anchor="t" anchorCtr="0"/>
          <a:p>
            <a:pPr eaLnBrk="1" hangingPunct="1">
              <a:buClr>
                <a:srgbClr val="0C7B9C"/>
              </a:buClr>
              <a:buSzPct val="75000"/>
              <a:buFont typeface="Monotype Sorts" pitchFamily="2" charset="2"/>
            </a:pPr>
            <a:r>
              <a:rPr lang="zh-CN" altLang="en-US" dirty="0">
                <a:latin typeface="黑体" panose="02010609060101010101" pitchFamily="49" charset="-122"/>
                <a:ea typeface="黑体" panose="02010609060101010101" pitchFamily="49" charset="-122"/>
              </a:rPr>
              <a:t>贝叶斯网络是一种用来表示变量间连续概率的有向无环图模型，图中的节点表示变量，有向边表示变量间的依赖关系，依赖关系的强弱用标识在边旁边的条件概率来表示。</a:t>
            </a:r>
            <a:endParaRPr lang="en-US" altLang="zh-CN" dirty="0">
              <a:latin typeface="黑体" panose="02010609060101010101" pitchFamily="49" charset="-122"/>
              <a:ea typeface="黑体" panose="02010609060101010101" pitchFamily="49" charset="-122"/>
            </a:endParaRPr>
          </a:p>
          <a:p>
            <a:pPr eaLnBrk="1" hangingPunct="1">
              <a:buClr>
                <a:srgbClr val="0C7B9C"/>
              </a:buClr>
              <a:buSzPct val="75000"/>
              <a:buFont typeface="Monotype Sorts" pitchFamily="2" charset="2"/>
            </a:pPr>
            <a:r>
              <a:rPr lang="zh-CN" altLang="en-US" dirty="0">
                <a:latin typeface="黑体" panose="02010609060101010101" pitchFamily="49" charset="-122"/>
                <a:ea typeface="黑体" panose="02010609060101010101" pitchFamily="49" charset="-122"/>
              </a:rPr>
              <a:t>贝叶斯网络表示一组变量的联合概率分布。</a:t>
            </a:r>
            <a:endParaRPr lang="zh-CN" altLang="en-US" dirty="0">
              <a:latin typeface="黑体" panose="02010609060101010101" pitchFamily="49" charset="-122"/>
              <a:ea typeface="黑体" panose="02010609060101010101" pitchFamily="49" charset="-122"/>
            </a:endParaRPr>
          </a:p>
          <a:p>
            <a:pPr eaLnBrk="1" hangingPunct="1">
              <a:buClr>
                <a:srgbClr val="0C7B9C"/>
              </a:buClr>
              <a:buSzPct val="75000"/>
              <a:buFont typeface="Monotype Sorts" pitchFamily="2" charset="2"/>
              <a:buNone/>
            </a:pPr>
            <a:endParaRPr lang="zh-CN" altLang="en-US" dirty="0">
              <a:latin typeface="黑体" panose="02010609060101010101" pitchFamily="49" charset="-122"/>
              <a:ea typeface="黑体" panose="02010609060101010101" pitchFamily="49" charset="-122"/>
            </a:endParaRPr>
          </a:p>
        </p:txBody>
      </p:sp>
      <p:pic>
        <p:nvPicPr>
          <p:cNvPr id="285698" name="图片 6" descr="贝叶斯网络.jpg"/>
          <p:cNvPicPr>
            <a:picLocks noChangeAspect="1"/>
          </p:cNvPicPr>
          <p:nvPr/>
        </p:nvPicPr>
        <p:blipFill>
          <a:blip r:embed="rId1"/>
          <a:stretch>
            <a:fillRect/>
          </a:stretch>
        </p:blipFill>
        <p:spPr>
          <a:xfrm>
            <a:off x="762000" y="4114800"/>
            <a:ext cx="3476625" cy="1752600"/>
          </a:xfrm>
          <a:prstGeom prst="rect">
            <a:avLst/>
          </a:prstGeom>
          <a:noFill/>
          <a:ln w="9525">
            <a:noFill/>
          </a:ln>
        </p:spPr>
      </p:pic>
      <p:graphicFrame>
        <p:nvGraphicFramePr>
          <p:cNvPr id="285699" name="Object 2"/>
          <p:cNvGraphicFramePr/>
          <p:nvPr/>
        </p:nvGraphicFramePr>
        <p:xfrm>
          <a:off x="684213" y="3609975"/>
          <a:ext cx="7031037" cy="352425"/>
        </p:xfrm>
        <a:graphic>
          <a:graphicData uri="http://schemas.openxmlformats.org/presentationml/2006/ole">
            <mc:AlternateContent xmlns:mc="http://schemas.openxmlformats.org/markup-compatibility/2006">
              <mc:Choice xmlns:v="urn:schemas-microsoft-com:vml" Requires="v">
                <p:oleObj spid="_x0000_s3261" name="" r:id="rId2" imgW="3548380" imgH="177800" progId="Equation.Ribbit">
                  <p:embed/>
                </p:oleObj>
              </mc:Choice>
              <mc:Fallback>
                <p:oleObj name="" r:id="rId2" imgW="3548380" imgH="177800" progId="Equation.Ribbit">
                  <p:embed/>
                  <p:pic>
                    <p:nvPicPr>
                      <p:cNvPr id="0" name="图片 3260"/>
                      <p:cNvPicPr/>
                      <p:nvPr/>
                    </p:nvPicPr>
                    <p:blipFill>
                      <a:blip r:embed="rId3"/>
                      <a:stretch>
                        <a:fillRect/>
                      </a:stretch>
                    </p:blipFill>
                    <p:spPr>
                      <a:xfrm>
                        <a:off x="684213" y="3609975"/>
                        <a:ext cx="7031037" cy="352425"/>
                      </a:xfrm>
                      <a:prstGeom prst="rect">
                        <a:avLst/>
                      </a:prstGeom>
                      <a:noFill/>
                      <a:ln w="38100">
                        <a:noFill/>
                        <a:miter/>
                      </a:ln>
                    </p:spPr>
                  </p:pic>
                </p:oleObj>
              </mc:Fallback>
            </mc:AlternateContent>
          </a:graphicData>
        </a:graphic>
      </p:graphicFrame>
      <p:graphicFrame>
        <p:nvGraphicFramePr>
          <p:cNvPr id="285700" name="Object 3"/>
          <p:cNvGraphicFramePr/>
          <p:nvPr/>
        </p:nvGraphicFramePr>
        <p:xfrm>
          <a:off x="685800" y="6096000"/>
          <a:ext cx="6248400" cy="352425"/>
        </p:xfrm>
        <a:graphic>
          <a:graphicData uri="http://schemas.openxmlformats.org/presentationml/2006/ole">
            <mc:AlternateContent xmlns:mc="http://schemas.openxmlformats.org/markup-compatibility/2006">
              <mc:Choice xmlns:v="urn:schemas-microsoft-com:vml" Requires="v">
                <p:oleObj spid="_x0000_s3263" name="" r:id="rId4" imgW="3152140" imgH="177800" progId="Equation.Ribbit">
                  <p:embed/>
                </p:oleObj>
              </mc:Choice>
              <mc:Fallback>
                <p:oleObj name="" r:id="rId4" imgW="3152140" imgH="177800" progId="Equation.Ribbit">
                  <p:embed/>
                  <p:pic>
                    <p:nvPicPr>
                      <p:cNvPr id="0" name="图片 3262"/>
                      <p:cNvPicPr/>
                      <p:nvPr/>
                    </p:nvPicPr>
                    <p:blipFill>
                      <a:blip r:embed="rId5"/>
                      <a:stretch>
                        <a:fillRect/>
                      </a:stretch>
                    </p:blipFill>
                    <p:spPr>
                      <a:xfrm>
                        <a:off x="685800" y="6096000"/>
                        <a:ext cx="6248400" cy="352425"/>
                      </a:xfrm>
                      <a:prstGeom prst="rect">
                        <a:avLst/>
                      </a:prstGeom>
                      <a:noFill/>
                      <a:ln w="38100">
                        <a:noFill/>
                        <a:miter/>
                      </a:ln>
                    </p:spPr>
                  </p:pic>
                </p:oleObj>
              </mc:Fallback>
            </mc:AlternateContent>
          </a:graphicData>
        </a:graphic>
      </p:graphicFrame>
      <p:cxnSp>
        <p:nvCxnSpPr>
          <p:cNvPr id="285701" name="直接箭头连接符 18"/>
          <p:cNvCxnSpPr/>
          <p:nvPr/>
        </p:nvCxnSpPr>
        <p:spPr>
          <a:xfrm rot="5400000">
            <a:off x="3086100" y="5676900"/>
            <a:ext cx="533400" cy="3175"/>
          </a:xfrm>
          <a:prstGeom prst="straightConnector1">
            <a:avLst/>
          </a:prstGeom>
          <a:ln w="19050" cap="flat" cmpd="sng">
            <a:solidFill>
              <a:srgbClr val="FF0000"/>
            </a:solidFill>
            <a:prstDash val="solid"/>
            <a:round/>
            <a:headEnd type="none" w="med" len="med"/>
            <a:tailEnd type="arrow" w="med" len="med"/>
          </a:ln>
        </p:spPr>
      </p:cxnSp>
      <p:sp>
        <p:nvSpPr>
          <p:cNvPr id="285702" name="矩形 24"/>
          <p:cNvSpPr/>
          <p:nvPr/>
        </p:nvSpPr>
        <p:spPr>
          <a:xfrm>
            <a:off x="6754813" y="4648200"/>
            <a:ext cx="1422400" cy="830263"/>
          </a:xfrm>
          <a:prstGeom prst="rect">
            <a:avLst/>
          </a:prstGeom>
          <a:noFill/>
          <a:ln w="12700" cap="flat" cmpd="sng">
            <a:solidFill>
              <a:schemeClr val="bg1"/>
            </a:solidFill>
            <a:prstDash val="solid"/>
            <a:miter/>
            <a:headEnd type="none" w="med" len="med"/>
            <a:tailEnd type="none" w="med" len="med"/>
          </a:ln>
        </p:spPr>
        <p:txBody>
          <a:bodyPr wrap="none" anchor="t" anchorCtr="0">
            <a:spAutoFit/>
          </a:bodyPr>
          <a:p>
            <a:pPr eaLnBrk="0" hangingPunct="0">
              <a:buClrTx/>
              <a:buFontTx/>
            </a:pPr>
            <a:r>
              <a:rPr lang="zh-CN" altLang="en-US" sz="2400" dirty="0">
                <a:latin typeface="Times New Roman" panose="02020603050405020304" pitchFamily="18" charset="0"/>
                <a:ea typeface="黑体" panose="02010609060101010101" pitchFamily="49" charset="-122"/>
              </a:rPr>
              <a:t>结构学习</a:t>
            </a:r>
            <a:endParaRPr lang="en-US" altLang="zh-CN" sz="2400" dirty="0">
              <a:latin typeface="Times New Roman" panose="02020603050405020304" pitchFamily="18" charset="0"/>
              <a:ea typeface="黑体" panose="02010609060101010101" pitchFamily="49" charset="-122"/>
            </a:endParaRPr>
          </a:p>
          <a:p>
            <a:pPr eaLnBrk="0" hangingPunct="0">
              <a:buClrTx/>
              <a:buFontTx/>
            </a:pPr>
            <a:r>
              <a:rPr lang="zh-CN" altLang="en-US" sz="2400" dirty="0">
                <a:latin typeface="Times New Roman" panose="02020603050405020304" pitchFamily="18" charset="0"/>
                <a:ea typeface="黑体" panose="02010609060101010101" pitchFamily="49" charset="-122"/>
              </a:rPr>
              <a:t>参数学习</a:t>
            </a:r>
            <a:endParaRPr lang="zh-CN" altLang="en-US" sz="2400" dirty="0">
              <a:latin typeface="Times New Roman" panose="02020603050405020304" pitchFamily="18" charset="0"/>
              <a:ea typeface="黑体" panose="02010609060101010101" pitchFamily="49" charset="-122"/>
            </a:endParaRPr>
          </a:p>
        </p:txBody>
      </p:sp>
      <p:sp>
        <p:nvSpPr>
          <p:cNvPr id="285703" name="左大括号 9"/>
          <p:cNvSpPr/>
          <p:nvPr/>
        </p:nvSpPr>
        <p:spPr>
          <a:xfrm>
            <a:off x="6678613" y="4724400"/>
            <a:ext cx="103187" cy="685800"/>
          </a:xfrm>
          <a:prstGeom prst="leftBrace">
            <a:avLst>
              <a:gd name="adj1" fmla="val 8246"/>
              <a:gd name="adj2" fmla="val 50000"/>
            </a:avLst>
          </a:prstGeom>
          <a:solidFill>
            <a:schemeClr val="bg1"/>
          </a:solidFill>
          <a:ln w="28575" cap="flat" cmpd="sng">
            <a:solidFill>
              <a:srgbClr val="0066FF"/>
            </a:solidFill>
            <a:prstDash val="solid"/>
            <a:round/>
            <a:headEnd type="none" w="med" len="med"/>
            <a:tailEnd type="none" w="med" len="med"/>
          </a:ln>
        </p:spPr>
        <p:txBody>
          <a:bodyPr anchor="t" anchorCtr="0"/>
          <a:p>
            <a:pPr eaLnBrk="0" hangingPunct="0">
              <a:buClrTx/>
              <a:buFontTx/>
            </a:pPr>
            <a:endParaRPr lang="zh-CN" altLang="en-US" sz="2400" dirty="0">
              <a:latin typeface="Times New Roman" panose="02020603050405020304" pitchFamily="18" charset="0"/>
              <a:ea typeface="黑体" panose="02010609060101010101" pitchFamily="49" charset="-122"/>
            </a:endParaRPr>
          </a:p>
        </p:txBody>
      </p:sp>
      <p:sp>
        <p:nvSpPr>
          <p:cNvPr id="285704" name="矩形 24"/>
          <p:cNvSpPr/>
          <p:nvPr/>
        </p:nvSpPr>
        <p:spPr>
          <a:xfrm>
            <a:off x="4278313" y="4876800"/>
            <a:ext cx="2351087" cy="461963"/>
          </a:xfrm>
          <a:prstGeom prst="rect">
            <a:avLst/>
          </a:prstGeom>
          <a:noFill/>
          <a:ln w="12700" cap="flat" cmpd="sng">
            <a:solidFill>
              <a:schemeClr val="bg1"/>
            </a:solidFill>
            <a:prstDash val="solid"/>
            <a:miter/>
            <a:headEnd type="none" w="med" len="med"/>
            <a:tailEnd type="none" w="med" len="med"/>
          </a:ln>
        </p:spPr>
        <p:txBody>
          <a:bodyPr wrap="none" anchor="t" anchorCtr="0">
            <a:spAutoFit/>
          </a:bodyPr>
          <a:p>
            <a:pPr eaLnBrk="0" hangingPunct="0">
              <a:buClrTx/>
              <a:buFontTx/>
            </a:pPr>
            <a:r>
              <a:rPr lang="zh-CN" altLang="en-US" sz="2400" dirty="0">
                <a:latin typeface="Times New Roman" panose="02020603050405020304" pitchFamily="18" charset="0"/>
                <a:ea typeface="黑体" panose="02010609060101010101" pitchFamily="49" charset="-122"/>
              </a:rPr>
              <a:t>贝叶斯网络学习</a:t>
            </a:r>
            <a:endParaRPr lang="zh-CN" altLang="en-US" sz="2400" dirty="0">
              <a:latin typeface="Times New Roman" panose="02020603050405020304" pitchFamily="18" charset="0"/>
              <a:ea typeface="黑体" panose="02010609060101010101" pitchFamily="49" charset="-122"/>
            </a:endParaRPr>
          </a:p>
        </p:txBody>
      </p:sp>
      <p:sp>
        <p:nvSpPr>
          <p:cNvPr id="285705"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一、贝叶斯学习基础知识</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7745"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二、贝叶斯网络分类器</a:t>
            </a:r>
            <a:endParaRPr lang="zh-CN" altLang="en-US" sz="3600" dirty="0">
              <a:solidFill>
                <a:srgbClr val="0000CC"/>
              </a:solidFill>
              <a:latin typeface="楷体" panose="02010609060101010101" pitchFamily="49" charset="-122"/>
              <a:ea typeface="楷体" panose="02010609060101010101" pitchFamily="49" charset="-122"/>
            </a:endParaRPr>
          </a:p>
        </p:txBody>
      </p:sp>
      <p:pic>
        <p:nvPicPr>
          <p:cNvPr id="287746" name="图片 4" descr="贝叶斯通用分类器.jpg"/>
          <p:cNvPicPr>
            <a:picLocks noChangeAspect="1"/>
          </p:cNvPicPr>
          <p:nvPr/>
        </p:nvPicPr>
        <p:blipFill>
          <a:blip r:embed="rId1"/>
          <a:srcRect r="43036"/>
          <a:stretch>
            <a:fillRect/>
          </a:stretch>
        </p:blipFill>
        <p:spPr>
          <a:xfrm>
            <a:off x="76200" y="1295400"/>
            <a:ext cx="3810000" cy="3924300"/>
          </a:xfrm>
          <a:prstGeom prst="rect">
            <a:avLst/>
          </a:prstGeom>
          <a:noFill/>
          <a:ln w="9525">
            <a:noFill/>
          </a:ln>
        </p:spPr>
      </p:pic>
      <p:graphicFrame>
        <p:nvGraphicFramePr>
          <p:cNvPr id="287747" name="Object 2"/>
          <p:cNvGraphicFramePr/>
          <p:nvPr/>
        </p:nvGraphicFramePr>
        <p:xfrm>
          <a:off x="3962400" y="1425575"/>
          <a:ext cx="4386263" cy="479425"/>
        </p:xfrm>
        <a:graphic>
          <a:graphicData uri="http://schemas.openxmlformats.org/presentationml/2006/ole">
            <mc:AlternateContent xmlns:mc="http://schemas.openxmlformats.org/markup-compatibility/2006">
              <mc:Choice xmlns:v="urn:schemas-microsoft-com:vml" Requires="v">
                <p:oleObj spid="_x0000_s3268" name="" r:id="rId2" imgW="2213610" imgH="241300" progId="Equation.Ribbit">
                  <p:embed/>
                </p:oleObj>
              </mc:Choice>
              <mc:Fallback>
                <p:oleObj name="" r:id="rId2" imgW="2213610" imgH="241300" progId="Equation.Ribbit">
                  <p:embed/>
                  <p:pic>
                    <p:nvPicPr>
                      <p:cNvPr id="0" name="图片 3267"/>
                      <p:cNvPicPr/>
                      <p:nvPr/>
                    </p:nvPicPr>
                    <p:blipFill>
                      <a:blip r:embed="rId3"/>
                      <a:stretch>
                        <a:fillRect/>
                      </a:stretch>
                    </p:blipFill>
                    <p:spPr>
                      <a:xfrm>
                        <a:off x="3962400" y="1425575"/>
                        <a:ext cx="4386263" cy="479425"/>
                      </a:xfrm>
                      <a:prstGeom prst="rect">
                        <a:avLst/>
                      </a:prstGeom>
                      <a:noFill/>
                      <a:ln w="38100">
                        <a:noFill/>
                        <a:miter/>
                      </a:ln>
                    </p:spPr>
                  </p:pic>
                </p:oleObj>
              </mc:Fallback>
            </mc:AlternateContent>
          </a:graphicData>
        </a:graphic>
      </p:graphicFrame>
      <p:graphicFrame>
        <p:nvGraphicFramePr>
          <p:cNvPr id="287748" name="Object 3"/>
          <p:cNvGraphicFramePr/>
          <p:nvPr/>
        </p:nvGraphicFramePr>
        <p:xfrm>
          <a:off x="3962400" y="2743200"/>
          <a:ext cx="5038725" cy="758825"/>
        </p:xfrm>
        <a:graphic>
          <a:graphicData uri="http://schemas.openxmlformats.org/presentationml/2006/ole">
            <mc:AlternateContent xmlns:mc="http://schemas.openxmlformats.org/markup-compatibility/2006">
              <mc:Choice xmlns:v="urn:schemas-microsoft-com:vml" Requires="v">
                <p:oleObj spid="_x0000_s3266" name="" r:id="rId4" imgW="2541270" imgH="382270" progId="Equation.Ribbit">
                  <p:embed/>
                </p:oleObj>
              </mc:Choice>
              <mc:Fallback>
                <p:oleObj name="" r:id="rId4" imgW="2541270" imgH="382270" progId="Equation.Ribbit">
                  <p:embed/>
                  <p:pic>
                    <p:nvPicPr>
                      <p:cNvPr id="0" name="图片 3265"/>
                      <p:cNvPicPr/>
                      <p:nvPr/>
                    </p:nvPicPr>
                    <p:blipFill>
                      <a:blip r:embed="rId5"/>
                      <a:stretch>
                        <a:fillRect/>
                      </a:stretch>
                    </p:blipFill>
                    <p:spPr>
                      <a:xfrm>
                        <a:off x="3962400" y="2743200"/>
                        <a:ext cx="5038725" cy="758825"/>
                      </a:xfrm>
                      <a:prstGeom prst="rect">
                        <a:avLst/>
                      </a:prstGeom>
                      <a:noFill/>
                      <a:ln w="38100">
                        <a:noFill/>
                        <a:miter/>
                      </a:ln>
                    </p:spPr>
                  </p:pic>
                </p:oleObj>
              </mc:Fallback>
            </mc:AlternateContent>
          </a:graphicData>
        </a:graphic>
      </p:graphicFrame>
      <p:cxnSp>
        <p:nvCxnSpPr>
          <p:cNvPr id="287749" name="直接箭头连接符 11"/>
          <p:cNvCxnSpPr/>
          <p:nvPr/>
        </p:nvCxnSpPr>
        <p:spPr>
          <a:xfrm rot="5400000">
            <a:off x="4230688" y="2324100"/>
            <a:ext cx="836612" cy="1588"/>
          </a:xfrm>
          <a:prstGeom prst="straightConnector1">
            <a:avLst/>
          </a:prstGeom>
          <a:ln w="28575" cap="flat" cmpd="sng">
            <a:solidFill>
              <a:srgbClr val="FF0000"/>
            </a:solidFill>
            <a:prstDash val="solid"/>
            <a:round/>
            <a:headEnd type="none" w="med" len="med"/>
            <a:tailEnd type="arrow" w="med" len="med"/>
          </a:ln>
        </p:spPr>
      </p:cxnSp>
      <p:sp>
        <p:nvSpPr>
          <p:cNvPr id="287750" name="TextBox 13"/>
          <p:cNvSpPr txBox="1"/>
          <p:nvPr/>
        </p:nvSpPr>
        <p:spPr>
          <a:xfrm>
            <a:off x="4648200" y="2066925"/>
            <a:ext cx="2057400" cy="523875"/>
          </a:xfrm>
          <a:prstGeom prst="rect">
            <a:avLst/>
          </a:prstGeom>
          <a:noFill/>
          <a:ln w="9525">
            <a:noFill/>
          </a:ln>
        </p:spPr>
        <p:txBody>
          <a:bodyPr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贝叶斯定理</a:t>
            </a:r>
            <a:endParaRPr lang="zh-CN" altLang="en-US" dirty="0">
              <a:latin typeface="Times New Roman" panose="02020603050405020304" pitchFamily="18" charset="0"/>
              <a:ea typeface="黑体" panose="02010609060101010101" pitchFamily="49" charset="-122"/>
            </a:endParaRPr>
          </a:p>
        </p:txBody>
      </p:sp>
      <p:cxnSp>
        <p:nvCxnSpPr>
          <p:cNvPr id="287751" name="直接箭头连接符 14"/>
          <p:cNvCxnSpPr/>
          <p:nvPr/>
        </p:nvCxnSpPr>
        <p:spPr>
          <a:xfrm rot="5400000">
            <a:off x="4230688" y="3846513"/>
            <a:ext cx="836612" cy="1587"/>
          </a:xfrm>
          <a:prstGeom prst="straightConnector1">
            <a:avLst/>
          </a:prstGeom>
          <a:ln w="28575" cap="flat" cmpd="sng">
            <a:solidFill>
              <a:srgbClr val="FF0000"/>
            </a:solidFill>
            <a:prstDash val="solid"/>
            <a:round/>
            <a:headEnd type="none" w="med" len="med"/>
            <a:tailEnd type="arrow" w="med" len="med"/>
          </a:ln>
        </p:spPr>
      </p:cxnSp>
      <p:sp>
        <p:nvSpPr>
          <p:cNvPr id="287752" name="TextBox 15"/>
          <p:cNvSpPr txBox="1"/>
          <p:nvPr/>
        </p:nvSpPr>
        <p:spPr>
          <a:xfrm>
            <a:off x="4648200" y="3590925"/>
            <a:ext cx="2057400" cy="522288"/>
          </a:xfrm>
          <a:prstGeom prst="rect">
            <a:avLst/>
          </a:prstGeom>
          <a:noFill/>
          <a:ln w="9525">
            <a:noFill/>
          </a:ln>
        </p:spPr>
        <p:txBody>
          <a:bodyPr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全概率法则</a:t>
            </a:r>
            <a:endParaRPr lang="zh-CN" altLang="en-US" dirty="0">
              <a:latin typeface="Times New Roman" panose="02020603050405020304" pitchFamily="18" charset="0"/>
              <a:ea typeface="黑体" panose="02010609060101010101" pitchFamily="49" charset="-122"/>
            </a:endParaRPr>
          </a:p>
        </p:txBody>
      </p:sp>
      <p:graphicFrame>
        <p:nvGraphicFramePr>
          <p:cNvPr id="287753" name="Object 17"/>
          <p:cNvGraphicFramePr/>
          <p:nvPr/>
        </p:nvGraphicFramePr>
        <p:xfrm>
          <a:off x="4038600" y="4267200"/>
          <a:ext cx="4876800" cy="787400"/>
        </p:xfrm>
        <a:graphic>
          <a:graphicData uri="http://schemas.openxmlformats.org/presentationml/2006/ole">
            <mc:AlternateContent xmlns:mc="http://schemas.openxmlformats.org/markup-compatibility/2006">
              <mc:Choice xmlns:v="urn:schemas-microsoft-com:vml" Requires="v">
                <p:oleObj spid="_x0000_s3265" name="" r:id="rId6" imgW="2780030" imgH="396240" progId="Equation.Ribbit">
                  <p:embed/>
                </p:oleObj>
              </mc:Choice>
              <mc:Fallback>
                <p:oleObj name="" r:id="rId6" imgW="2780030" imgH="396240" progId="Equation.Ribbit">
                  <p:embed/>
                  <p:pic>
                    <p:nvPicPr>
                      <p:cNvPr id="0" name="图片 3264"/>
                      <p:cNvPicPr/>
                      <p:nvPr/>
                    </p:nvPicPr>
                    <p:blipFill>
                      <a:blip r:embed="rId7"/>
                      <a:stretch>
                        <a:fillRect/>
                      </a:stretch>
                    </p:blipFill>
                    <p:spPr>
                      <a:xfrm>
                        <a:off x="4038600" y="4267200"/>
                        <a:ext cx="4876800" cy="787400"/>
                      </a:xfrm>
                      <a:prstGeom prst="rect">
                        <a:avLst/>
                      </a:prstGeom>
                      <a:noFill/>
                      <a:ln w="38100">
                        <a:noFill/>
                        <a:miter/>
                      </a:ln>
                    </p:spPr>
                  </p:pic>
                </p:oleObj>
              </mc:Fallback>
            </mc:AlternateContent>
          </a:graphicData>
        </a:graphic>
      </p:graphicFrame>
      <p:sp>
        <p:nvSpPr>
          <p:cNvPr id="287754" name="矩形 24"/>
          <p:cNvSpPr/>
          <p:nvPr/>
        </p:nvSpPr>
        <p:spPr>
          <a:xfrm>
            <a:off x="3886200" y="5446713"/>
            <a:ext cx="4592638" cy="954087"/>
          </a:xfrm>
          <a:prstGeom prst="rect">
            <a:avLst/>
          </a:prstGeom>
          <a:noFill/>
          <a:ln w="9525">
            <a:noFill/>
          </a:ln>
        </p:spPr>
        <p:txBody>
          <a:bodyPr wrap="none" anchor="t" anchorCtr="0">
            <a:spAutoFit/>
          </a:bodyPr>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NP-Complete Problem</a:t>
            </a:r>
            <a:endParaRPr lang="en-US" altLang="zh-CN" dirty="0">
              <a:solidFill>
                <a:srgbClr val="FF0000"/>
              </a:solidFill>
              <a:latin typeface="Times New Roman" panose="02020603050405020304" pitchFamily="18" charset="0"/>
              <a:ea typeface="黑体" panose="02010609060101010101" pitchFamily="49" charset="-122"/>
            </a:endParaRPr>
          </a:p>
          <a:p>
            <a:pPr eaLnBrk="0" hangingPunct="0">
              <a:buClrTx/>
              <a:buFontTx/>
            </a:pPr>
            <a:r>
              <a:rPr lang="en-US" altLang="zh-CN" dirty="0">
                <a:latin typeface="Times New Roman" panose="02020603050405020304" pitchFamily="18" charset="0"/>
                <a:ea typeface="黑体" panose="02010609060101010101" pitchFamily="49" charset="-122"/>
              </a:rPr>
              <a:t>(Chickering, AISTATS 1995)</a:t>
            </a:r>
            <a:endParaRPr lang="zh-CN" altLang="en-US" dirty="0">
              <a:latin typeface="Times New Roman" panose="02020603050405020304" pitchFamily="18" charset="0"/>
              <a:ea typeface="黑体" panose="02010609060101010101" pitchFamily="49" charset="-122"/>
            </a:endParaRPr>
          </a:p>
        </p:txBody>
      </p:sp>
      <p:cxnSp>
        <p:nvCxnSpPr>
          <p:cNvPr id="287755" name="直接箭头连接符 11"/>
          <p:cNvCxnSpPr/>
          <p:nvPr/>
        </p:nvCxnSpPr>
        <p:spPr>
          <a:xfrm rot="5400000">
            <a:off x="4300538" y="5213350"/>
            <a:ext cx="684212" cy="3175"/>
          </a:xfrm>
          <a:prstGeom prst="straightConnector1">
            <a:avLst/>
          </a:prstGeom>
          <a:ln w="28575" cap="flat" cmpd="sng">
            <a:solidFill>
              <a:srgbClr val="FF0000"/>
            </a:solidFill>
            <a:prstDash val="solid"/>
            <a:round/>
            <a:headEnd type="none" w="med" len="med"/>
            <a:tailEnd type="arrow" w="med" len="med"/>
          </a:ln>
        </p:spPr>
      </p:cxn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矩形 5"/>
          <p:cNvSpPr>
            <a:spLocks noChangeArrowheads="1"/>
          </p:cNvSpPr>
          <p:nvPr/>
        </p:nvSpPr>
        <p:spPr bwMode="auto">
          <a:xfrm>
            <a:off x="304800" y="1152525"/>
            <a:ext cx="8534400" cy="830263"/>
          </a:xfrm>
          <a:prstGeom prst="rect">
            <a:avLst/>
          </a:prstGeom>
          <a:noFill/>
          <a:ln w="9525">
            <a:noFill/>
            <a:miter lim="800000"/>
          </a:ln>
        </p:spPr>
        <p:txBody>
          <a:bodyPr>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1" i="0" u="none" strike="noStrike" kern="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mn-cs"/>
              </a:rPr>
              <a:t>本课程的授课思路：以数据挖掘中的分类任务为例，首先讲解分类模型的评估，</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然后讲解一</a:t>
            </a:r>
            <a:r>
              <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批经典实用的</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机器学习技术</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2400" b="1" i="0" u="none" strike="noStrike" kern="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mn-cs"/>
            </a:endParaRPr>
          </a:p>
        </p:txBody>
      </p:sp>
      <p:sp>
        <p:nvSpPr>
          <p:cNvPr id="31746" name="Rectangle 3"/>
          <p:cNvSpPr txBox="1"/>
          <p:nvPr/>
        </p:nvSpPr>
        <p:spPr>
          <a:xfrm>
            <a:off x="762000" y="2020888"/>
            <a:ext cx="7620000" cy="4606925"/>
          </a:xfrm>
          <a:prstGeom prst="rect">
            <a:avLst/>
          </a:prstGeom>
          <a:noFill/>
          <a:ln w="9525">
            <a:noFill/>
          </a:ln>
        </p:spPr>
        <p:txBody>
          <a:bodyPr anchor="t" anchorCtr="0"/>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dirty="0">
                <a:solidFill>
                  <a:srgbClr val="FF0000"/>
                </a:solidFill>
                <a:latin typeface="Times New Roman" panose="02020603050405020304" pitchFamily="18" charset="0"/>
                <a:ea typeface="黑体" panose="02010609060101010101" pitchFamily="49" charset="-122"/>
              </a:rPr>
              <a:t>第</a:t>
            </a:r>
            <a:r>
              <a:rPr lang="en-US" altLang="zh-CN" sz="2000" dirty="0">
                <a:solidFill>
                  <a:srgbClr val="FF0000"/>
                </a:solidFill>
                <a:latin typeface="Times New Roman" panose="02020603050405020304" pitchFamily="18" charset="0"/>
                <a:ea typeface="黑体" panose="02010609060101010101" pitchFamily="49" charset="-122"/>
              </a:rPr>
              <a:t>1</a:t>
            </a:r>
            <a:r>
              <a:rPr lang="zh-CN" altLang="en-US" sz="2000" dirty="0">
                <a:solidFill>
                  <a:srgbClr val="FF0000"/>
                </a:solidFill>
                <a:latin typeface="Times New Roman" panose="02020603050405020304" pitchFamily="18" charset="0"/>
                <a:ea typeface="黑体" panose="02010609060101010101" pitchFamily="49" charset="-122"/>
              </a:rPr>
              <a:t>章：绪论</a:t>
            </a:r>
            <a:endParaRPr lang="en-US" altLang="zh-CN" sz="2000" dirty="0">
              <a:solidFill>
                <a:srgbClr val="FF0000"/>
              </a:solidFill>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dirty="0">
                <a:solidFill>
                  <a:srgbClr val="FF0000"/>
                </a:solidFill>
                <a:latin typeface="Times New Roman" panose="02020603050405020304" pitchFamily="18" charset="0"/>
                <a:ea typeface="黑体" panose="02010609060101010101" pitchFamily="49" charset="-122"/>
              </a:rPr>
              <a:t>第</a:t>
            </a:r>
            <a:r>
              <a:rPr lang="en-US" altLang="zh-CN" sz="2000" dirty="0">
                <a:solidFill>
                  <a:srgbClr val="FF0000"/>
                </a:solidFill>
                <a:latin typeface="Times New Roman" panose="02020603050405020304" pitchFamily="18" charset="0"/>
                <a:ea typeface="黑体" panose="02010609060101010101" pitchFamily="49" charset="-122"/>
              </a:rPr>
              <a:t>2</a:t>
            </a:r>
            <a:r>
              <a:rPr lang="zh-CN" altLang="en-US" sz="2000" dirty="0">
                <a:solidFill>
                  <a:srgbClr val="FF0000"/>
                </a:solidFill>
                <a:latin typeface="Times New Roman" panose="02020603050405020304" pitchFamily="18" charset="0"/>
                <a:ea typeface="黑体" panose="02010609060101010101" pitchFamily="49" charset="-122"/>
              </a:rPr>
              <a:t>章：模型评估</a:t>
            </a:r>
            <a:endParaRPr lang="zh-CN" altLang="en-US" sz="2000" dirty="0">
              <a:solidFill>
                <a:srgbClr val="FF0000"/>
              </a:solidFill>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dirty="0">
                <a:solidFill>
                  <a:srgbClr val="0000FF"/>
                </a:solidFill>
                <a:latin typeface="Times New Roman" panose="02020603050405020304" pitchFamily="18" charset="0"/>
                <a:ea typeface="黑体" panose="02010609060101010101" pitchFamily="49" charset="-122"/>
              </a:rPr>
              <a:t>第</a:t>
            </a:r>
            <a:r>
              <a:rPr lang="en-US" altLang="zh-CN" sz="2000" dirty="0">
                <a:solidFill>
                  <a:srgbClr val="0000FF"/>
                </a:solidFill>
                <a:latin typeface="Times New Roman" panose="02020603050405020304" pitchFamily="18" charset="0"/>
                <a:ea typeface="黑体" panose="02010609060101010101" pitchFamily="49" charset="-122"/>
              </a:rPr>
              <a:t>3</a:t>
            </a:r>
            <a:r>
              <a:rPr lang="zh-CN" altLang="en-US" sz="2000" dirty="0">
                <a:solidFill>
                  <a:srgbClr val="0000FF"/>
                </a:solidFill>
                <a:latin typeface="Times New Roman" panose="02020603050405020304" pitchFamily="18" charset="0"/>
                <a:ea typeface="黑体" panose="02010609060101010101" pitchFamily="49" charset="-122"/>
              </a:rPr>
              <a:t>章：线性学习（</a:t>
            </a:r>
            <a:r>
              <a:rPr lang="en-US" altLang="zh-CN" sz="2000" dirty="0">
                <a:solidFill>
                  <a:srgbClr val="0000FF"/>
                </a:solidFill>
                <a:latin typeface="Times New Roman" panose="02020603050405020304" pitchFamily="18" charset="0"/>
                <a:ea typeface="黑体" panose="02010609060101010101" pitchFamily="49" charset="-122"/>
              </a:rPr>
              <a:t>Linear learning</a:t>
            </a:r>
            <a:r>
              <a:rPr lang="zh-CN" altLang="en-US" sz="2000" dirty="0">
                <a:solidFill>
                  <a:srgbClr val="0000FF"/>
                </a:solidFill>
                <a:latin typeface="Times New Roman" panose="02020603050405020304" pitchFamily="18" charset="0"/>
                <a:ea typeface="黑体" panose="02010609060101010101" pitchFamily="49" charset="-122"/>
              </a:rPr>
              <a:t>）</a:t>
            </a:r>
            <a:endParaRPr lang="en-US" altLang="zh-CN" sz="2000" dirty="0">
              <a:solidFill>
                <a:srgbClr val="0000FF"/>
              </a:solidFill>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dirty="0">
                <a:solidFill>
                  <a:srgbClr val="0000FF"/>
                </a:solidFill>
                <a:latin typeface="Times New Roman" panose="02020603050405020304" pitchFamily="18" charset="0"/>
                <a:ea typeface="黑体" panose="02010609060101010101" pitchFamily="49" charset="-122"/>
              </a:rPr>
              <a:t>第</a:t>
            </a:r>
            <a:r>
              <a:rPr lang="en-US" altLang="zh-CN" sz="2000" dirty="0">
                <a:solidFill>
                  <a:srgbClr val="0000FF"/>
                </a:solidFill>
                <a:latin typeface="Times New Roman" panose="02020603050405020304" pitchFamily="18" charset="0"/>
                <a:ea typeface="黑体" panose="02010609060101010101" pitchFamily="49" charset="-122"/>
              </a:rPr>
              <a:t>4</a:t>
            </a:r>
            <a:r>
              <a:rPr lang="zh-CN" altLang="en-US" sz="2000" dirty="0">
                <a:solidFill>
                  <a:srgbClr val="0000FF"/>
                </a:solidFill>
                <a:latin typeface="Times New Roman" panose="02020603050405020304" pitchFamily="18" charset="0"/>
                <a:ea typeface="黑体" panose="02010609060101010101" pitchFamily="49" charset="-122"/>
              </a:rPr>
              <a:t>章：支持向量机学习（</a:t>
            </a:r>
            <a:r>
              <a:rPr lang="en-US" altLang="zh-CN" sz="2000" dirty="0">
                <a:solidFill>
                  <a:srgbClr val="0000FF"/>
                </a:solidFill>
                <a:latin typeface="Times New Roman" panose="02020603050405020304" pitchFamily="18" charset="0"/>
                <a:ea typeface="黑体" panose="02010609060101010101" pitchFamily="49" charset="-122"/>
              </a:rPr>
              <a:t>Support vector machine learning</a:t>
            </a:r>
            <a:r>
              <a:rPr lang="zh-CN" altLang="en-US" sz="2000" dirty="0">
                <a:solidFill>
                  <a:srgbClr val="0000FF"/>
                </a:solidFill>
                <a:latin typeface="Times New Roman" panose="02020603050405020304" pitchFamily="18" charset="0"/>
                <a:ea typeface="黑体" panose="02010609060101010101" pitchFamily="49" charset="-122"/>
              </a:rPr>
              <a:t>）</a:t>
            </a:r>
            <a:endParaRPr lang="zh-CN" altLang="en-US" sz="2000" dirty="0">
              <a:solidFill>
                <a:srgbClr val="0000FF"/>
              </a:solidFill>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dirty="0">
                <a:solidFill>
                  <a:srgbClr val="0000FF"/>
                </a:solidFill>
                <a:latin typeface="Times New Roman" panose="02020603050405020304" pitchFamily="18" charset="0"/>
                <a:ea typeface="黑体" panose="02010609060101010101" pitchFamily="49" charset="-122"/>
              </a:rPr>
              <a:t>第</a:t>
            </a:r>
            <a:r>
              <a:rPr lang="en-US" altLang="zh-CN" sz="2000" dirty="0">
                <a:solidFill>
                  <a:srgbClr val="0000FF"/>
                </a:solidFill>
                <a:latin typeface="Times New Roman" panose="02020603050405020304" pitchFamily="18" charset="0"/>
                <a:ea typeface="黑体" panose="02010609060101010101" pitchFamily="49" charset="-122"/>
              </a:rPr>
              <a:t>5</a:t>
            </a:r>
            <a:r>
              <a:rPr lang="zh-CN" altLang="en-US" sz="2000" dirty="0">
                <a:solidFill>
                  <a:srgbClr val="0000FF"/>
                </a:solidFill>
                <a:latin typeface="Times New Roman" panose="02020603050405020304" pitchFamily="18" charset="0"/>
                <a:ea typeface="黑体" panose="02010609060101010101" pitchFamily="49" charset="-122"/>
              </a:rPr>
              <a:t>章：神经网络学习（</a:t>
            </a:r>
            <a:r>
              <a:rPr lang="en-US" altLang="zh-CN" sz="2000" dirty="0">
                <a:solidFill>
                  <a:srgbClr val="0000FF"/>
                </a:solidFill>
                <a:latin typeface="Times New Roman" panose="02020603050405020304" pitchFamily="18" charset="0"/>
                <a:ea typeface="黑体" panose="02010609060101010101" pitchFamily="49" charset="-122"/>
              </a:rPr>
              <a:t>Neural network learning</a:t>
            </a:r>
            <a:r>
              <a:rPr lang="zh-CN" altLang="en-US" sz="2000" dirty="0">
                <a:solidFill>
                  <a:srgbClr val="0000FF"/>
                </a:solidFill>
                <a:latin typeface="Times New Roman" panose="02020603050405020304" pitchFamily="18" charset="0"/>
                <a:ea typeface="黑体" panose="02010609060101010101" pitchFamily="49" charset="-122"/>
              </a:rPr>
              <a:t>）</a:t>
            </a:r>
            <a:endParaRPr lang="en-US" altLang="zh-CN" sz="2000" dirty="0">
              <a:solidFill>
                <a:srgbClr val="0000FF"/>
              </a:solidFill>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dirty="0">
                <a:latin typeface="Times New Roman" panose="02020603050405020304" pitchFamily="18" charset="0"/>
                <a:ea typeface="黑体" panose="02010609060101010101" pitchFamily="49" charset="-122"/>
              </a:rPr>
              <a:t>第</a:t>
            </a:r>
            <a:r>
              <a:rPr lang="en-US" altLang="zh-CN" sz="2000" dirty="0">
                <a:latin typeface="Times New Roman" panose="02020603050405020304" pitchFamily="18" charset="0"/>
                <a:ea typeface="黑体" panose="02010609060101010101" pitchFamily="49" charset="-122"/>
              </a:rPr>
              <a:t>6</a:t>
            </a:r>
            <a:r>
              <a:rPr lang="zh-CN" altLang="en-US" sz="2000" dirty="0">
                <a:latin typeface="Times New Roman" panose="02020603050405020304" pitchFamily="18" charset="0"/>
                <a:ea typeface="黑体" panose="02010609060101010101" pitchFamily="49" charset="-122"/>
              </a:rPr>
              <a:t>章：贝叶斯学习（</a:t>
            </a:r>
            <a:r>
              <a:rPr lang="en-US" altLang="zh-CN" sz="2000" dirty="0">
                <a:latin typeface="Times New Roman" panose="02020603050405020304" pitchFamily="18" charset="0"/>
                <a:ea typeface="黑体" panose="02010609060101010101" pitchFamily="49" charset="-122"/>
              </a:rPr>
              <a:t>Bayesian learning</a:t>
            </a:r>
            <a:r>
              <a:rPr lang="zh-CN" altLang="en-US" sz="2000" dirty="0">
                <a:latin typeface="Times New Roman" panose="02020603050405020304" pitchFamily="18" charset="0"/>
                <a:ea typeface="黑体" panose="02010609060101010101" pitchFamily="49" charset="-122"/>
              </a:rPr>
              <a:t>）</a:t>
            </a:r>
            <a:endParaRPr lang="zh-CN" altLang="en-US" sz="2000" dirty="0">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dirty="0">
                <a:latin typeface="Times New Roman" panose="02020603050405020304" pitchFamily="18" charset="0"/>
                <a:ea typeface="黑体" panose="02010609060101010101" pitchFamily="49" charset="-122"/>
              </a:rPr>
              <a:t>第</a:t>
            </a:r>
            <a:r>
              <a:rPr lang="en-US" altLang="zh-CN" sz="2000" dirty="0">
                <a:latin typeface="Times New Roman" panose="02020603050405020304" pitchFamily="18" charset="0"/>
                <a:ea typeface="黑体" panose="02010609060101010101" pitchFamily="49" charset="-122"/>
              </a:rPr>
              <a:t>7</a:t>
            </a:r>
            <a:r>
              <a:rPr lang="zh-CN" altLang="en-US" sz="2000" dirty="0">
                <a:latin typeface="Times New Roman" panose="02020603050405020304" pitchFamily="18" charset="0"/>
                <a:ea typeface="黑体" panose="02010609060101010101" pitchFamily="49" charset="-122"/>
              </a:rPr>
              <a:t>章：决策树学习（</a:t>
            </a:r>
            <a:r>
              <a:rPr lang="en-US" altLang="zh-CN" sz="2000" dirty="0">
                <a:latin typeface="Times New Roman" panose="02020603050405020304" pitchFamily="18" charset="0"/>
                <a:ea typeface="黑体" panose="02010609060101010101" pitchFamily="49" charset="-122"/>
              </a:rPr>
              <a:t>Decision tree learning</a:t>
            </a:r>
            <a:r>
              <a:rPr lang="zh-CN" altLang="en-US" sz="2000" dirty="0">
                <a:latin typeface="Times New Roman" panose="02020603050405020304" pitchFamily="18" charset="0"/>
                <a:ea typeface="黑体" panose="02010609060101010101" pitchFamily="49" charset="-122"/>
              </a:rPr>
              <a:t>）</a:t>
            </a:r>
            <a:endParaRPr lang="zh-CN" altLang="en-US" sz="2000" dirty="0">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dirty="0">
                <a:latin typeface="Times New Roman" panose="02020603050405020304" pitchFamily="18" charset="0"/>
                <a:ea typeface="黑体" panose="02010609060101010101" pitchFamily="49" charset="-122"/>
              </a:rPr>
              <a:t>第</a:t>
            </a:r>
            <a:r>
              <a:rPr lang="en-US" altLang="zh-CN" sz="2000" dirty="0">
                <a:latin typeface="Times New Roman" panose="02020603050405020304" pitchFamily="18" charset="0"/>
                <a:ea typeface="黑体" panose="02010609060101010101" pitchFamily="49" charset="-122"/>
              </a:rPr>
              <a:t>8</a:t>
            </a:r>
            <a:r>
              <a:rPr lang="zh-CN" altLang="en-US" sz="2000" dirty="0">
                <a:latin typeface="Times New Roman" panose="02020603050405020304" pitchFamily="18" charset="0"/>
                <a:ea typeface="黑体" panose="02010609060101010101" pitchFamily="49" charset="-122"/>
              </a:rPr>
              <a:t>章：最近邻学习（</a:t>
            </a:r>
            <a:r>
              <a:rPr lang="en-US" altLang="zh-CN" sz="2000" dirty="0">
                <a:latin typeface="Times New Roman" panose="02020603050405020304" pitchFamily="18" charset="0"/>
                <a:ea typeface="黑体" panose="02010609060101010101" pitchFamily="49" charset="-122"/>
              </a:rPr>
              <a:t>Nearest neighbor learning</a:t>
            </a:r>
            <a:r>
              <a:rPr lang="zh-CN" altLang="en-US" sz="2000" dirty="0">
                <a:latin typeface="Times New Roman" panose="02020603050405020304" pitchFamily="18" charset="0"/>
                <a:ea typeface="黑体" panose="02010609060101010101" pitchFamily="49" charset="-122"/>
              </a:rPr>
              <a:t>）</a:t>
            </a:r>
            <a:endParaRPr lang="zh-CN" altLang="en-US" sz="2000" dirty="0">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dirty="0">
                <a:solidFill>
                  <a:srgbClr val="FF9900"/>
                </a:solidFill>
                <a:latin typeface="Times New Roman" panose="02020603050405020304" pitchFamily="18" charset="0"/>
                <a:ea typeface="黑体" panose="02010609060101010101" pitchFamily="49" charset="-122"/>
              </a:rPr>
              <a:t>第</a:t>
            </a:r>
            <a:r>
              <a:rPr lang="en-US" altLang="zh-CN" sz="2000" dirty="0">
                <a:solidFill>
                  <a:srgbClr val="FF9900"/>
                </a:solidFill>
                <a:latin typeface="Times New Roman" panose="02020603050405020304" pitchFamily="18" charset="0"/>
                <a:ea typeface="黑体" panose="02010609060101010101" pitchFamily="49" charset="-122"/>
              </a:rPr>
              <a:t>9</a:t>
            </a:r>
            <a:r>
              <a:rPr lang="zh-CN" altLang="en-US" sz="2000" dirty="0">
                <a:solidFill>
                  <a:srgbClr val="FF9900"/>
                </a:solidFill>
                <a:latin typeface="Times New Roman" panose="02020603050405020304" pitchFamily="18" charset="0"/>
                <a:ea typeface="黑体" panose="02010609060101010101" pitchFamily="49" charset="-122"/>
              </a:rPr>
              <a:t>章：演化学习（Evolutionary learning）</a:t>
            </a:r>
            <a:endParaRPr lang="zh-CN" altLang="en-US" sz="2000" dirty="0">
              <a:solidFill>
                <a:srgbClr val="FF9900"/>
              </a:solidFill>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dirty="0">
                <a:solidFill>
                  <a:srgbClr val="FF9900"/>
                </a:solidFill>
                <a:latin typeface="Times New Roman" panose="02020603050405020304" pitchFamily="18" charset="0"/>
                <a:ea typeface="黑体" panose="02010609060101010101" pitchFamily="49" charset="-122"/>
              </a:rPr>
              <a:t>第</a:t>
            </a:r>
            <a:r>
              <a:rPr lang="en-US" altLang="zh-CN" sz="2000" dirty="0">
                <a:solidFill>
                  <a:srgbClr val="FF9900"/>
                </a:solidFill>
                <a:latin typeface="Times New Roman" panose="02020603050405020304" pitchFamily="18" charset="0"/>
                <a:ea typeface="黑体" panose="02010609060101010101" pitchFamily="49" charset="-122"/>
              </a:rPr>
              <a:t>10</a:t>
            </a:r>
            <a:r>
              <a:rPr lang="zh-CN" altLang="en-US" sz="2000" dirty="0">
                <a:solidFill>
                  <a:srgbClr val="FF9900"/>
                </a:solidFill>
                <a:latin typeface="Times New Roman" panose="02020603050405020304" pitchFamily="18" charset="0"/>
                <a:ea typeface="黑体" panose="02010609060101010101" pitchFamily="49" charset="-122"/>
              </a:rPr>
              <a:t>章：集成学习（</a:t>
            </a:r>
            <a:r>
              <a:rPr lang="en-US" altLang="zh-CN" sz="2000" dirty="0">
                <a:solidFill>
                  <a:srgbClr val="FF9900"/>
                </a:solidFill>
                <a:latin typeface="Times New Roman" panose="02020603050405020304" pitchFamily="18" charset="0"/>
                <a:ea typeface="黑体" panose="02010609060101010101" pitchFamily="49" charset="-122"/>
              </a:rPr>
              <a:t>Ensemble learning</a:t>
            </a:r>
            <a:r>
              <a:rPr lang="zh-CN" altLang="en-US" sz="2000" dirty="0">
                <a:solidFill>
                  <a:srgbClr val="FF9900"/>
                </a:solidFill>
                <a:latin typeface="Times New Roman" panose="02020603050405020304" pitchFamily="18" charset="0"/>
                <a:ea typeface="黑体" panose="02010609060101010101" pitchFamily="49" charset="-122"/>
              </a:rPr>
              <a:t>）</a:t>
            </a:r>
            <a:endParaRPr lang="zh-CN" altLang="en-US" sz="2000" dirty="0">
              <a:solidFill>
                <a:srgbClr val="FF9900"/>
              </a:solidFill>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dirty="0">
                <a:solidFill>
                  <a:srgbClr val="FF9900"/>
                </a:solidFill>
                <a:latin typeface="Times New Roman" panose="02020603050405020304" pitchFamily="18" charset="0"/>
                <a:ea typeface="黑体" panose="02010609060101010101" pitchFamily="49" charset="-122"/>
              </a:rPr>
              <a:t>第11章：代价敏感学习（Cost-sensitive learning）</a:t>
            </a:r>
            <a:endParaRPr lang="zh-CN" altLang="en-US" sz="2000" dirty="0">
              <a:solidFill>
                <a:srgbClr val="FF9900"/>
              </a:solidFill>
              <a:latin typeface="Times New Roman" panose="02020603050405020304" pitchFamily="18" charset="0"/>
              <a:ea typeface="黑体" panose="02010609060101010101" pitchFamily="49" charset="-122"/>
            </a:endParaRPr>
          </a:p>
          <a:p>
            <a:pPr marL="292100" indent="-292100">
              <a:lnSpc>
                <a:spcPct val="90000"/>
              </a:lnSpc>
              <a:spcBef>
                <a:spcPct val="10000"/>
              </a:spcBef>
              <a:spcAft>
                <a:spcPts val="400"/>
              </a:spcAft>
              <a:buClr>
                <a:srgbClr val="0C7B9C"/>
              </a:buClr>
              <a:buSzPct val="75000"/>
              <a:buFont typeface="Monotype Sorts" pitchFamily="2" charset="2"/>
              <a:buChar char="l"/>
            </a:pPr>
            <a:r>
              <a:rPr lang="zh-CN" altLang="en-US" sz="2000" dirty="0">
                <a:solidFill>
                  <a:srgbClr val="990000"/>
                </a:solidFill>
                <a:latin typeface="Times New Roman" panose="02020603050405020304" pitchFamily="18" charset="0"/>
                <a:ea typeface="黑体" panose="02010609060101010101" pitchFamily="49" charset="-122"/>
              </a:rPr>
              <a:t>第12章：无监督学习（Unsupervised learning）</a:t>
            </a:r>
            <a:endParaRPr lang="zh-CN" altLang="en-US" sz="2000" dirty="0">
              <a:solidFill>
                <a:srgbClr val="990000"/>
              </a:solidFill>
              <a:latin typeface="Times New Roman" panose="02020603050405020304" pitchFamily="18" charset="0"/>
              <a:ea typeface="黑体" panose="02010609060101010101" pitchFamily="49" charset="-122"/>
            </a:endParaRPr>
          </a:p>
        </p:txBody>
      </p:sp>
      <p:sp>
        <p:nvSpPr>
          <p:cNvPr id="31747" name="TextBox 14"/>
          <p:cNvSpPr txBox="1"/>
          <p:nvPr/>
        </p:nvSpPr>
        <p:spPr>
          <a:xfrm>
            <a:off x="304800" y="115888"/>
            <a:ext cx="75438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三、本课程的授课思路与内容安排</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9793" name="图片 4" descr="贝叶斯通用分类器.jpg"/>
          <p:cNvPicPr>
            <a:picLocks noChangeAspect="1"/>
          </p:cNvPicPr>
          <p:nvPr/>
        </p:nvPicPr>
        <p:blipFill>
          <a:blip r:embed="rId1"/>
          <a:srcRect r="43036"/>
          <a:stretch>
            <a:fillRect/>
          </a:stretch>
        </p:blipFill>
        <p:spPr>
          <a:xfrm>
            <a:off x="76200" y="1295400"/>
            <a:ext cx="3810000" cy="3924300"/>
          </a:xfrm>
          <a:prstGeom prst="rect">
            <a:avLst/>
          </a:prstGeom>
          <a:noFill/>
          <a:ln w="9525">
            <a:noFill/>
          </a:ln>
        </p:spPr>
      </p:pic>
      <p:cxnSp>
        <p:nvCxnSpPr>
          <p:cNvPr id="289794" name="直接箭头连接符 11"/>
          <p:cNvCxnSpPr/>
          <p:nvPr/>
        </p:nvCxnSpPr>
        <p:spPr>
          <a:xfrm rot="5400000">
            <a:off x="4230688" y="1712913"/>
            <a:ext cx="836612" cy="1587"/>
          </a:xfrm>
          <a:prstGeom prst="straightConnector1">
            <a:avLst/>
          </a:prstGeom>
          <a:ln w="28575" cap="flat" cmpd="sng">
            <a:solidFill>
              <a:srgbClr val="FF0000"/>
            </a:solidFill>
            <a:prstDash val="solid"/>
            <a:round/>
            <a:headEnd type="none" w="med" len="med"/>
            <a:tailEnd type="arrow" w="med" len="med"/>
          </a:ln>
        </p:spPr>
      </p:cxnSp>
      <p:sp>
        <p:nvSpPr>
          <p:cNvPr id="289795" name="TextBox 13"/>
          <p:cNvSpPr txBox="1"/>
          <p:nvPr/>
        </p:nvSpPr>
        <p:spPr>
          <a:xfrm>
            <a:off x="4648200" y="1455738"/>
            <a:ext cx="2514600" cy="523875"/>
          </a:xfrm>
          <a:prstGeom prst="rect">
            <a:avLst/>
          </a:prstGeom>
          <a:noFill/>
          <a:ln w="9525">
            <a:noFill/>
          </a:ln>
        </p:spPr>
        <p:txBody>
          <a:bodyPr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属性条件独立</a:t>
            </a:r>
            <a:endParaRPr lang="zh-CN" altLang="en-US" dirty="0">
              <a:latin typeface="Times New Roman" panose="02020603050405020304" pitchFamily="18" charset="0"/>
              <a:ea typeface="黑体" panose="02010609060101010101" pitchFamily="49" charset="-122"/>
            </a:endParaRPr>
          </a:p>
        </p:txBody>
      </p:sp>
      <p:cxnSp>
        <p:nvCxnSpPr>
          <p:cNvPr id="289796" name="直接箭头连接符 14"/>
          <p:cNvCxnSpPr/>
          <p:nvPr/>
        </p:nvCxnSpPr>
        <p:spPr>
          <a:xfrm rot="5400000">
            <a:off x="4230688" y="3235325"/>
            <a:ext cx="836612" cy="1588"/>
          </a:xfrm>
          <a:prstGeom prst="straightConnector1">
            <a:avLst/>
          </a:prstGeom>
          <a:ln w="28575" cap="flat" cmpd="sng">
            <a:solidFill>
              <a:srgbClr val="FF0000"/>
            </a:solidFill>
            <a:prstDash val="solid"/>
            <a:round/>
            <a:headEnd type="none" w="med" len="med"/>
            <a:tailEnd type="arrow" w="med" len="med"/>
          </a:ln>
        </p:spPr>
      </p:cxnSp>
      <p:sp>
        <p:nvSpPr>
          <p:cNvPr id="289797" name="TextBox 15"/>
          <p:cNvSpPr txBox="1"/>
          <p:nvPr/>
        </p:nvSpPr>
        <p:spPr>
          <a:xfrm>
            <a:off x="4648200" y="2979738"/>
            <a:ext cx="3276600" cy="523875"/>
          </a:xfrm>
          <a:prstGeom prst="rect">
            <a:avLst/>
          </a:prstGeom>
          <a:noFill/>
          <a:ln w="9525">
            <a:noFill/>
          </a:ln>
        </p:spPr>
        <p:txBody>
          <a:bodyPr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朴素贝叶斯分类器</a:t>
            </a:r>
            <a:endParaRPr lang="zh-CN" altLang="en-US" dirty="0">
              <a:latin typeface="Times New Roman" panose="02020603050405020304" pitchFamily="18" charset="0"/>
              <a:ea typeface="黑体" panose="02010609060101010101" pitchFamily="49" charset="-122"/>
            </a:endParaRPr>
          </a:p>
        </p:txBody>
      </p:sp>
      <p:graphicFrame>
        <p:nvGraphicFramePr>
          <p:cNvPr id="289798" name="Object 4"/>
          <p:cNvGraphicFramePr/>
          <p:nvPr/>
        </p:nvGraphicFramePr>
        <p:xfrm>
          <a:off x="3962400" y="3687763"/>
          <a:ext cx="4495800" cy="808037"/>
        </p:xfrm>
        <a:graphic>
          <a:graphicData uri="http://schemas.openxmlformats.org/presentationml/2006/ole">
            <mc:AlternateContent xmlns:mc="http://schemas.openxmlformats.org/markup-compatibility/2006">
              <mc:Choice xmlns:v="urn:schemas-microsoft-com:vml" Requires="v">
                <p:oleObj spid="_x0000_s3267" name="" r:id="rId2" imgW="2391410" imgH="400050" progId="Equation.Ribbit">
                  <p:embed/>
                </p:oleObj>
              </mc:Choice>
              <mc:Fallback>
                <p:oleObj name="" r:id="rId2" imgW="2391410" imgH="400050" progId="Equation.Ribbit">
                  <p:embed/>
                  <p:pic>
                    <p:nvPicPr>
                      <p:cNvPr id="0" name="图片 3266"/>
                      <p:cNvPicPr/>
                      <p:nvPr/>
                    </p:nvPicPr>
                    <p:blipFill>
                      <a:blip r:embed="rId3"/>
                      <a:stretch>
                        <a:fillRect/>
                      </a:stretch>
                    </p:blipFill>
                    <p:spPr>
                      <a:xfrm>
                        <a:off x="3962400" y="3687763"/>
                        <a:ext cx="4495800" cy="808037"/>
                      </a:xfrm>
                      <a:prstGeom prst="rect">
                        <a:avLst/>
                      </a:prstGeom>
                      <a:noFill/>
                      <a:ln w="38100">
                        <a:noFill/>
                        <a:miter/>
                      </a:ln>
                    </p:spPr>
                  </p:pic>
                </p:oleObj>
              </mc:Fallback>
            </mc:AlternateContent>
          </a:graphicData>
        </a:graphic>
      </p:graphicFrame>
      <p:graphicFrame>
        <p:nvGraphicFramePr>
          <p:cNvPr id="289799" name="Object 2"/>
          <p:cNvGraphicFramePr/>
          <p:nvPr/>
        </p:nvGraphicFramePr>
        <p:xfrm>
          <a:off x="4038600" y="2103438"/>
          <a:ext cx="4148138" cy="868362"/>
        </p:xfrm>
        <a:graphic>
          <a:graphicData uri="http://schemas.openxmlformats.org/presentationml/2006/ole">
            <mc:AlternateContent xmlns:mc="http://schemas.openxmlformats.org/markup-compatibility/2006">
              <mc:Choice xmlns:v="urn:schemas-microsoft-com:vml" Requires="v">
                <p:oleObj spid="_x0000_s3269" name="" r:id="rId4" imgW="2091690" imgH="438150" progId="Equation.Ribbit">
                  <p:embed/>
                </p:oleObj>
              </mc:Choice>
              <mc:Fallback>
                <p:oleObj name="" r:id="rId4" imgW="2091690" imgH="438150" progId="Equation.Ribbit">
                  <p:embed/>
                  <p:pic>
                    <p:nvPicPr>
                      <p:cNvPr id="0" name="图片 3268"/>
                      <p:cNvPicPr/>
                      <p:nvPr/>
                    </p:nvPicPr>
                    <p:blipFill>
                      <a:blip r:embed="rId5"/>
                      <a:stretch>
                        <a:fillRect/>
                      </a:stretch>
                    </p:blipFill>
                    <p:spPr>
                      <a:xfrm>
                        <a:off x="4038600" y="2103438"/>
                        <a:ext cx="4148138" cy="868362"/>
                      </a:xfrm>
                      <a:prstGeom prst="rect">
                        <a:avLst/>
                      </a:prstGeom>
                      <a:noFill/>
                      <a:ln w="38100">
                        <a:noFill/>
                        <a:miter/>
                      </a:ln>
                    </p:spPr>
                  </p:pic>
                </p:oleObj>
              </mc:Fallback>
            </mc:AlternateContent>
          </a:graphicData>
        </a:graphic>
      </p:graphicFrame>
      <p:graphicFrame>
        <p:nvGraphicFramePr>
          <p:cNvPr id="289800" name="Object 5"/>
          <p:cNvGraphicFramePr/>
          <p:nvPr/>
        </p:nvGraphicFramePr>
        <p:xfrm>
          <a:off x="3962400" y="5257800"/>
          <a:ext cx="3949700" cy="868363"/>
        </p:xfrm>
        <a:graphic>
          <a:graphicData uri="http://schemas.openxmlformats.org/presentationml/2006/ole">
            <mc:AlternateContent xmlns:mc="http://schemas.openxmlformats.org/markup-compatibility/2006">
              <mc:Choice xmlns:v="urn:schemas-microsoft-com:vml" Requires="v">
                <p:oleObj spid="_x0000_s3264" name="" r:id="rId6" imgW="1992630" imgH="438150" progId="Equation.Ribbit">
                  <p:embed/>
                </p:oleObj>
              </mc:Choice>
              <mc:Fallback>
                <p:oleObj name="" r:id="rId6" imgW="1992630" imgH="438150" progId="Equation.Ribbit">
                  <p:embed/>
                  <p:pic>
                    <p:nvPicPr>
                      <p:cNvPr id="0" name="图片 3263"/>
                      <p:cNvPicPr/>
                      <p:nvPr/>
                    </p:nvPicPr>
                    <p:blipFill>
                      <a:blip r:embed="rId7"/>
                      <a:stretch>
                        <a:fillRect/>
                      </a:stretch>
                    </p:blipFill>
                    <p:spPr>
                      <a:xfrm>
                        <a:off x="3962400" y="5257800"/>
                        <a:ext cx="3949700" cy="868363"/>
                      </a:xfrm>
                      <a:prstGeom prst="rect">
                        <a:avLst/>
                      </a:prstGeom>
                      <a:noFill/>
                      <a:ln w="38100">
                        <a:noFill/>
                        <a:miter/>
                      </a:ln>
                    </p:spPr>
                  </p:pic>
                </p:oleObj>
              </mc:Fallback>
            </mc:AlternateContent>
          </a:graphicData>
        </a:graphic>
      </p:graphicFrame>
      <p:cxnSp>
        <p:nvCxnSpPr>
          <p:cNvPr id="289801" name="直接箭头连接符 11"/>
          <p:cNvCxnSpPr/>
          <p:nvPr/>
        </p:nvCxnSpPr>
        <p:spPr>
          <a:xfrm rot="5400000">
            <a:off x="4230688" y="4838700"/>
            <a:ext cx="836612" cy="1588"/>
          </a:xfrm>
          <a:prstGeom prst="straightConnector1">
            <a:avLst/>
          </a:prstGeom>
          <a:ln w="28575" cap="flat" cmpd="sng">
            <a:solidFill>
              <a:srgbClr val="FF0000"/>
            </a:solidFill>
            <a:prstDash val="solid"/>
            <a:round/>
            <a:headEnd type="none" w="med" len="med"/>
            <a:tailEnd type="arrow" w="med" len="med"/>
          </a:ln>
        </p:spPr>
      </p:cxnSp>
      <p:sp>
        <p:nvSpPr>
          <p:cNvPr id="289802" name="TextBox 13"/>
          <p:cNvSpPr txBox="1"/>
          <p:nvPr/>
        </p:nvSpPr>
        <p:spPr>
          <a:xfrm>
            <a:off x="4648200" y="4581525"/>
            <a:ext cx="2514600" cy="523875"/>
          </a:xfrm>
          <a:prstGeom prst="rect">
            <a:avLst/>
          </a:prstGeom>
          <a:noFill/>
          <a:ln w="9525">
            <a:noFill/>
          </a:ln>
        </p:spPr>
        <p:txBody>
          <a:bodyPr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分类：去分母</a:t>
            </a:r>
            <a:endParaRPr lang="zh-CN" altLang="en-US" dirty="0">
              <a:latin typeface="Times New Roman" panose="02020603050405020304" pitchFamily="18" charset="0"/>
              <a:ea typeface="黑体" panose="02010609060101010101" pitchFamily="49" charset="-122"/>
            </a:endParaRPr>
          </a:p>
        </p:txBody>
      </p:sp>
      <p:sp>
        <p:nvSpPr>
          <p:cNvPr id="289803"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三、朴素贝叶斯分类器</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1841" name="图片 10" descr="NB.eps"/>
          <p:cNvPicPr>
            <a:picLocks noChangeAspect="1"/>
          </p:cNvPicPr>
          <p:nvPr/>
        </p:nvPicPr>
        <p:blipFill>
          <a:blip r:embed="rId1"/>
          <a:srcRect b="1237"/>
          <a:stretch>
            <a:fillRect/>
          </a:stretch>
        </p:blipFill>
        <p:spPr>
          <a:xfrm>
            <a:off x="4343400" y="4802188"/>
            <a:ext cx="4267200" cy="1903412"/>
          </a:xfrm>
          <a:prstGeom prst="rect">
            <a:avLst/>
          </a:prstGeom>
          <a:noFill/>
          <a:ln w="9525">
            <a:noFill/>
          </a:ln>
        </p:spPr>
      </p:pic>
      <p:pic>
        <p:nvPicPr>
          <p:cNvPr id="291842" name="图片 4" descr="贝叶斯通用分类器.jpg"/>
          <p:cNvPicPr>
            <a:picLocks noChangeAspect="1"/>
          </p:cNvPicPr>
          <p:nvPr/>
        </p:nvPicPr>
        <p:blipFill>
          <a:blip r:embed="rId2"/>
          <a:srcRect r="43036"/>
          <a:stretch>
            <a:fillRect/>
          </a:stretch>
        </p:blipFill>
        <p:spPr>
          <a:xfrm>
            <a:off x="76200" y="1295400"/>
            <a:ext cx="3810000" cy="3924300"/>
          </a:xfrm>
          <a:prstGeom prst="rect">
            <a:avLst/>
          </a:prstGeom>
          <a:noFill/>
          <a:ln w="9525">
            <a:noFill/>
          </a:ln>
        </p:spPr>
      </p:pic>
      <p:graphicFrame>
        <p:nvGraphicFramePr>
          <p:cNvPr id="291843" name="Object 2"/>
          <p:cNvGraphicFramePr/>
          <p:nvPr/>
        </p:nvGraphicFramePr>
        <p:xfrm>
          <a:off x="4343400" y="1981200"/>
          <a:ext cx="3949700" cy="868363"/>
        </p:xfrm>
        <a:graphic>
          <a:graphicData uri="http://schemas.openxmlformats.org/presentationml/2006/ole">
            <mc:AlternateContent xmlns:mc="http://schemas.openxmlformats.org/markup-compatibility/2006">
              <mc:Choice xmlns:v="urn:schemas-microsoft-com:vml" Requires="v">
                <p:oleObj spid="_x0000_s3271" name="" r:id="rId3" imgW="1992630" imgH="438150" progId="Equation.Ribbit">
                  <p:embed/>
                </p:oleObj>
              </mc:Choice>
              <mc:Fallback>
                <p:oleObj name="" r:id="rId3" imgW="1992630" imgH="438150" progId="Equation.Ribbit">
                  <p:embed/>
                  <p:pic>
                    <p:nvPicPr>
                      <p:cNvPr id="0" name="图片 3270"/>
                      <p:cNvPicPr/>
                      <p:nvPr/>
                    </p:nvPicPr>
                    <p:blipFill>
                      <a:blip r:embed="rId4"/>
                      <a:stretch>
                        <a:fillRect/>
                      </a:stretch>
                    </p:blipFill>
                    <p:spPr>
                      <a:xfrm>
                        <a:off x="4343400" y="1981200"/>
                        <a:ext cx="3949700" cy="868363"/>
                      </a:xfrm>
                      <a:prstGeom prst="rect">
                        <a:avLst/>
                      </a:prstGeom>
                      <a:noFill/>
                      <a:ln w="38100">
                        <a:noFill/>
                        <a:miter/>
                      </a:ln>
                    </p:spPr>
                  </p:pic>
                </p:oleObj>
              </mc:Fallback>
            </mc:AlternateContent>
          </a:graphicData>
        </a:graphic>
      </p:graphicFrame>
      <p:sp>
        <p:nvSpPr>
          <p:cNvPr id="291844" name="TextBox 21"/>
          <p:cNvSpPr txBox="1"/>
          <p:nvPr/>
        </p:nvSpPr>
        <p:spPr>
          <a:xfrm>
            <a:off x="4191000" y="1143000"/>
            <a:ext cx="3733800" cy="954088"/>
          </a:xfrm>
          <a:prstGeom prst="rect">
            <a:avLst/>
          </a:prstGeom>
          <a:noFill/>
          <a:ln w="9525">
            <a:noFill/>
          </a:ln>
        </p:spPr>
        <p:txBody>
          <a:bodyPr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朴素贝叶斯分类器</a:t>
            </a:r>
            <a:endParaRPr lang="en-US" altLang="zh-CN" dirty="0">
              <a:latin typeface="Times New Roman" panose="02020603050405020304" pitchFamily="18" charset="0"/>
              <a:ea typeface="黑体" panose="02010609060101010101" pitchFamily="49" charset="-122"/>
            </a:endParaRPr>
          </a:p>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Naive Bayes</a:t>
            </a:r>
            <a:r>
              <a:rPr lang="zh-CN" altLang="en-US" dirty="0">
                <a:solidFill>
                  <a:srgbClr val="FF0000"/>
                </a:solidFill>
                <a:latin typeface="Times New Roman" panose="02020603050405020304" pitchFamily="18" charset="0"/>
                <a:ea typeface="黑体" panose="02010609060101010101" pitchFamily="49" charset="-122"/>
              </a:rPr>
              <a:t> </a:t>
            </a:r>
            <a:r>
              <a:rPr lang="en-US" altLang="zh-CN" dirty="0">
                <a:solidFill>
                  <a:srgbClr val="FF0000"/>
                </a:solidFill>
                <a:latin typeface="Times New Roman" panose="02020603050405020304" pitchFamily="18" charset="0"/>
                <a:ea typeface="黑体" panose="02010609060101010101" pitchFamily="49" charset="-122"/>
              </a:rPr>
              <a:t>(NB)</a:t>
            </a:r>
            <a:endParaRPr lang="zh-CN" altLang="en-US" dirty="0">
              <a:solidFill>
                <a:srgbClr val="FF0000"/>
              </a:solidFill>
              <a:latin typeface="Times New Roman" panose="02020603050405020304" pitchFamily="18" charset="0"/>
              <a:ea typeface="黑体" panose="02010609060101010101" pitchFamily="49" charset="-122"/>
            </a:endParaRPr>
          </a:p>
        </p:txBody>
      </p:sp>
      <p:graphicFrame>
        <p:nvGraphicFramePr>
          <p:cNvPr id="291845" name="Object 8"/>
          <p:cNvGraphicFramePr/>
          <p:nvPr/>
        </p:nvGraphicFramePr>
        <p:xfrm>
          <a:off x="4267200" y="2971800"/>
          <a:ext cx="3155950" cy="782638"/>
        </p:xfrm>
        <a:graphic>
          <a:graphicData uri="http://schemas.openxmlformats.org/presentationml/2006/ole">
            <mc:AlternateContent xmlns:mc="http://schemas.openxmlformats.org/markup-compatibility/2006">
              <mc:Choice xmlns:v="urn:schemas-microsoft-com:vml" Requires="v">
                <p:oleObj spid="_x0000_s3270" name="" r:id="rId5" imgW="1592580" imgH="394970" progId="Equation.Ribbit">
                  <p:embed/>
                </p:oleObj>
              </mc:Choice>
              <mc:Fallback>
                <p:oleObj name="" r:id="rId5" imgW="1592580" imgH="394970" progId="Equation.Ribbit">
                  <p:embed/>
                  <p:pic>
                    <p:nvPicPr>
                      <p:cNvPr id="0" name="图片 3269"/>
                      <p:cNvPicPr/>
                      <p:nvPr/>
                    </p:nvPicPr>
                    <p:blipFill>
                      <a:blip r:embed="rId6"/>
                      <a:stretch>
                        <a:fillRect/>
                      </a:stretch>
                    </p:blipFill>
                    <p:spPr>
                      <a:xfrm>
                        <a:off x="4267200" y="2971800"/>
                        <a:ext cx="3155950" cy="782638"/>
                      </a:xfrm>
                      <a:prstGeom prst="rect">
                        <a:avLst/>
                      </a:prstGeom>
                      <a:noFill/>
                      <a:ln w="38100">
                        <a:noFill/>
                        <a:miter/>
                      </a:ln>
                    </p:spPr>
                  </p:pic>
                </p:oleObj>
              </mc:Fallback>
            </mc:AlternateContent>
          </a:graphicData>
        </a:graphic>
      </p:graphicFrame>
      <p:graphicFrame>
        <p:nvGraphicFramePr>
          <p:cNvPr id="291846" name="Object 9"/>
          <p:cNvGraphicFramePr/>
          <p:nvPr/>
        </p:nvGraphicFramePr>
        <p:xfrm>
          <a:off x="4267200" y="3886200"/>
          <a:ext cx="4559300" cy="862013"/>
        </p:xfrm>
        <a:graphic>
          <a:graphicData uri="http://schemas.openxmlformats.org/presentationml/2006/ole">
            <mc:AlternateContent xmlns:mc="http://schemas.openxmlformats.org/markup-compatibility/2006">
              <mc:Choice xmlns:v="urn:schemas-microsoft-com:vml" Requires="v">
                <p:oleObj spid="_x0000_s3272" name="" r:id="rId7" imgW="2299970" imgH="434340" progId="Equation.Ribbit">
                  <p:embed/>
                </p:oleObj>
              </mc:Choice>
              <mc:Fallback>
                <p:oleObj name="" r:id="rId7" imgW="2299970" imgH="434340" progId="Equation.Ribbit">
                  <p:embed/>
                  <p:pic>
                    <p:nvPicPr>
                      <p:cNvPr id="0" name="图片 3271"/>
                      <p:cNvPicPr/>
                      <p:nvPr/>
                    </p:nvPicPr>
                    <p:blipFill>
                      <a:blip r:embed="rId8"/>
                      <a:stretch>
                        <a:fillRect/>
                      </a:stretch>
                    </p:blipFill>
                    <p:spPr>
                      <a:xfrm>
                        <a:off x="4267200" y="3886200"/>
                        <a:ext cx="4559300" cy="862013"/>
                      </a:xfrm>
                      <a:prstGeom prst="rect">
                        <a:avLst/>
                      </a:prstGeom>
                      <a:noFill/>
                      <a:ln w="38100">
                        <a:noFill/>
                        <a:miter/>
                      </a:ln>
                    </p:spPr>
                  </p:pic>
                </p:oleObj>
              </mc:Fallback>
            </mc:AlternateContent>
          </a:graphicData>
        </a:graphic>
      </p:graphicFrame>
      <p:sp>
        <p:nvSpPr>
          <p:cNvPr id="291847"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三、朴素贝叶斯分类器</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表格 9"/>
          <p:cNvGraphicFramePr>
            <a:graphicFrameLocks noGrp="1"/>
          </p:cNvGraphicFramePr>
          <p:nvPr/>
        </p:nvGraphicFramePr>
        <p:xfrm>
          <a:off x="838200" y="1376363"/>
          <a:ext cx="7239000" cy="4257675"/>
        </p:xfrm>
        <a:graphic>
          <a:graphicData uri="http://schemas.openxmlformats.org/drawingml/2006/table">
            <a:tbl>
              <a:tblPr/>
              <a:tblGrid>
                <a:gridCol w="586946"/>
                <a:gridCol w="1239107"/>
                <a:gridCol w="1673884"/>
                <a:gridCol w="1239107"/>
                <a:gridCol w="978243"/>
                <a:gridCol w="1521712"/>
              </a:tblGrid>
              <a:tr h="269240">
                <a:tc>
                  <a:txBody>
                    <a:bodyPr/>
                    <a:lstStyle/>
                    <a:p>
                      <a:pPr algn="ctr">
                        <a:spcAft>
                          <a:spcPts val="0"/>
                        </a:spcAft>
                      </a:pPr>
                      <a:r>
                        <a:rPr lang="en-US" altLang="zh-CN" sz="1800" kern="100" dirty="0" smtClean="0">
                          <a:solidFill>
                            <a:srgbClr val="0000FF"/>
                          </a:solidFill>
                          <a:latin typeface="Times New Roman" panose="02020603050405020304"/>
                          <a:ea typeface="宋体" panose="02010600030101010101" pitchFamily="2" charset="-122"/>
                          <a:cs typeface="Times New Roman" panose="02020603050405020304"/>
                        </a:rPr>
                        <a:t>Day</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dirty="0" smtClean="0">
                          <a:latin typeface="Times New Roman" panose="02020603050405020304"/>
                          <a:ea typeface="宋体" panose="02010600030101010101" pitchFamily="2" charset="-122"/>
                          <a:cs typeface="Times New Roman" panose="02020603050405020304"/>
                        </a:rPr>
                        <a:t>Outlook</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dirty="0" smtClean="0">
                          <a:latin typeface="Times New Roman" panose="02020603050405020304"/>
                          <a:ea typeface="宋体" panose="02010600030101010101" pitchFamily="2" charset="-122"/>
                          <a:cs typeface="Times New Roman" panose="02020603050405020304"/>
                        </a:rPr>
                        <a:t>Temperature</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dirty="0" smtClean="0">
                          <a:latin typeface="Times New Roman" panose="02020603050405020304"/>
                          <a:ea typeface="宋体" panose="02010600030101010101" pitchFamily="2" charset="-122"/>
                          <a:cs typeface="Times New Roman" panose="02020603050405020304"/>
                        </a:rPr>
                        <a:t>Humidity</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dirty="0" smtClean="0">
                          <a:latin typeface="Times New Roman" panose="02020603050405020304"/>
                          <a:ea typeface="宋体" panose="02010600030101010101" pitchFamily="2" charset="-122"/>
                          <a:cs typeface="Times New Roman" panose="02020603050405020304"/>
                        </a:rPr>
                        <a:t>Wind</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dirty="0" err="1" smtClean="0">
                          <a:solidFill>
                            <a:srgbClr val="FF0000"/>
                          </a:solidFill>
                          <a:latin typeface="Times New Roman" panose="02020603050405020304"/>
                          <a:ea typeface="宋体" panose="02010600030101010101" pitchFamily="2" charset="-122"/>
                          <a:cs typeface="Times New Roman" panose="02020603050405020304"/>
                        </a:rPr>
                        <a:t>PlayTennis</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24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1</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Sunny</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Hot</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High</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Weak</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No</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24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2</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Sunny</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Hot</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High</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Strong</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No</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24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3</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Overcast</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Hot</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High</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Weak</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Yes</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24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4</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Rain</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Mild</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High</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Weak</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Yes</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24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5</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Rain</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Cool</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smtClean="0">
                          <a:latin typeface="Times New Roman" panose="02020603050405020304"/>
                          <a:ea typeface="宋体" panose="02010600030101010101" pitchFamily="2" charset="-122"/>
                          <a:cs typeface="Times New Roman" panose="02020603050405020304"/>
                        </a:rPr>
                        <a:t>N</a:t>
                      </a:r>
                      <a:r>
                        <a:rPr lang="en-US" altLang="zh-CN" sz="1800" kern="100" dirty="0" smtClean="0">
                          <a:latin typeface="Times New Roman" panose="02020603050405020304"/>
                          <a:ea typeface="宋体" panose="02010600030101010101" pitchFamily="2" charset="-122"/>
                          <a:cs typeface="Times New Roman" panose="02020603050405020304"/>
                        </a:rPr>
                        <a:t>ormal</a:t>
                      </a:r>
                      <a:endParaRPr lang="en-US"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Weak</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Yes</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24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6</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Rain</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Cool</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kern="100" dirty="0" smtClean="0">
                          <a:latin typeface="Times New Roman" panose="02020603050405020304"/>
                          <a:ea typeface="宋体" panose="02010600030101010101" pitchFamily="2" charset="-122"/>
                          <a:cs typeface="Times New Roman" panose="02020603050405020304"/>
                        </a:rPr>
                        <a:t>N</a:t>
                      </a:r>
                      <a:r>
                        <a:rPr lang="en-US" altLang="zh-CN" sz="1800" kern="100" dirty="0" smtClean="0">
                          <a:latin typeface="Times New Roman" panose="02020603050405020304"/>
                          <a:ea typeface="宋体" panose="02010600030101010101" pitchFamily="2" charset="-122"/>
                          <a:cs typeface="Times New Roman" panose="02020603050405020304"/>
                        </a:rPr>
                        <a:t>ormal</a:t>
                      </a:r>
                      <a:endParaRPr lang="en-US"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Strong</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No</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24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7</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Overcast</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Cool</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kern="100" dirty="0" smtClean="0">
                          <a:latin typeface="Times New Roman" panose="02020603050405020304"/>
                          <a:ea typeface="宋体" panose="02010600030101010101" pitchFamily="2" charset="-122"/>
                          <a:cs typeface="Times New Roman" panose="02020603050405020304"/>
                        </a:rPr>
                        <a:t>N</a:t>
                      </a:r>
                      <a:r>
                        <a:rPr lang="en-US" altLang="zh-CN" sz="1800" kern="100" dirty="0" smtClean="0">
                          <a:latin typeface="Times New Roman" panose="02020603050405020304"/>
                          <a:ea typeface="宋体" panose="02010600030101010101" pitchFamily="2" charset="-122"/>
                          <a:cs typeface="Times New Roman" panose="02020603050405020304"/>
                        </a:rPr>
                        <a:t>ormal</a:t>
                      </a:r>
                      <a:endParaRPr lang="en-US"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Strong</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Yes</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24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8</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Sunny</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Mild</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High</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Weak</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No</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24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9</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Sunny</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Cool</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kern="100" dirty="0" smtClean="0">
                          <a:latin typeface="Times New Roman" panose="02020603050405020304"/>
                          <a:ea typeface="宋体" panose="02010600030101010101" pitchFamily="2" charset="-122"/>
                          <a:cs typeface="Times New Roman" panose="02020603050405020304"/>
                        </a:rPr>
                        <a:t>N</a:t>
                      </a:r>
                      <a:r>
                        <a:rPr lang="en-US" altLang="zh-CN" sz="1800" kern="100" dirty="0" smtClean="0">
                          <a:latin typeface="Times New Roman" panose="02020603050405020304"/>
                          <a:ea typeface="宋体" panose="02010600030101010101" pitchFamily="2" charset="-122"/>
                          <a:cs typeface="Times New Roman" panose="02020603050405020304"/>
                        </a:rPr>
                        <a:t>ormal</a:t>
                      </a:r>
                      <a:endParaRPr lang="en-US"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Weak</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Yes</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24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10</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Rain</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Mild</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kern="100" dirty="0" smtClean="0">
                          <a:latin typeface="Times New Roman" panose="02020603050405020304"/>
                          <a:ea typeface="宋体" panose="02010600030101010101" pitchFamily="2" charset="-122"/>
                          <a:cs typeface="Times New Roman" panose="02020603050405020304"/>
                        </a:rPr>
                        <a:t>N</a:t>
                      </a:r>
                      <a:r>
                        <a:rPr lang="en-US" altLang="zh-CN" sz="1800" kern="100" dirty="0" smtClean="0">
                          <a:latin typeface="Times New Roman" panose="02020603050405020304"/>
                          <a:ea typeface="宋体" panose="02010600030101010101" pitchFamily="2" charset="-122"/>
                          <a:cs typeface="Times New Roman" panose="02020603050405020304"/>
                        </a:rPr>
                        <a:t>ormal</a:t>
                      </a:r>
                      <a:endParaRPr lang="en-US"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Weak</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Yes</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24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11</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Sunny</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Mild</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kern="100" dirty="0" smtClean="0">
                          <a:latin typeface="Times New Roman" panose="02020603050405020304"/>
                          <a:ea typeface="宋体" panose="02010600030101010101" pitchFamily="2" charset="-122"/>
                          <a:cs typeface="Times New Roman" panose="02020603050405020304"/>
                        </a:rPr>
                        <a:t>N</a:t>
                      </a:r>
                      <a:r>
                        <a:rPr lang="en-US" altLang="zh-CN" sz="1800" kern="100" dirty="0" smtClean="0">
                          <a:latin typeface="Times New Roman" panose="02020603050405020304"/>
                          <a:ea typeface="宋体" panose="02010600030101010101" pitchFamily="2" charset="-122"/>
                          <a:cs typeface="Times New Roman" panose="02020603050405020304"/>
                        </a:rPr>
                        <a:t>ormal</a:t>
                      </a:r>
                      <a:endParaRPr lang="en-US"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Strong</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Yes</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24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12</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Overcast</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Mild</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High</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Strong</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Yes</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24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13</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Overcast</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Hot</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kern="100" dirty="0" smtClean="0">
                          <a:latin typeface="Times New Roman" panose="02020603050405020304"/>
                          <a:ea typeface="宋体" panose="02010600030101010101" pitchFamily="2" charset="-122"/>
                          <a:cs typeface="Times New Roman" panose="02020603050405020304"/>
                        </a:rPr>
                        <a:t>N</a:t>
                      </a:r>
                      <a:r>
                        <a:rPr lang="en-US" altLang="zh-CN" sz="1800" kern="100" dirty="0" smtClean="0">
                          <a:latin typeface="Times New Roman" panose="02020603050405020304"/>
                          <a:ea typeface="宋体" panose="02010600030101010101" pitchFamily="2" charset="-122"/>
                          <a:cs typeface="Times New Roman" panose="02020603050405020304"/>
                        </a:rPr>
                        <a:t>ormal</a:t>
                      </a:r>
                      <a:endParaRPr lang="en-US"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Weak</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Yes</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24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14</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Rain</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Mild</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High</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Strong</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No</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2" name="表格 11"/>
          <p:cNvGraphicFramePr>
            <a:graphicFrameLocks noGrp="1"/>
          </p:cNvGraphicFramePr>
          <p:nvPr/>
        </p:nvGraphicFramePr>
        <p:xfrm>
          <a:off x="838200" y="5795963"/>
          <a:ext cx="7239000" cy="300038"/>
        </p:xfrm>
        <a:graphic>
          <a:graphicData uri="http://schemas.openxmlformats.org/drawingml/2006/table">
            <a:tbl>
              <a:tblPr/>
              <a:tblGrid>
                <a:gridCol w="586946"/>
                <a:gridCol w="1239107"/>
                <a:gridCol w="1673884"/>
                <a:gridCol w="1239107"/>
                <a:gridCol w="978243"/>
                <a:gridCol w="1521712"/>
              </a:tblGrid>
              <a:tr h="300037">
                <a:tc>
                  <a:txBody>
                    <a:bodyPr/>
                    <a:lstStyle/>
                    <a:p>
                      <a:pPr marL="0" algn="ctr" defTabSz="914400" rtl="0" eaLnBrk="1" latinLnBrk="0" hangingPunct="1">
                        <a:spcAft>
                          <a:spcPts val="0"/>
                        </a:spcAft>
                      </a:pPr>
                      <a:r>
                        <a:rPr lang="en-US" altLang="zh-CN" sz="1800" kern="100" dirty="0" smtClean="0">
                          <a:solidFill>
                            <a:srgbClr val="0000FF"/>
                          </a:solidFill>
                          <a:latin typeface="Times New Roman" panose="02020603050405020304"/>
                          <a:ea typeface="宋体" panose="02010600030101010101" pitchFamily="2" charset="-122"/>
                          <a:cs typeface="Times New Roman" panose="02020603050405020304"/>
                        </a:rPr>
                        <a:t>15</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3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1" kern="100" dirty="0" smtClean="0">
                          <a:solidFill>
                            <a:srgbClr val="00B050"/>
                          </a:solidFill>
                          <a:latin typeface="Times New Roman" panose="02020603050405020304"/>
                          <a:ea typeface="宋体" panose="02010600030101010101" pitchFamily="2" charset="-122"/>
                          <a:cs typeface="Times New Roman" panose="02020603050405020304"/>
                        </a:rPr>
                        <a:t>Sunny</a:t>
                      </a:r>
                      <a:endParaRPr lang="zh-CN" sz="1800" b="1" kern="100" dirty="0">
                        <a:solidFill>
                          <a:srgbClr val="00B050"/>
                        </a:solidFill>
                        <a:latin typeface="Times New Roman" panose="02020603050405020304"/>
                        <a:ea typeface="宋体" panose="02010600030101010101" pitchFamily="2" charset="-122"/>
                        <a:cs typeface="Times New Roman" panose="02020603050405020304"/>
                      </a:endParaRPr>
                    </a:p>
                  </a:txBody>
                  <a:tcPr marL="9525" marR="9525" marT="953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1" kern="100" dirty="0" smtClean="0">
                          <a:solidFill>
                            <a:srgbClr val="00B050"/>
                          </a:solidFill>
                          <a:latin typeface="Times New Roman" panose="02020603050405020304"/>
                          <a:ea typeface="宋体" panose="02010600030101010101" pitchFamily="2" charset="-122"/>
                          <a:cs typeface="Times New Roman" panose="02020603050405020304"/>
                        </a:rPr>
                        <a:t>Cool</a:t>
                      </a:r>
                      <a:endParaRPr lang="zh-CN" sz="1800" b="1" kern="100" dirty="0">
                        <a:solidFill>
                          <a:srgbClr val="00B050"/>
                        </a:solidFill>
                        <a:latin typeface="Times New Roman" panose="02020603050405020304"/>
                        <a:ea typeface="宋体" panose="02010600030101010101" pitchFamily="2" charset="-122"/>
                        <a:cs typeface="Times New Roman" panose="02020603050405020304"/>
                      </a:endParaRPr>
                    </a:p>
                  </a:txBody>
                  <a:tcPr marL="9525" marR="9525" marT="953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dirty="0" smtClean="0">
                          <a:solidFill>
                            <a:srgbClr val="00B050"/>
                          </a:solidFill>
                          <a:latin typeface="Times New Roman" panose="02020603050405020304"/>
                          <a:ea typeface="宋体" panose="02010600030101010101" pitchFamily="2" charset="-122"/>
                          <a:cs typeface="Times New Roman" panose="02020603050405020304"/>
                        </a:rPr>
                        <a:t>High</a:t>
                      </a:r>
                      <a:endParaRPr lang="zh-CN" sz="1800" b="1" kern="100" dirty="0">
                        <a:solidFill>
                          <a:srgbClr val="00B050"/>
                        </a:solidFill>
                        <a:latin typeface="Times New Roman" panose="02020603050405020304"/>
                        <a:ea typeface="宋体" panose="02010600030101010101" pitchFamily="2" charset="-122"/>
                        <a:cs typeface="Times New Roman" panose="02020603050405020304"/>
                      </a:endParaRPr>
                    </a:p>
                  </a:txBody>
                  <a:tcPr marL="9525" marR="9525" marT="953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1" kern="100" dirty="0" smtClean="0">
                          <a:solidFill>
                            <a:srgbClr val="00B050"/>
                          </a:solidFill>
                          <a:latin typeface="Times New Roman" panose="02020603050405020304"/>
                          <a:ea typeface="宋体" panose="02010600030101010101" pitchFamily="2" charset="-122"/>
                          <a:cs typeface="Times New Roman" panose="02020603050405020304"/>
                        </a:rPr>
                        <a:t>Strong</a:t>
                      </a:r>
                      <a:endParaRPr lang="zh-CN" sz="1800" b="1" kern="100" dirty="0">
                        <a:solidFill>
                          <a:srgbClr val="00B050"/>
                        </a:solidFill>
                        <a:latin typeface="Times New Roman" panose="02020603050405020304"/>
                        <a:ea typeface="宋体" panose="02010600030101010101" pitchFamily="2" charset="-122"/>
                        <a:cs typeface="Times New Roman" panose="02020603050405020304"/>
                      </a:endParaRPr>
                    </a:p>
                  </a:txBody>
                  <a:tcPr marL="9525" marR="9525" marT="953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800" b="1" kern="100" dirty="0" smtClean="0">
                          <a:solidFill>
                            <a:srgbClr val="FF0000"/>
                          </a:solidFill>
                          <a:latin typeface="Times New Roman" panose="02020603050405020304"/>
                          <a:ea typeface="宋体" panose="02010600030101010101" pitchFamily="2" charset="-122"/>
                          <a:cs typeface="Times New Roman" panose="02020603050405020304"/>
                        </a:rPr>
                        <a:t>？</a:t>
                      </a:r>
                      <a:endParaRPr lang="zh-CN" sz="1800" b="1"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3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94019"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三、朴素贝叶斯分类器</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5937" name="Rectangle 3"/>
          <p:cNvSpPr>
            <a:spLocks noGrp="1"/>
          </p:cNvSpPr>
          <p:nvPr>
            <p:ph idx="1"/>
          </p:nvPr>
        </p:nvSpPr>
        <p:spPr>
          <a:xfrm>
            <a:off x="0" y="2209800"/>
            <a:ext cx="9144000" cy="4495800"/>
          </a:xfrm>
          <a:ln/>
        </p:spPr>
        <p:txBody>
          <a:bodyPr vert="horz" wrap="square" lIns="90488" tIns="44450" rIns="90488" bIns="44450" anchor="t" anchorCtr="0"/>
          <a:p>
            <a:pPr lvl="1" eaLnBrk="1" hangingPunct="1">
              <a:lnSpc>
                <a:spcPct val="90000"/>
              </a:lnSpc>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rPr>
              <a:t>根据数据库，可以计算出上式需要的各项概率值</a:t>
            </a:r>
            <a:endParaRPr lang="zh-CN" altLang="en-US" dirty="0">
              <a:latin typeface="Times New Roman" panose="02020603050405020304" pitchFamily="18" charset="0"/>
              <a:ea typeface="黑体" panose="02010609060101010101" pitchFamily="49" charset="-122"/>
            </a:endParaRPr>
          </a:p>
          <a:p>
            <a:pPr lvl="2" indent="0" eaLnBrk="1" hangingPunct="1">
              <a:lnSpc>
                <a:spcPct val="90000"/>
              </a:lnSpc>
              <a:buFont typeface="Monotype Sorts" pitchFamily="2" charset="2"/>
              <a:buChar char="u"/>
            </a:pPr>
            <a:r>
              <a:rPr lang="en-US" altLang="zh-CN" sz="2400" dirty="0">
                <a:latin typeface="Times New Roman" panose="02020603050405020304" pitchFamily="18" charset="0"/>
                <a:ea typeface="黑体" panose="02010609060101010101" pitchFamily="49" charset="-122"/>
              </a:rPr>
              <a:t>P(yes)=9/14=0.64</a:t>
            </a:r>
            <a:endParaRPr lang="en-US" altLang="zh-CN" sz="2400" dirty="0">
              <a:latin typeface="Times New Roman" panose="02020603050405020304" pitchFamily="18" charset="0"/>
              <a:ea typeface="黑体" panose="02010609060101010101" pitchFamily="49" charset="-122"/>
            </a:endParaRPr>
          </a:p>
          <a:p>
            <a:pPr lvl="2" indent="0" eaLnBrk="1" hangingPunct="1">
              <a:lnSpc>
                <a:spcPct val="90000"/>
              </a:lnSpc>
              <a:buFont typeface="Monotype Sorts" pitchFamily="2" charset="2"/>
              <a:buChar char="u"/>
            </a:pPr>
            <a:r>
              <a:rPr lang="en-US" altLang="zh-CN" sz="2400" dirty="0">
                <a:latin typeface="Times New Roman" panose="02020603050405020304" pitchFamily="18" charset="0"/>
                <a:ea typeface="黑体" panose="02010609060101010101" pitchFamily="49" charset="-122"/>
              </a:rPr>
              <a:t>P(no)=5/14=0.36</a:t>
            </a:r>
            <a:endParaRPr lang="en-US" altLang="zh-CN" sz="2400" dirty="0">
              <a:latin typeface="Times New Roman" panose="02020603050405020304" pitchFamily="18" charset="0"/>
              <a:ea typeface="黑体" panose="02010609060101010101" pitchFamily="49" charset="-122"/>
            </a:endParaRPr>
          </a:p>
          <a:p>
            <a:pPr lvl="2" indent="0" eaLnBrk="1" hangingPunct="1">
              <a:lnSpc>
                <a:spcPct val="90000"/>
              </a:lnSpc>
              <a:buFont typeface="Monotype Sorts" pitchFamily="2" charset="2"/>
              <a:buChar char="u"/>
            </a:pPr>
            <a:r>
              <a:rPr lang="en-US" altLang="zh-CN" sz="2400" dirty="0">
                <a:latin typeface="Times New Roman" panose="02020603050405020304" pitchFamily="18" charset="0"/>
                <a:ea typeface="黑体" panose="02010609060101010101" pitchFamily="49" charset="-122"/>
              </a:rPr>
              <a:t>P(strong|yes)=3/9=0.33</a:t>
            </a:r>
            <a:endParaRPr lang="en-US" altLang="zh-CN" sz="2400" dirty="0">
              <a:latin typeface="Times New Roman" panose="02020603050405020304" pitchFamily="18" charset="0"/>
              <a:ea typeface="黑体" panose="02010609060101010101" pitchFamily="49" charset="-122"/>
            </a:endParaRPr>
          </a:p>
          <a:p>
            <a:pPr lvl="2" indent="0" eaLnBrk="1" hangingPunct="1">
              <a:lnSpc>
                <a:spcPct val="90000"/>
              </a:lnSpc>
              <a:buFont typeface="Monotype Sorts" pitchFamily="2" charset="2"/>
              <a:buChar char="u"/>
            </a:pPr>
            <a:r>
              <a:rPr lang="en-US" altLang="zh-CN" sz="2400" dirty="0">
                <a:latin typeface="Times New Roman" panose="02020603050405020304" pitchFamily="18" charset="0"/>
                <a:ea typeface="黑体" panose="02010609060101010101" pitchFamily="49" charset="-122"/>
              </a:rPr>
              <a:t>P(strong|no)=3/5=0.60</a:t>
            </a:r>
            <a:endParaRPr lang="en-US" altLang="zh-CN" sz="2400" dirty="0">
              <a:latin typeface="Times New Roman" panose="02020603050405020304" pitchFamily="18" charset="0"/>
              <a:ea typeface="黑体" panose="02010609060101010101" pitchFamily="49" charset="-122"/>
            </a:endParaRPr>
          </a:p>
          <a:p>
            <a:pPr lvl="2" indent="0" eaLnBrk="1" hangingPunct="1">
              <a:lnSpc>
                <a:spcPct val="90000"/>
              </a:lnSpc>
              <a:buFont typeface="Monotype Sorts" pitchFamily="2" charset="2"/>
              <a:buChar char="u"/>
            </a:pPr>
            <a:r>
              <a:rPr lang="en-US" altLang="zh-CN" sz="2400" dirty="0">
                <a:latin typeface="Times New Roman" panose="02020603050405020304" pitchFamily="18" charset="0"/>
                <a:ea typeface="黑体" panose="02010609060101010101" pitchFamily="49" charset="-122"/>
              </a:rPr>
              <a:t>...</a:t>
            </a:r>
            <a:endParaRPr lang="en-US" altLang="zh-CN" sz="2400" dirty="0">
              <a:latin typeface="Times New Roman" panose="02020603050405020304" pitchFamily="18" charset="0"/>
              <a:ea typeface="黑体" panose="02010609060101010101" pitchFamily="49" charset="-122"/>
            </a:endParaRPr>
          </a:p>
          <a:p>
            <a:pPr lvl="1" eaLnBrk="1" hangingPunct="1">
              <a:lnSpc>
                <a:spcPct val="90000"/>
              </a:lnSpc>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rPr>
              <a:t>求</a:t>
            </a:r>
            <a:r>
              <a:rPr lang="en-US" altLang="zh-CN" dirty="0">
                <a:latin typeface="Times New Roman" panose="02020603050405020304" pitchFamily="18" charset="0"/>
                <a:ea typeface="黑体" panose="02010609060101010101" pitchFamily="49" charset="-122"/>
              </a:rPr>
              <a:t>c(x)</a:t>
            </a:r>
            <a:endParaRPr lang="en-US" altLang="zh-CN" baseline="-25000" dirty="0">
              <a:latin typeface="Times New Roman" panose="02020603050405020304" pitchFamily="18" charset="0"/>
              <a:ea typeface="黑体" panose="02010609060101010101" pitchFamily="49" charset="-122"/>
            </a:endParaRPr>
          </a:p>
          <a:p>
            <a:pPr lvl="2" indent="0" eaLnBrk="1" hangingPunct="1">
              <a:lnSpc>
                <a:spcPct val="90000"/>
              </a:lnSpc>
            </a:pPr>
            <a:r>
              <a:rPr lang="en-US" altLang="zh-CN" sz="2400" dirty="0">
                <a:latin typeface="Times New Roman" panose="02020603050405020304" pitchFamily="18" charset="0"/>
                <a:ea typeface="黑体" panose="02010609060101010101" pitchFamily="49" charset="-122"/>
              </a:rPr>
              <a:t>P(yes)P(sunny|yes)P(cool|yes)P(high|yes)P(strong|yes)=0.0053</a:t>
            </a:r>
            <a:endParaRPr lang="en-US" altLang="zh-CN" sz="2400" dirty="0">
              <a:latin typeface="Times New Roman" panose="02020603050405020304" pitchFamily="18" charset="0"/>
              <a:ea typeface="黑体" panose="02010609060101010101" pitchFamily="49" charset="-122"/>
            </a:endParaRPr>
          </a:p>
          <a:p>
            <a:pPr lvl="2" indent="0" eaLnBrk="1" hangingPunct="1">
              <a:lnSpc>
                <a:spcPct val="90000"/>
              </a:lnSpc>
            </a:pPr>
            <a:r>
              <a:rPr lang="en-US" altLang="zh-CN" sz="2400" dirty="0">
                <a:latin typeface="Times New Roman" panose="02020603050405020304" pitchFamily="18" charset="0"/>
                <a:ea typeface="黑体" panose="02010609060101010101" pitchFamily="49" charset="-122"/>
              </a:rPr>
              <a:t>P(no)P(sunny|no)P(cool|no)P(high|no)P(strong|no)=0.0206</a:t>
            </a:r>
            <a:endParaRPr lang="en-US" altLang="zh-CN" sz="2400" dirty="0">
              <a:latin typeface="Times New Roman" panose="02020603050405020304" pitchFamily="18" charset="0"/>
              <a:ea typeface="黑体" panose="02010609060101010101" pitchFamily="49" charset="-122"/>
            </a:endParaRPr>
          </a:p>
          <a:p>
            <a:pPr lvl="2" indent="0" eaLnBrk="1" hangingPunct="1">
              <a:lnSpc>
                <a:spcPct val="90000"/>
              </a:lnSpc>
            </a:pPr>
            <a:r>
              <a:rPr lang="en-US" altLang="zh-CN" sz="2400" dirty="0">
                <a:latin typeface="Times New Roman" panose="02020603050405020304" pitchFamily="18" charset="0"/>
                <a:ea typeface="黑体" panose="02010609060101010101" pitchFamily="49" charset="-122"/>
              </a:rPr>
              <a:t>c(x) =no</a:t>
            </a:r>
            <a:endParaRPr lang="en-US" altLang="zh-CN" sz="2400" dirty="0">
              <a:latin typeface="Times New Roman" panose="02020603050405020304" pitchFamily="18" charset="0"/>
              <a:ea typeface="黑体" panose="02010609060101010101" pitchFamily="49" charset="-122"/>
            </a:endParaRPr>
          </a:p>
        </p:txBody>
      </p:sp>
      <p:graphicFrame>
        <p:nvGraphicFramePr>
          <p:cNvPr id="295938" name="Object 4"/>
          <p:cNvGraphicFramePr/>
          <p:nvPr/>
        </p:nvGraphicFramePr>
        <p:xfrm>
          <a:off x="306388" y="1454150"/>
          <a:ext cx="8502650" cy="527050"/>
        </p:xfrm>
        <a:graphic>
          <a:graphicData uri="http://schemas.openxmlformats.org/presentationml/2006/ole">
            <mc:AlternateContent xmlns:mc="http://schemas.openxmlformats.org/markup-compatibility/2006">
              <mc:Choice xmlns:v="urn:schemas-microsoft-com:vml" Requires="v">
                <p:oleObj spid="_x0000_s3273" name="" r:id="rId1" imgW="4288790" imgH="266700" progId="Equation.Ribbit">
                  <p:embed/>
                </p:oleObj>
              </mc:Choice>
              <mc:Fallback>
                <p:oleObj name="" r:id="rId1" imgW="4288790" imgH="266700" progId="Equation.Ribbit">
                  <p:embed/>
                  <p:pic>
                    <p:nvPicPr>
                      <p:cNvPr id="0" name="图片 3272"/>
                      <p:cNvPicPr/>
                      <p:nvPr/>
                    </p:nvPicPr>
                    <p:blipFill>
                      <a:blip r:embed="rId2"/>
                      <a:stretch>
                        <a:fillRect/>
                      </a:stretch>
                    </p:blipFill>
                    <p:spPr>
                      <a:xfrm>
                        <a:off x="306388" y="1454150"/>
                        <a:ext cx="8502650" cy="527050"/>
                      </a:xfrm>
                      <a:prstGeom prst="rect">
                        <a:avLst/>
                      </a:prstGeom>
                      <a:noFill/>
                      <a:ln w="38100">
                        <a:noFill/>
                        <a:miter/>
                      </a:ln>
                    </p:spPr>
                  </p:pic>
                </p:oleObj>
              </mc:Fallback>
            </mc:AlternateContent>
          </a:graphicData>
        </a:graphic>
      </p:graphicFrame>
      <p:sp>
        <p:nvSpPr>
          <p:cNvPr id="295939"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三、朴素贝叶斯分类器</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7985" name="Picture 2"/>
          <p:cNvPicPr>
            <a:picLocks noChangeAspect="1"/>
          </p:cNvPicPr>
          <p:nvPr/>
        </p:nvPicPr>
        <p:blipFill>
          <a:blip r:embed="rId1"/>
          <a:stretch>
            <a:fillRect/>
          </a:stretch>
        </p:blipFill>
        <p:spPr>
          <a:xfrm>
            <a:off x="381000" y="1066800"/>
            <a:ext cx="8305800" cy="485775"/>
          </a:xfrm>
          <a:prstGeom prst="rect">
            <a:avLst/>
          </a:prstGeom>
          <a:noFill/>
          <a:ln w="12700">
            <a:noFill/>
          </a:ln>
        </p:spPr>
      </p:pic>
      <p:pic>
        <p:nvPicPr>
          <p:cNvPr id="297986" name="Picture 5"/>
          <p:cNvPicPr>
            <a:picLocks noChangeAspect="1"/>
          </p:cNvPicPr>
          <p:nvPr/>
        </p:nvPicPr>
        <p:blipFill>
          <a:blip r:embed="rId2"/>
          <a:stretch>
            <a:fillRect/>
          </a:stretch>
        </p:blipFill>
        <p:spPr>
          <a:xfrm>
            <a:off x="381000" y="1666875"/>
            <a:ext cx="8277225" cy="4657725"/>
          </a:xfrm>
          <a:prstGeom prst="rect">
            <a:avLst/>
          </a:prstGeom>
          <a:noFill/>
          <a:ln w="12700">
            <a:noFill/>
          </a:ln>
        </p:spPr>
      </p:pic>
      <p:cxnSp>
        <p:nvCxnSpPr>
          <p:cNvPr id="297987" name="直接连接符 7"/>
          <p:cNvCxnSpPr/>
          <p:nvPr/>
        </p:nvCxnSpPr>
        <p:spPr>
          <a:xfrm>
            <a:off x="4114800" y="5638800"/>
            <a:ext cx="4495800" cy="0"/>
          </a:xfrm>
          <a:prstGeom prst="line">
            <a:avLst/>
          </a:prstGeom>
          <a:ln w="28575" cap="flat" cmpd="sng">
            <a:solidFill>
              <a:srgbClr val="FF0000"/>
            </a:solidFill>
            <a:prstDash val="solid"/>
            <a:round/>
            <a:headEnd type="none" w="med" len="med"/>
            <a:tailEnd type="none" w="med" len="med"/>
          </a:ln>
        </p:spPr>
      </p:cxnSp>
      <p:cxnSp>
        <p:nvCxnSpPr>
          <p:cNvPr id="297988" name="直接连接符 7"/>
          <p:cNvCxnSpPr/>
          <p:nvPr/>
        </p:nvCxnSpPr>
        <p:spPr>
          <a:xfrm>
            <a:off x="381000" y="5867400"/>
            <a:ext cx="990600" cy="0"/>
          </a:xfrm>
          <a:prstGeom prst="line">
            <a:avLst/>
          </a:prstGeom>
          <a:ln w="28575" cap="flat" cmpd="sng">
            <a:solidFill>
              <a:srgbClr val="FF0000"/>
            </a:solidFill>
            <a:prstDash val="solid"/>
            <a:round/>
            <a:headEnd type="none" w="med" len="med"/>
            <a:tailEnd type="none" w="med" len="med"/>
          </a:ln>
        </p:spPr>
      </p:cxnSp>
      <p:sp>
        <p:nvSpPr>
          <p:cNvPr id="297989"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三、朴素贝叶斯分类器</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0033" name="Picture 6"/>
          <p:cNvPicPr>
            <a:picLocks noChangeAspect="1"/>
          </p:cNvPicPr>
          <p:nvPr/>
        </p:nvPicPr>
        <p:blipFill>
          <a:blip r:embed="rId1"/>
          <a:stretch>
            <a:fillRect/>
          </a:stretch>
        </p:blipFill>
        <p:spPr>
          <a:xfrm>
            <a:off x="317500" y="990600"/>
            <a:ext cx="8521700" cy="5638800"/>
          </a:xfrm>
          <a:prstGeom prst="rect">
            <a:avLst/>
          </a:prstGeom>
          <a:noFill/>
          <a:ln w="12700">
            <a:noFill/>
          </a:ln>
        </p:spPr>
      </p:pic>
      <p:cxnSp>
        <p:nvCxnSpPr>
          <p:cNvPr id="300034" name="直接连接符 7"/>
          <p:cNvCxnSpPr/>
          <p:nvPr/>
        </p:nvCxnSpPr>
        <p:spPr>
          <a:xfrm>
            <a:off x="4191000" y="5943600"/>
            <a:ext cx="1219200" cy="1588"/>
          </a:xfrm>
          <a:prstGeom prst="line">
            <a:avLst/>
          </a:prstGeom>
          <a:ln w="28575" cap="flat" cmpd="sng">
            <a:solidFill>
              <a:srgbClr val="FF0000"/>
            </a:solidFill>
            <a:prstDash val="solid"/>
            <a:round/>
            <a:headEnd type="none" w="med" len="med"/>
            <a:tailEnd type="none" w="med" len="med"/>
          </a:ln>
        </p:spPr>
      </p:cxnSp>
      <p:sp>
        <p:nvSpPr>
          <p:cNvPr id="300035"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三、朴素贝叶斯分类器</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02081" name="Object 5"/>
          <p:cNvGraphicFramePr/>
          <p:nvPr/>
        </p:nvGraphicFramePr>
        <p:xfrm>
          <a:off x="4813300" y="2027238"/>
          <a:ext cx="3949700" cy="868362"/>
        </p:xfrm>
        <a:graphic>
          <a:graphicData uri="http://schemas.openxmlformats.org/presentationml/2006/ole">
            <mc:AlternateContent xmlns:mc="http://schemas.openxmlformats.org/markup-compatibility/2006">
              <mc:Choice xmlns:v="urn:schemas-microsoft-com:vml" Requires="v">
                <p:oleObj spid="_x0000_s3274" name="" r:id="rId1" imgW="1992630" imgH="438150" progId="Equation.Ribbit">
                  <p:embed/>
                </p:oleObj>
              </mc:Choice>
              <mc:Fallback>
                <p:oleObj name="" r:id="rId1" imgW="1992630" imgH="438150" progId="Equation.Ribbit">
                  <p:embed/>
                  <p:pic>
                    <p:nvPicPr>
                      <p:cNvPr id="0" name="图片 3273"/>
                      <p:cNvPicPr/>
                      <p:nvPr/>
                    </p:nvPicPr>
                    <p:blipFill>
                      <a:blip r:embed="rId2"/>
                      <a:stretch>
                        <a:fillRect/>
                      </a:stretch>
                    </p:blipFill>
                    <p:spPr>
                      <a:xfrm>
                        <a:off x="4813300" y="2027238"/>
                        <a:ext cx="3949700" cy="868362"/>
                      </a:xfrm>
                      <a:prstGeom prst="rect">
                        <a:avLst/>
                      </a:prstGeom>
                      <a:noFill/>
                      <a:ln w="38100">
                        <a:noFill/>
                        <a:miter/>
                      </a:ln>
                    </p:spPr>
                  </p:pic>
                </p:oleObj>
              </mc:Fallback>
            </mc:AlternateContent>
          </a:graphicData>
        </a:graphic>
      </p:graphicFrame>
      <p:pic>
        <p:nvPicPr>
          <p:cNvPr id="302082" name="图片 20" descr="NB.eps"/>
          <p:cNvPicPr>
            <a:picLocks noChangeAspect="1"/>
          </p:cNvPicPr>
          <p:nvPr/>
        </p:nvPicPr>
        <p:blipFill>
          <a:blip r:embed="rId3"/>
          <a:srcRect b="1237"/>
          <a:stretch>
            <a:fillRect/>
          </a:stretch>
        </p:blipFill>
        <p:spPr>
          <a:xfrm>
            <a:off x="4648200" y="2895600"/>
            <a:ext cx="4267200" cy="1903413"/>
          </a:xfrm>
          <a:prstGeom prst="rect">
            <a:avLst/>
          </a:prstGeom>
          <a:noFill/>
          <a:ln w="9525">
            <a:noFill/>
          </a:ln>
        </p:spPr>
      </p:pic>
      <p:sp>
        <p:nvSpPr>
          <p:cNvPr id="302083" name="TextBox 21"/>
          <p:cNvSpPr txBox="1"/>
          <p:nvPr/>
        </p:nvSpPr>
        <p:spPr>
          <a:xfrm>
            <a:off x="4724400" y="1066800"/>
            <a:ext cx="3733800" cy="954088"/>
          </a:xfrm>
          <a:prstGeom prst="rect">
            <a:avLst/>
          </a:prstGeom>
          <a:noFill/>
          <a:ln w="9525">
            <a:noFill/>
          </a:ln>
        </p:spPr>
        <p:txBody>
          <a:bodyPr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朴素贝叶斯分类器</a:t>
            </a:r>
            <a:endParaRPr lang="en-US" altLang="zh-CN" dirty="0">
              <a:latin typeface="Times New Roman" panose="02020603050405020304" pitchFamily="18" charset="0"/>
              <a:ea typeface="黑体" panose="02010609060101010101" pitchFamily="49" charset="-122"/>
            </a:endParaRPr>
          </a:p>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Naive Bayes</a:t>
            </a:r>
            <a:r>
              <a:rPr lang="zh-CN" altLang="en-US" dirty="0">
                <a:solidFill>
                  <a:srgbClr val="FF0000"/>
                </a:solidFill>
                <a:latin typeface="Times New Roman" panose="02020603050405020304" pitchFamily="18" charset="0"/>
                <a:ea typeface="黑体" panose="02010609060101010101" pitchFamily="49" charset="-122"/>
              </a:rPr>
              <a:t> </a:t>
            </a:r>
            <a:r>
              <a:rPr lang="en-US" altLang="zh-CN" dirty="0">
                <a:solidFill>
                  <a:srgbClr val="FF0000"/>
                </a:solidFill>
                <a:latin typeface="Times New Roman" panose="02020603050405020304" pitchFamily="18" charset="0"/>
                <a:ea typeface="黑体" panose="02010609060101010101" pitchFamily="49" charset="-122"/>
              </a:rPr>
              <a:t>(NB)</a:t>
            </a:r>
            <a:endParaRPr lang="zh-CN" altLang="en-US" dirty="0">
              <a:solidFill>
                <a:srgbClr val="FF0000"/>
              </a:solidFill>
              <a:latin typeface="Times New Roman" panose="02020603050405020304" pitchFamily="18" charset="0"/>
              <a:ea typeface="黑体" panose="02010609060101010101" pitchFamily="49" charset="-122"/>
            </a:endParaRPr>
          </a:p>
        </p:txBody>
      </p:sp>
      <p:pic>
        <p:nvPicPr>
          <p:cNvPr id="302084" name="图片 22" descr="贝叶斯通用分类器.jpg"/>
          <p:cNvPicPr>
            <a:picLocks noChangeAspect="1"/>
          </p:cNvPicPr>
          <p:nvPr/>
        </p:nvPicPr>
        <p:blipFill>
          <a:blip r:embed="rId4"/>
          <a:srcRect r="43036"/>
          <a:stretch>
            <a:fillRect/>
          </a:stretch>
        </p:blipFill>
        <p:spPr>
          <a:xfrm>
            <a:off x="304800" y="990600"/>
            <a:ext cx="4191000" cy="3924300"/>
          </a:xfrm>
          <a:prstGeom prst="rect">
            <a:avLst/>
          </a:prstGeom>
          <a:noFill/>
          <a:ln w="9525">
            <a:noFill/>
          </a:ln>
        </p:spPr>
      </p:pic>
      <p:sp>
        <p:nvSpPr>
          <p:cNvPr id="302085" name="TextBox 21"/>
          <p:cNvSpPr txBox="1"/>
          <p:nvPr/>
        </p:nvSpPr>
        <p:spPr>
          <a:xfrm>
            <a:off x="533400" y="5105400"/>
            <a:ext cx="8229600" cy="954088"/>
          </a:xfrm>
          <a:prstGeom prst="rect">
            <a:avLst/>
          </a:prstGeom>
          <a:noFill/>
          <a:ln w="9525">
            <a:noFill/>
          </a:ln>
        </p:spPr>
        <p:txBody>
          <a:bodyPr anchor="t" anchorCtr="0">
            <a:spAutoFit/>
          </a:bodyPr>
          <a:p>
            <a:pPr eaLnBrk="0" hangingPunct="0">
              <a:buClrTx/>
              <a:buFontTx/>
            </a:pPr>
            <a:r>
              <a:rPr lang="en-US" altLang="zh-CN" dirty="0">
                <a:latin typeface="Times New Roman" panose="02020603050405020304" pitchFamily="18" charset="0"/>
                <a:ea typeface="黑体" panose="02010609060101010101" pitchFamily="49" charset="-122"/>
              </a:rPr>
              <a:t>1</a:t>
            </a:r>
            <a:r>
              <a:rPr lang="zh-CN" altLang="en-US" dirty="0">
                <a:latin typeface="Times New Roman" panose="02020603050405020304" pitchFamily="18" charset="0"/>
                <a:ea typeface="黑体" panose="02010609060101010101" pitchFamily="49" charset="-122"/>
              </a:rPr>
              <a:t>）处理算法：结构扩展</a:t>
            </a:r>
            <a:endParaRPr lang="en-US" altLang="zh-CN" dirty="0">
              <a:latin typeface="Times New Roman" panose="02020603050405020304" pitchFamily="18" charset="0"/>
              <a:ea typeface="黑体" panose="02010609060101010101" pitchFamily="49" charset="-122"/>
            </a:endParaRPr>
          </a:p>
          <a:p>
            <a:pPr eaLnBrk="0" hangingPunct="0">
              <a:buClrTx/>
              <a:buFontTx/>
            </a:pPr>
            <a:r>
              <a:rPr lang="en-US" altLang="zh-CN" dirty="0">
                <a:latin typeface="Times New Roman" panose="02020603050405020304" pitchFamily="18" charset="0"/>
                <a:ea typeface="黑体" panose="02010609060101010101" pitchFamily="49" charset="-122"/>
              </a:rPr>
              <a:t>2</a:t>
            </a:r>
            <a:r>
              <a:rPr lang="zh-CN" altLang="en-US" dirty="0">
                <a:latin typeface="Times New Roman" panose="02020603050405020304" pitchFamily="18" charset="0"/>
                <a:ea typeface="黑体" panose="02010609060101010101" pitchFamily="49" charset="-122"/>
              </a:rPr>
              <a:t>）处理数据：面向特征（特征选择、特征加权）</a:t>
            </a:r>
            <a:endParaRPr lang="zh-CN" altLang="en-US" dirty="0">
              <a:latin typeface="Times New Roman" panose="02020603050405020304" pitchFamily="18" charset="0"/>
              <a:ea typeface="黑体" panose="02010609060101010101" pitchFamily="49" charset="-122"/>
            </a:endParaRPr>
          </a:p>
        </p:txBody>
      </p:sp>
      <p:sp>
        <p:nvSpPr>
          <p:cNvPr id="302086" name="矩形 8"/>
          <p:cNvSpPr/>
          <p:nvPr/>
        </p:nvSpPr>
        <p:spPr>
          <a:xfrm>
            <a:off x="2895600" y="6029325"/>
            <a:ext cx="6096000" cy="523875"/>
          </a:xfrm>
          <a:prstGeom prst="rect">
            <a:avLst/>
          </a:prstGeom>
          <a:noFill/>
          <a:ln w="9525">
            <a:noFill/>
          </a:ln>
        </p:spPr>
        <p:txBody>
          <a:bodyPr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面向实例（实例选择、实例加权）</a:t>
            </a:r>
            <a:endParaRPr lang="zh-CN" altLang="en-US" dirty="0">
              <a:latin typeface="Times New Roman" panose="02020603050405020304" pitchFamily="18" charset="0"/>
              <a:ea typeface="黑体" panose="02010609060101010101" pitchFamily="49" charset="-122"/>
            </a:endParaRPr>
          </a:p>
        </p:txBody>
      </p:sp>
      <p:sp>
        <p:nvSpPr>
          <p:cNvPr id="302087"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四、朴素贝叶斯分类器改进</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4129" name="TextBox 21"/>
          <p:cNvSpPr txBox="1"/>
          <p:nvPr/>
        </p:nvSpPr>
        <p:spPr>
          <a:xfrm>
            <a:off x="228600" y="1317625"/>
            <a:ext cx="8229600" cy="523875"/>
          </a:xfrm>
          <a:prstGeom prst="rect">
            <a:avLst/>
          </a:prstGeom>
          <a:noFill/>
          <a:ln w="9525">
            <a:noFill/>
          </a:ln>
        </p:spPr>
        <p:txBody>
          <a:bodyPr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结构扩展</a:t>
            </a:r>
            <a:endParaRPr lang="en-US" altLang="zh-CN" dirty="0">
              <a:latin typeface="Times New Roman" panose="02020603050405020304" pitchFamily="18" charset="0"/>
              <a:ea typeface="黑体" panose="02010609060101010101" pitchFamily="49" charset="-122"/>
            </a:endParaRPr>
          </a:p>
        </p:txBody>
      </p:sp>
      <p:pic>
        <p:nvPicPr>
          <p:cNvPr id="304130" name="图片 12" descr="ANB.jpg"/>
          <p:cNvPicPr>
            <a:picLocks noChangeAspect="1"/>
          </p:cNvPicPr>
          <p:nvPr/>
        </p:nvPicPr>
        <p:blipFill>
          <a:blip r:embed="rId1"/>
          <a:stretch>
            <a:fillRect/>
          </a:stretch>
        </p:blipFill>
        <p:spPr>
          <a:xfrm>
            <a:off x="425450" y="4124325"/>
            <a:ext cx="3228975" cy="1914525"/>
          </a:xfrm>
          <a:prstGeom prst="rect">
            <a:avLst/>
          </a:prstGeom>
          <a:noFill/>
          <a:ln w="9525">
            <a:noFill/>
          </a:ln>
        </p:spPr>
      </p:pic>
      <p:sp>
        <p:nvSpPr>
          <p:cNvPr id="304131" name="矩形 24"/>
          <p:cNvSpPr/>
          <p:nvPr/>
        </p:nvSpPr>
        <p:spPr>
          <a:xfrm>
            <a:off x="3730625" y="4267200"/>
            <a:ext cx="4956175" cy="1816100"/>
          </a:xfrm>
          <a:prstGeom prst="rect">
            <a:avLst/>
          </a:prstGeom>
          <a:noFill/>
          <a:ln w="9525">
            <a:noFill/>
          </a:ln>
        </p:spPr>
        <p:txBody>
          <a:bodyPr wrap="none" anchor="t" anchorCtr="0">
            <a:spAutoFit/>
          </a:bodyPr>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NP-Complete Problem</a:t>
            </a:r>
            <a:endParaRPr lang="en-US" altLang="zh-CN" dirty="0">
              <a:solidFill>
                <a:srgbClr val="FF0000"/>
              </a:solidFill>
              <a:latin typeface="Times New Roman" panose="02020603050405020304" pitchFamily="18" charset="0"/>
              <a:ea typeface="黑体" panose="02010609060101010101" pitchFamily="49" charset="-122"/>
            </a:endParaRPr>
          </a:p>
          <a:p>
            <a:pPr eaLnBrk="0" hangingPunct="0">
              <a:buClrTx/>
              <a:buFontTx/>
            </a:pPr>
            <a:r>
              <a:rPr lang="en-US" altLang="zh-CN" dirty="0">
                <a:latin typeface="Times New Roman" panose="02020603050405020304" pitchFamily="18" charset="0"/>
                <a:ea typeface="黑体" panose="02010609060101010101" pitchFamily="49" charset="-122"/>
              </a:rPr>
              <a:t>(Chickering, AISTATS 1995)</a:t>
            </a:r>
            <a:endParaRPr lang="en-US" altLang="zh-CN" dirty="0">
              <a:latin typeface="Times New Roman" panose="02020603050405020304" pitchFamily="18" charset="0"/>
              <a:ea typeface="黑体" panose="02010609060101010101" pitchFamily="49" charset="-122"/>
            </a:endParaRPr>
          </a:p>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Unrestricted not always Better </a:t>
            </a:r>
            <a:endParaRPr lang="en-US" altLang="zh-CN" dirty="0">
              <a:solidFill>
                <a:srgbClr val="FF0000"/>
              </a:solidFill>
              <a:latin typeface="Times New Roman" panose="02020603050405020304" pitchFamily="18" charset="0"/>
              <a:ea typeface="黑体" panose="02010609060101010101" pitchFamily="49" charset="-122"/>
            </a:endParaRPr>
          </a:p>
          <a:p>
            <a:pPr eaLnBrk="0" hangingPunct="0">
              <a:buClrTx/>
              <a:buFontTx/>
            </a:pPr>
            <a:r>
              <a:rPr lang="en-US" altLang="zh-CN" dirty="0">
                <a:latin typeface="Times New Roman" panose="02020603050405020304" pitchFamily="18" charset="0"/>
                <a:ea typeface="黑体" panose="02010609060101010101" pitchFamily="49" charset="-122"/>
              </a:rPr>
              <a:t>(Friedman et al., ML 1997)</a:t>
            </a:r>
            <a:endParaRPr lang="zh-CN" altLang="en-US" dirty="0">
              <a:latin typeface="Times New Roman" panose="02020603050405020304" pitchFamily="18" charset="0"/>
              <a:ea typeface="黑体" panose="02010609060101010101" pitchFamily="49" charset="-122"/>
            </a:endParaRPr>
          </a:p>
        </p:txBody>
      </p:sp>
      <p:graphicFrame>
        <p:nvGraphicFramePr>
          <p:cNvPr id="304132" name="Object 5"/>
          <p:cNvGraphicFramePr/>
          <p:nvPr/>
        </p:nvGraphicFramePr>
        <p:xfrm>
          <a:off x="1981200" y="1165225"/>
          <a:ext cx="4510088" cy="868363"/>
        </p:xfrm>
        <a:graphic>
          <a:graphicData uri="http://schemas.openxmlformats.org/presentationml/2006/ole">
            <mc:AlternateContent xmlns:mc="http://schemas.openxmlformats.org/markup-compatibility/2006">
              <mc:Choice xmlns:v="urn:schemas-microsoft-com:vml" Requires="v">
                <p:oleObj spid="_x0000_s3099" name="" r:id="rId2" imgW="2274570" imgH="438150" progId="Equation.Ribbit">
                  <p:embed/>
                </p:oleObj>
              </mc:Choice>
              <mc:Fallback>
                <p:oleObj name="" r:id="rId2" imgW="2274570" imgH="438150" progId="Equation.Ribbit">
                  <p:embed/>
                  <p:pic>
                    <p:nvPicPr>
                      <p:cNvPr id="0" name="图片 3098"/>
                      <p:cNvPicPr/>
                      <p:nvPr/>
                    </p:nvPicPr>
                    <p:blipFill>
                      <a:blip r:embed="rId3"/>
                      <a:stretch>
                        <a:fillRect/>
                      </a:stretch>
                    </p:blipFill>
                    <p:spPr>
                      <a:xfrm>
                        <a:off x="1981200" y="1165225"/>
                        <a:ext cx="4510088" cy="868363"/>
                      </a:xfrm>
                      <a:prstGeom prst="rect">
                        <a:avLst/>
                      </a:prstGeom>
                      <a:noFill/>
                      <a:ln w="38100">
                        <a:noFill/>
                        <a:miter/>
                      </a:ln>
                    </p:spPr>
                  </p:pic>
                </p:oleObj>
              </mc:Fallback>
            </mc:AlternateContent>
          </a:graphicData>
        </a:graphic>
      </p:graphicFrame>
      <p:graphicFrame>
        <p:nvGraphicFramePr>
          <p:cNvPr id="304133" name="Object 8"/>
          <p:cNvGraphicFramePr/>
          <p:nvPr/>
        </p:nvGraphicFramePr>
        <p:xfrm>
          <a:off x="1981200" y="2109788"/>
          <a:ext cx="3155950" cy="782637"/>
        </p:xfrm>
        <a:graphic>
          <a:graphicData uri="http://schemas.openxmlformats.org/presentationml/2006/ole">
            <mc:AlternateContent xmlns:mc="http://schemas.openxmlformats.org/markup-compatibility/2006">
              <mc:Choice xmlns:v="urn:schemas-microsoft-com:vml" Requires="v">
                <p:oleObj spid="_x0000_s3101" name="" r:id="rId4" imgW="1592580" imgH="394970" progId="Equation.Ribbit">
                  <p:embed/>
                </p:oleObj>
              </mc:Choice>
              <mc:Fallback>
                <p:oleObj name="" r:id="rId4" imgW="1592580" imgH="394970" progId="Equation.Ribbit">
                  <p:embed/>
                  <p:pic>
                    <p:nvPicPr>
                      <p:cNvPr id="0" name="图片 3100"/>
                      <p:cNvPicPr/>
                      <p:nvPr/>
                    </p:nvPicPr>
                    <p:blipFill>
                      <a:blip r:embed="rId5"/>
                      <a:stretch>
                        <a:fillRect/>
                      </a:stretch>
                    </p:blipFill>
                    <p:spPr>
                      <a:xfrm>
                        <a:off x="1981200" y="2109788"/>
                        <a:ext cx="3155950" cy="782637"/>
                      </a:xfrm>
                      <a:prstGeom prst="rect">
                        <a:avLst/>
                      </a:prstGeom>
                      <a:noFill/>
                      <a:ln w="38100">
                        <a:noFill/>
                        <a:miter/>
                      </a:ln>
                    </p:spPr>
                  </p:pic>
                </p:oleObj>
              </mc:Fallback>
            </mc:AlternateContent>
          </a:graphicData>
        </a:graphic>
      </p:graphicFrame>
      <p:sp>
        <p:nvSpPr>
          <p:cNvPr id="304134" name="矩形 24"/>
          <p:cNvSpPr/>
          <p:nvPr/>
        </p:nvSpPr>
        <p:spPr>
          <a:xfrm>
            <a:off x="1568450" y="5943600"/>
            <a:ext cx="942975" cy="523875"/>
          </a:xfrm>
          <a:prstGeom prst="rect">
            <a:avLst/>
          </a:prstGeom>
          <a:noFill/>
          <a:ln w="9525">
            <a:noFill/>
          </a:ln>
        </p:spPr>
        <p:txBody>
          <a:bodyPr wrap="none" anchor="t" anchorCtr="0">
            <a:spAutoFit/>
          </a:bodyPr>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BNC</a:t>
            </a:r>
            <a:endParaRPr lang="zh-CN" altLang="en-US" dirty="0">
              <a:latin typeface="Times New Roman" panose="02020603050405020304" pitchFamily="18" charset="0"/>
              <a:ea typeface="黑体" panose="02010609060101010101" pitchFamily="49" charset="-122"/>
            </a:endParaRPr>
          </a:p>
        </p:txBody>
      </p:sp>
      <p:sp>
        <p:nvSpPr>
          <p:cNvPr id="304135"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四、朴素贝叶斯分类器改进</a:t>
            </a:r>
            <a:endParaRPr lang="zh-CN" altLang="en-US" sz="3600" dirty="0">
              <a:solidFill>
                <a:srgbClr val="0000CC"/>
              </a:solidFill>
              <a:latin typeface="楷体" panose="02010609060101010101" pitchFamily="49" charset="-122"/>
              <a:ea typeface="楷体" panose="02010609060101010101" pitchFamily="49" charset="-122"/>
            </a:endParaRPr>
          </a:p>
        </p:txBody>
      </p:sp>
      <p:graphicFrame>
        <p:nvGraphicFramePr>
          <p:cNvPr id="304136" name="Object 9"/>
          <p:cNvGraphicFramePr/>
          <p:nvPr/>
        </p:nvGraphicFramePr>
        <p:xfrm>
          <a:off x="1971675" y="3024188"/>
          <a:ext cx="6562725" cy="862012"/>
        </p:xfrm>
        <a:graphic>
          <a:graphicData uri="http://schemas.openxmlformats.org/presentationml/2006/ole">
            <mc:AlternateContent xmlns:mc="http://schemas.openxmlformats.org/markup-compatibility/2006">
              <mc:Choice xmlns:v="urn:schemas-microsoft-com:vml" Requires="v">
                <p:oleObj spid="_x0000_s3100" name="" r:id="rId6" imgW="3309620" imgH="434340" progId="Equation.Ribbit">
                  <p:embed/>
                </p:oleObj>
              </mc:Choice>
              <mc:Fallback>
                <p:oleObj name="" r:id="rId6" imgW="3309620" imgH="434340" progId="Equation.Ribbit">
                  <p:embed/>
                  <p:pic>
                    <p:nvPicPr>
                      <p:cNvPr id="0" name="图片 3099"/>
                      <p:cNvPicPr/>
                      <p:nvPr/>
                    </p:nvPicPr>
                    <p:blipFill>
                      <a:blip r:embed="rId7"/>
                      <a:stretch>
                        <a:fillRect/>
                      </a:stretch>
                    </p:blipFill>
                    <p:spPr>
                      <a:xfrm>
                        <a:off x="1971675" y="3024188"/>
                        <a:ext cx="6562725" cy="862012"/>
                      </a:xfrm>
                      <a:prstGeom prst="rect">
                        <a:avLst/>
                      </a:prstGeom>
                      <a:noFill/>
                      <a:ln w="38100">
                        <a:noFill/>
                        <a:miter/>
                      </a:ln>
                    </p:spPr>
                  </p:pic>
                </p:oleObj>
              </mc:Fallback>
            </mc:AlternateContent>
          </a:graphicData>
        </a:graphic>
      </p:graphicFrame>
    </p:spTree>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6177" name="Picture 4"/>
          <p:cNvPicPr>
            <a:picLocks noChangeAspect="1"/>
          </p:cNvPicPr>
          <p:nvPr/>
        </p:nvPicPr>
        <p:blipFill>
          <a:blip r:embed="rId1"/>
          <a:stretch>
            <a:fillRect/>
          </a:stretch>
        </p:blipFill>
        <p:spPr>
          <a:xfrm>
            <a:off x="3048000" y="3579813"/>
            <a:ext cx="3895725" cy="1754187"/>
          </a:xfrm>
          <a:prstGeom prst="rect">
            <a:avLst/>
          </a:prstGeom>
          <a:noFill/>
          <a:ln w="12700">
            <a:noFill/>
          </a:ln>
        </p:spPr>
      </p:pic>
      <p:pic>
        <p:nvPicPr>
          <p:cNvPr id="306178" name="图片 12" descr="ANB.jpg"/>
          <p:cNvPicPr>
            <a:picLocks noChangeAspect="1"/>
          </p:cNvPicPr>
          <p:nvPr/>
        </p:nvPicPr>
        <p:blipFill>
          <a:blip r:embed="rId2"/>
          <a:stretch>
            <a:fillRect/>
          </a:stretch>
        </p:blipFill>
        <p:spPr>
          <a:xfrm>
            <a:off x="5486400" y="1295400"/>
            <a:ext cx="3228975" cy="1914525"/>
          </a:xfrm>
          <a:prstGeom prst="rect">
            <a:avLst/>
          </a:prstGeom>
          <a:noFill/>
          <a:ln w="9525">
            <a:noFill/>
          </a:ln>
        </p:spPr>
      </p:pic>
      <p:cxnSp>
        <p:nvCxnSpPr>
          <p:cNvPr id="306179" name="直接箭头连接符 18"/>
          <p:cNvCxnSpPr/>
          <p:nvPr/>
        </p:nvCxnSpPr>
        <p:spPr>
          <a:xfrm flipV="1">
            <a:off x="4495800" y="2590800"/>
            <a:ext cx="914400" cy="1588"/>
          </a:xfrm>
          <a:prstGeom prst="straightConnector1">
            <a:avLst/>
          </a:prstGeom>
          <a:ln w="28575" cap="flat" cmpd="sng">
            <a:solidFill>
              <a:srgbClr val="FF0000"/>
            </a:solidFill>
            <a:prstDash val="solid"/>
            <a:round/>
            <a:headEnd type="none" w="med" len="med"/>
            <a:tailEnd type="arrow" w="med" len="med"/>
          </a:ln>
        </p:spPr>
      </p:cxnSp>
      <p:cxnSp>
        <p:nvCxnSpPr>
          <p:cNvPr id="306180" name="直接箭头连接符 18"/>
          <p:cNvCxnSpPr/>
          <p:nvPr/>
        </p:nvCxnSpPr>
        <p:spPr>
          <a:xfrm>
            <a:off x="4191000" y="2971800"/>
            <a:ext cx="685800" cy="533400"/>
          </a:xfrm>
          <a:prstGeom prst="straightConnector1">
            <a:avLst/>
          </a:prstGeom>
          <a:ln w="28575" cap="flat" cmpd="sng">
            <a:solidFill>
              <a:srgbClr val="FF0000"/>
            </a:solidFill>
            <a:prstDash val="solid"/>
            <a:round/>
            <a:headEnd type="none" w="med" len="med"/>
            <a:tailEnd type="arrow" w="med" len="med"/>
          </a:ln>
        </p:spPr>
      </p:cxnSp>
      <p:cxnSp>
        <p:nvCxnSpPr>
          <p:cNvPr id="306181" name="直接箭头连接符 18"/>
          <p:cNvCxnSpPr/>
          <p:nvPr/>
        </p:nvCxnSpPr>
        <p:spPr>
          <a:xfrm rot="5400000">
            <a:off x="5105400" y="2895600"/>
            <a:ext cx="609600" cy="609600"/>
          </a:xfrm>
          <a:prstGeom prst="straightConnector1">
            <a:avLst/>
          </a:prstGeom>
          <a:ln w="28575" cap="flat" cmpd="sng">
            <a:solidFill>
              <a:srgbClr val="FF0000"/>
            </a:solidFill>
            <a:prstDash val="solid"/>
            <a:round/>
            <a:headEnd type="none" w="med" len="med"/>
            <a:tailEnd type="arrow" w="med" len="med"/>
          </a:ln>
        </p:spPr>
      </p:cxnSp>
      <p:sp>
        <p:nvSpPr>
          <p:cNvPr id="306182" name="矩形 22"/>
          <p:cNvSpPr/>
          <p:nvPr/>
        </p:nvSpPr>
        <p:spPr>
          <a:xfrm>
            <a:off x="1460500" y="3124200"/>
            <a:ext cx="2349500" cy="954088"/>
          </a:xfrm>
          <a:prstGeom prst="rect">
            <a:avLst/>
          </a:prstGeom>
          <a:noFill/>
          <a:ln w="9525">
            <a:noFill/>
          </a:ln>
        </p:spPr>
        <p:txBody>
          <a:bodyPr wrap="none" anchor="t" anchorCtr="0">
            <a:spAutoFit/>
          </a:bodyPr>
          <a:p>
            <a:pPr algn="ct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NB</a:t>
            </a:r>
            <a:endParaRPr lang="en-US" altLang="zh-CN" dirty="0">
              <a:solidFill>
                <a:srgbClr val="FF0000"/>
              </a:solidFill>
              <a:latin typeface="Times New Roman" panose="02020603050405020304" pitchFamily="18" charset="0"/>
              <a:ea typeface="黑体" panose="02010609060101010101" pitchFamily="49" charset="-122"/>
            </a:endParaRPr>
          </a:p>
          <a:p>
            <a:pPr algn="ctr" eaLnBrk="0" hangingPunct="0">
              <a:buClrTx/>
              <a:buFontTx/>
            </a:pPr>
            <a:r>
              <a:rPr lang="zh-CN" altLang="en-US" dirty="0">
                <a:latin typeface="Times New Roman" panose="02020603050405020304" pitchFamily="18" charset="0"/>
                <a:ea typeface="黑体" panose="02010609060101010101" pitchFamily="49" charset="-122"/>
              </a:rPr>
              <a:t>属性条件独立</a:t>
            </a:r>
            <a:endParaRPr lang="zh-CN" altLang="en-US" dirty="0">
              <a:latin typeface="Times New Roman" panose="02020603050405020304" pitchFamily="18" charset="0"/>
              <a:ea typeface="黑体" panose="02010609060101010101" pitchFamily="49" charset="-122"/>
            </a:endParaRPr>
          </a:p>
        </p:txBody>
      </p:sp>
      <p:sp>
        <p:nvSpPr>
          <p:cNvPr id="306183" name="矩形 24"/>
          <p:cNvSpPr/>
          <p:nvPr/>
        </p:nvSpPr>
        <p:spPr>
          <a:xfrm>
            <a:off x="5472113" y="3124200"/>
            <a:ext cx="2981325" cy="954088"/>
          </a:xfrm>
          <a:prstGeom prst="rect">
            <a:avLst/>
          </a:prstGeom>
          <a:noFill/>
          <a:ln w="9525">
            <a:noFill/>
          </a:ln>
        </p:spPr>
        <p:txBody>
          <a:bodyPr wrap="none" anchor="t" anchorCtr="0">
            <a:spAutoFit/>
          </a:bodyPr>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BNC</a:t>
            </a:r>
            <a:endParaRPr lang="en-US" altLang="zh-CN" dirty="0">
              <a:latin typeface="Times New Roman" panose="02020603050405020304" pitchFamily="18" charset="0"/>
              <a:ea typeface="黑体" panose="02010609060101010101" pitchFamily="49" charset="-122"/>
            </a:endParaRPr>
          </a:p>
          <a:p>
            <a:pPr eaLnBrk="0" hangingPunct="0">
              <a:buClrTx/>
              <a:buFontTx/>
            </a:pPr>
            <a:r>
              <a:rPr lang="zh-CN" altLang="en-US" dirty="0">
                <a:latin typeface="Times New Roman" panose="02020603050405020304" pitchFamily="18" charset="0"/>
                <a:ea typeface="黑体" panose="02010609060101010101" pitchFamily="49" charset="-122"/>
              </a:rPr>
              <a:t>（</a:t>
            </a:r>
            <a:r>
              <a:rPr lang="en-US" altLang="zh-CN" dirty="0">
                <a:latin typeface="Times New Roman" panose="02020603050405020304" pitchFamily="18" charset="0"/>
                <a:ea typeface="黑体" panose="02010609060101010101" pitchFamily="49" charset="-122"/>
              </a:rPr>
              <a:t>NP-Complete</a:t>
            </a:r>
            <a:r>
              <a:rPr lang="zh-CN" altLang="en-US" dirty="0">
                <a:latin typeface="Times New Roman" panose="02020603050405020304" pitchFamily="18" charset="0"/>
                <a:ea typeface="黑体" panose="02010609060101010101" pitchFamily="49" charset="-122"/>
              </a:rPr>
              <a:t>）</a:t>
            </a:r>
            <a:endParaRPr lang="zh-CN" altLang="en-US" dirty="0">
              <a:latin typeface="Times New Roman" panose="02020603050405020304" pitchFamily="18" charset="0"/>
              <a:ea typeface="黑体" panose="02010609060101010101" pitchFamily="49" charset="-122"/>
            </a:endParaRPr>
          </a:p>
        </p:txBody>
      </p:sp>
      <p:sp>
        <p:nvSpPr>
          <p:cNvPr id="306184" name="矩形 23"/>
          <p:cNvSpPr/>
          <p:nvPr/>
        </p:nvSpPr>
        <p:spPr>
          <a:xfrm>
            <a:off x="228600" y="5410200"/>
            <a:ext cx="8839200" cy="1384300"/>
          </a:xfrm>
          <a:prstGeom prst="rect">
            <a:avLst/>
          </a:prstGeom>
          <a:noFill/>
          <a:ln w="9525">
            <a:noFill/>
          </a:ln>
        </p:spPr>
        <p:txBody>
          <a:bodyPr anchor="t" anchorCtr="0">
            <a:spAutoFit/>
          </a:bodyPr>
          <a:p>
            <a:pPr algn="ct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TAN</a:t>
            </a:r>
            <a:r>
              <a:rPr lang="en-US" altLang="zh-CN" dirty="0">
                <a:latin typeface="Times New Roman" panose="02020603050405020304" pitchFamily="18" charset="0"/>
                <a:ea typeface="黑体" panose="02010609060101010101" pitchFamily="49" charset="-122"/>
              </a:rPr>
              <a:t> (Friedman et al., ML 1997)</a:t>
            </a:r>
            <a:endParaRPr lang="en-US" altLang="zh-CN" dirty="0">
              <a:latin typeface="Times New Roman" panose="02020603050405020304" pitchFamily="18" charset="0"/>
              <a:ea typeface="黑体" panose="02010609060101010101" pitchFamily="49" charset="-122"/>
            </a:endParaRPr>
          </a:p>
          <a:p>
            <a:pPr algn="ct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SP-TAN </a:t>
            </a:r>
            <a:r>
              <a:rPr lang="en-US" altLang="zh-CN" dirty="0">
                <a:latin typeface="Times New Roman" panose="02020603050405020304" pitchFamily="18" charset="0"/>
                <a:ea typeface="黑体" panose="02010609060101010101" pitchFamily="49" charset="-122"/>
              </a:rPr>
              <a:t>(Keogh &amp; Pazzani, AISTATS 1999)</a:t>
            </a:r>
            <a:endParaRPr lang="en-US" altLang="zh-CN" dirty="0">
              <a:latin typeface="Times New Roman" panose="02020603050405020304" pitchFamily="18" charset="0"/>
              <a:ea typeface="黑体" panose="02010609060101010101" pitchFamily="49" charset="-122"/>
            </a:endParaRPr>
          </a:p>
          <a:p>
            <a:pPr algn="ct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FAN</a:t>
            </a:r>
            <a:r>
              <a:rPr lang="en-US" altLang="zh-CN" dirty="0">
                <a:latin typeface="Times New Roman" panose="02020603050405020304" pitchFamily="18" charset="0"/>
                <a:ea typeface="黑体" panose="02010609060101010101" pitchFamily="49" charset="-122"/>
              </a:rPr>
              <a:t> (Jiang et al., DASFAA 2005)</a:t>
            </a:r>
            <a:endParaRPr lang="en-US" altLang="zh-CN" dirty="0">
              <a:latin typeface="Times New Roman" panose="02020603050405020304" pitchFamily="18" charset="0"/>
              <a:ea typeface="黑体" panose="02010609060101010101" pitchFamily="49" charset="-122"/>
            </a:endParaRPr>
          </a:p>
        </p:txBody>
      </p:sp>
      <p:pic>
        <p:nvPicPr>
          <p:cNvPr id="306185" name="Picture 3"/>
          <p:cNvPicPr>
            <a:picLocks noChangeAspect="1"/>
          </p:cNvPicPr>
          <p:nvPr/>
        </p:nvPicPr>
        <p:blipFill>
          <a:blip r:embed="rId3"/>
          <a:stretch>
            <a:fillRect/>
          </a:stretch>
        </p:blipFill>
        <p:spPr>
          <a:xfrm>
            <a:off x="685800" y="1295400"/>
            <a:ext cx="3810000" cy="1638300"/>
          </a:xfrm>
          <a:prstGeom prst="rect">
            <a:avLst/>
          </a:prstGeom>
          <a:noFill/>
          <a:ln w="12700">
            <a:noFill/>
          </a:ln>
        </p:spPr>
      </p:pic>
      <p:sp>
        <p:nvSpPr>
          <p:cNvPr id="306186"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四、朴素贝叶斯分类器改进</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306187" name="TextBox 21"/>
          <p:cNvSpPr txBox="1"/>
          <p:nvPr/>
        </p:nvSpPr>
        <p:spPr>
          <a:xfrm>
            <a:off x="228600" y="1189038"/>
            <a:ext cx="8229600" cy="523875"/>
          </a:xfrm>
          <a:prstGeom prst="rect">
            <a:avLst/>
          </a:prstGeom>
          <a:noFill/>
          <a:ln w="9525">
            <a:noFill/>
          </a:ln>
        </p:spPr>
        <p:txBody>
          <a:bodyPr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结构扩展</a:t>
            </a:r>
            <a:endParaRPr lang="en-US" altLang="zh-CN" dirty="0">
              <a:latin typeface="Times New Roman" panose="02020603050405020304" pitchFamily="18" charset="0"/>
              <a:ea typeface="黑体" panose="02010609060101010101" pitchFamily="49" charset="-122"/>
            </a:endParaRPr>
          </a:p>
        </p:txBody>
      </p:sp>
    </p:spTree>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8225" name="TextBox 21"/>
          <p:cNvSpPr txBox="1"/>
          <p:nvPr/>
        </p:nvSpPr>
        <p:spPr>
          <a:xfrm>
            <a:off x="228600" y="1228725"/>
            <a:ext cx="8229600" cy="523875"/>
          </a:xfrm>
          <a:prstGeom prst="rect">
            <a:avLst/>
          </a:prstGeom>
          <a:noFill/>
          <a:ln w="9525">
            <a:noFill/>
          </a:ln>
        </p:spPr>
        <p:txBody>
          <a:bodyPr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结构扩展</a:t>
            </a:r>
            <a:endParaRPr lang="en-US" altLang="zh-CN" dirty="0">
              <a:latin typeface="Times New Roman" panose="02020603050405020304" pitchFamily="18" charset="0"/>
              <a:ea typeface="黑体" panose="02010609060101010101" pitchFamily="49" charset="-122"/>
            </a:endParaRPr>
          </a:p>
        </p:txBody>
      </p:sp>
      <p:sp>
        <p:nvSpPr>
          <p:cNvPr id="308226" name="矩形 15"/>
          <p:cNvSpPr/>
          <p:nvPr/>
        </p:nvSpPr>
        <p:spPr>
          <a:xfrm>
            <a:off x="1531938" y="5257800"/>
            <a:ext cx="6164262" cy="954088"/>
          </a:xfrm>
          <a:prstGeom prst="rect">
            <a:avLst/>
          </a:prstGeom>
          <a:noFill/>
          <a:ln w="9525">
            <a:noFill/>
          </a:ln>
        </p:spPr>
        <p:txBody>
          <a:bodyPr wrap="none" anchor="t" anchorCtr="0">
            <a:spAutoFit/>
          </a:bodyPr>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HNB</a:t>
            </a:r>
            <a:r>
              <a:rPr lang="en-US" altLang="zh-CN" dirty="0">
                <a:latin typeface="Times New Roman" panose="02020603050405020304" pitchFamily="18" charset="0"/>
                <a:ea typeface="黑体" panose="02010609060101010101" pitchFamily="49" charset="-122"/>
              </a:rPr>
              <a:t> (Zhang, Jiang &amp; Su, AAAI 2005; </a:t>
            </a:r>
            <a:endParaRPr lang="en-US" altLang="zh-CN" dirty="0">
              <a:latin typeface="Times New Roman" panose="02020603050405020304" pitchFamily="18" charset="0"/>
              <a:ea typeface="黑体" panose="02010609060101010101" pitchFamily="49" charset="-122"/>
            </a:endParaRPr>
          </a:p>
          <a:p>
            <a:pPr eaLnBrk="0" hangingPunct="0">
              <a:buClrTx/>
              <a:buFontTx/>
            </a:pPr>
            <a:r>
              <a:rPr lang="en-US" altLang="zh-CN" dirty="0">
                <a:latin typeface="Times New Roman" panose="02020603050405020304" pitchFamily="18" charset="0"/>
                <a:ea typeface="黑体" panose="02010609060101010101" pitchFamily="49" charset="-122"/>
              </a:rPr>
              <a:t>           Jiang et al., TKDE 2009)</a:t>
            </a:r>
            <a:endParaRPr lang="zh-CN" altLang="en-US" dirty="0">
              <a:latin typeface="Times New Roman" panose="02020603050405020304" pitchFamily="18" charset="0"/>
              <a:ea typeface="黑体" panose="02010609060101010101" pitchFamily="49" charset="-122"/>
            </a:endParaRPr>
          </a:p>
        </p:txBody>
      </p:sp>
      <p:graphicFrame>
        <p:nvGraphicFramePr>
          <p:cNvPr id="308227" name="Object 7"/>
          <p:cNvGraphicFramePr/>
          <p:nvPr/>
        </p:nvGraphicFramePr>
        <p:xfrm>
          <a:off x="4191000" y="1928813"/>
          <a:ext cx="4559300" cy="868362"/>
        </p:xfrm>
        <a:graphic>
          <a:graphicData uri="http://schemas.openxmlformats.org/presentationml/2006/ole">
            <mc:AlternateContent xmlns:mc="http://schemas.openxmlformats.org/markup-compatibility/2006">
              <mc:Choice xmlns:v="urn:schemas-microsoft-com:vml" Requires="v">
                <p:oleObj spid="_x0000_s3104" name="" r:id="rId1" imgW="2299970" imgH="438150" progId="Equation.Ribbit">
                  <p:embed/>
                </p:oleObj>
              </mc:Choice>
              <mc:Fallback>
                <p:oleObj name="" r:id="rId1" imgW="2299970" imgH="438150" progId="Equation.Ribbit">
                  <p:embed/>
                  <p:pic>
                    <p:nvPicPr>
                      <p:cNvPr id="0" name="图片 3103"/>
                      <p:cNvPicPr/>
                      <p:nvPr/>
                    </p:nvPicPr>
                    <p:blipFill>
                      <a:blip r:embed="rId2"/>
                      <a:stretch>
                        <a:fillRect/>
                      </a:stretch>
                    </p:blipFill>
                    <p:spPr>
                      <a:xfrm>
                        <a:off x="4191000" y="1928813"/>
                        <a:ext cx="4559300" cy="868362"/>
                      </a:xfrm>
                      <a:prstGeom prst="rect">
                        <a:avLst/>
                      </a:prstGeom>
                      <a:noFill/>
                      <a:ln w="38100">
                        <a:noFill/>
                        <a:miter/>
                      </a:ln>
                    </p:spPr>
                  </p:pic>
                </p:oleObj>
              </mc:Fallback>
            </mc:AlternateContent>
          </a:graphicData>
        </a:graphic>
      </p:graphicFrame>
      <p:graphicFrame>
        <p:nvGraphicFramePr>
          <p:cNvPr id="308228" name="Object 8"/>
          <p:cNvGraphicFramePr/>
          <p:nvPr/>
        </p:nvGraphicFramePr>
        <p:xfrm>
          <a:off x="4224338" y="2995613"/>
          <a:ext cx="4767262" cy="919162"/>
        </p:xfrm>
        <a:graphic>
          <a:graphicData uri="http://schemas.openxmlformats.org/presentationml/2006/ole">
            <mc:AlternateContent xmlns:mc="http://schemas.openxmlformats.org/markup-compatibility/2006">
              <mc:Choice xmlns:v="urn:schemas-microsoft-com:vml" Requires="v">
                <p:oleObj spid="_x0000_s3102" name="" r:id="rId3" imgW="2405380" imgH="463550" progId="Equation.Ribbit">
                  <p:embed/>
                </p:oleObj>
              </mc:Choice>
              <mc:Fallback>
                <p:oleObj name="" r:id="rId3" imgW="2405380" imgH="463550" progId="Equation.Ribbit">
                  <p:embed/>
                  <p:pic>
                    <p:nvPicPr>
                      <p:cNvPr id="0" name="图片 3101"/>
                      <p:cNvPicPr/>
                      <p:nvPr/>
                    </p:nvPicPr>
                    <p:blipFill>
                      <a:blip r:embed="rId4"/>
                      <a:stretch>
                        <a:fillRect/>
                      </a:stretch>
                    </p:blipFill>
                    <p:spPr>
                      <a:xfrm>
                        <a:off x="4224338" y="2995613"/>
                        <a:ext cx="4767262" cy="919162"/>
                      </a:xfrm>
                      <a:prstGeom prst="rect">
                        <a:avLst/>
                      </a:prstGeom>
                      <a:noFill/>
                      <a:ln w="38100">
                        <a:noFill/>
                        <a:miter/>
                      </a:ln>
                    </p:spPr>
                  </p:pic>
                </p:oleObj>
              </mc:Fallback>
            </mc:AlternateContent>
          </a:graphicData>
        </a:graphic>
      </p:graphicFrame>
      <p:graphicFrame>
        <p:nvGraphicFramePr>
          <p:cNvPr id="308229" name="Object 9"/>
          <p:cNvGraphicFramePr/>
          <p:nvPr/>
        </p:nvGraphicFramePr>
        <p:xfrm>
          <a:off x="4191000" y="4138613"/>
          <a:ext cx="3668713" cy="814387"/>
        </p:xfrm>
        <a:graphic>
          <a:graphicData uri="http://schemas.openxmlformats.org/presentationml/2006/ole">
            <mc:AlternateContent xmlns:mc="http://schemas.openxmlformats.org/markup-compatibility/2006">
              <mc:Choice xmlns:v="urn:schemas-microsoft-com:vml" Requires="v">
                <p:oleObj spid="_x0000_s3103" name="" r:id="rId5" imgW="1850390" imgH="411480" progId="Equation.Ribbit">
                  <p:embed/>
                </p:oleObj>
              </mc:Choice>
              <mc:Fallback>
                <p:oleObj name="" r:id="rId5" imgW="1850390" imgH="411480" progId="Equation.Ribbit">
                  <p:embed/>
                  <p:pic>
                    <p:nvPicPr>
                      <p:cNvPr id="0" name="图片 3102"/>
                      <p:cNvPicPr/>
                      <p:nvPr/>
                    </p:nvPicPr>
                    <p:blipFill>
                      <a:blip r:embed="rId6"/>
                      <a:stretch>
                        <a:fillRect/>
                      </a:stretch>
                    </p:blipFill>
                    <p:spPr>
                      <a:xfrm>
                        <a:off x="4191000" y="4138613"/>
                        <a:ext cx="3668713" cy="814387"/>
                      </a:xfrm>
                      <a:prstGeom prst="rect">
                        <a:avLst/>
                      </a:prstGeom>
                      <a:noFill/>
                      <a:ln w="38100">
                        <a:noFill/>
                        <a:miter/>
                      </a:ln>
                    </p:spPr>
                  </p:pic>
                </p:oleObj>
              </mc:Fallback>
            </mc:AlternateContent>
          </a:graphicData>
        </a:graphic>
      </p:graphicFrame>
      <p:pic>
        <p:nvPicPr>
          <p:cNvPr id="308230" name="Picture 10"/>
          <p:cNvPicPr>
            <a:picLocks noChangeAspect="1"/>
          </p:cNvPicPr>
          <p:nvPr/>
        </p:nvPicPr>
        <p:blipFill>
          <a:blip r:embed="rId7"/>
          <a:stretch>
            <a:fillRect/>
          </a:stretch>
        </p:blipFill>
        <p:spPr>
          <a:xfrm>
            <a:off x="160338" y="1981200"/>
            <a:ext cx="3878262" cy="2962275"/>
          </a:xfrm>
          <a:prstGeom prst="rect">
            <a:avLst/>
          </a:prstGeom>
          <a:noFill/>
          <a:ln w="12700">
            <a:noFill/>
          </a:ln>
        </p:spPr>
      </p:pic>
      <p:sp>
        <p:nvSpPr>
          <p:cNvPr id="308231"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四、朴素贝叶斯分类器改进</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Rectangle 3"/>
          <p:cNvSpPr txBox="1"/>
          <p:nvPr/>
        </p:nvSpPr>
        <p:spPr>
          <a:xfrm>
            <a:off x="411163" y="1219200"/>
            <a:ext cx="8318500" cy="5181600"/>
          </a:xfrm>
          <a:prstGeom prst="rect">
            <a:avLst/>
          </a:prstGeom>
          <a:noFill/>
          <a:ln w="9525">
            <a:noFill/>
          </a:ln>
        </p:spPr>
        <p:txBody>
          <a:bodyPr anchor="t" anchorCtr="0"/>
          <a:p>
            <a:pPr marL="292100" indent="-292100">
              <a:lnSpc>
                <a:spcPts val="3800"/>
              </a:lnSpc>
              <a:spcBef>
                <a:spcPct val="10000"/>
              </a:spcBef>
              <a:spcAft>
                <a:spcPts val="400"/>
              </a:spcAft>
              <a:buClr>
                <a:srgbClr val="0C7B9C"/>
              </a:buClr>
              <a:buSzPct val="75000"/>
              <a:buFont typeface="Monotype Sorts" pitchFamily="2" charset="2"/>
              <a:buChar char="l"/>
            </a:pPr>
            <a:r>
              <a:rPr lang="zh-CN" altLang="en-US" sz="2400" b="0" dirty="0">
                <a:latin typeface="黑体" panose="02010609060101010101" pitchFamily="49" charset="-122"/>
                <a:ea typeface="黑体" panose="02010609060101010101" pitchFamily="49" charset="-122"/>
              </a:rPr>
              <a:t>现在我们来看看分类的定义。所谓分类就是：构建一个分类模型，即分类器，然后通过分类器将数据对象映射到某个给定的类别中的过程。分类过程一般可分为三步：</a:t>
            </a:r>
            <a:endParaRPr lang="zh-CN" altLang="en-US" sz="2400" b="0" dirty="0">
              <a:latin typeface="黑体" panose="02010609060101010101" pitchFamily="49" charset="-122"/>
              <a:ea typeface="黑体" panose="02010609060101010101" pitchFamily="49" charset="-122"/>
            </a:endParaRPr>
          </a:p>
          <a:p>
            <a:pPr marL="292100" indent="-292100">
              <a:lnSpc>
                <a:spcPts val="3800"/>
              </a:lnSpc>
              <a:spcBef>
                <a:spcPct val="10000"/>
              </a:spcBef>
              <a:spcAft>
                <a:spcPts val="400"/>
              </a:spcAft>
              <a:buClr>
                <a:srgbClr val="0C7B9C"/>
              </a:buClr>
              <a:buSzPct val="75000"/>
              <a:buFont typeface="Wingdings" panose="05000000000000000000" pitchFamily="2" charset="2"/>
              <a:buChar char="ü"/>
            </a:pPr>
            <a:r>
              <a:rPr lang="zh-CN" altLang="en-US" sz="2400" b="0" dirty="0">
                <a:solidFill>
                  <a:srgbClr val="0000FF"/>
                </a:solidFill>
                <a:latin typeface="黑体" panose="02010609060101010101" pitchFamily="49" charset="-122"/>
                <a:ea typeface="黑体" panose="02010609060101010101" pitchFamily="49" charset="-122"/>
              </a:rPr>
              <a:t>第一步使用已知类标记的训练数据集学习分类模型。这一步称为分类器的训练阶段。</a:t>
            </a:r>
            <a:endParaRPr lang="en-US" altLang="zh-CN" sz="2400" b="0" dirty="0">
              <a:solidFill>
                <a:srgbClr val="0000FF"/>
              </a:solidFill>
              <a:latin typeface="黑体" panose="02010609060101010101" pitchFamily="49" charset="-122"/>
              <a:ea typeface="黑体" panose="02010609060101010101" pitchFamily="49" charset="-122"/>
            </a:endParaRPr>
          </a:p>
          <a:p>
            <a:pPr marL="292100" indent="-292100">
              <a:lnSpc>
                <a:spcPts val="3800"/>
              </a:lnSpc>
              <a:spcBef>
                <a:spcPct val="10000"/>
              </a:spcBef>
              <a:spcAft>
                <a:spcPts val="400"/>
              </a:spcAft>
              <a:buClr>
                <a:srgbClr val="0C7B9C"/>
              </a:buClr>
              <a:buSzPct val="75000"/>
              <a:buFont typeface="Wingdings" panose="05000000000000000000" pitchFamily="2" charset="2"/>
              <a:buChar char="ü"/>
            </a:pPr>
            <a:r>
              <a:rPr lang="zh-CN" altLang="en-US" sz="2400" b="0" dirty="0">
                <a:solidFill>
                  <a:srgbClr val="0000FF"/>
                </a:solidFill>
                <a:latin typeface="黑体" panose="02010609060101010101" pitchFamily="49" charset="-122"/>
                <a:ea typeface="黑体" panose="02010609060101010101" pitchFamily="49" charset="-122"/>
              </a:rPr>
              <a:t>第二步使用已知类标记的验证数据集对学到的模型进行性能测试。这一步称为分类器的测试阶段。</a:t>
            </a:r>
            <a:endParaRPr lang="zh-CN" altLang="en-US" sz="2400" b="0" dirty="0">
              <a:solidFill>
                <a:srgbClr val="0000FF"/>
              </a:solidFill>
              <a:latin typeface="黑体" panose="02010609060101010101" pitchFamily="49" charset="-122"/>
              <a:ea typeface="黑体" panose="02010609060101010101" pitchFamily="49" charset="-122"/>
            </a:endParaRPr>
          </a:p>
          <a:p>
            <a:pPr marL="292100" indent="-292100">
              <a:lnSpc>
                <a:spcPts val="3800"/>
              </a:lnSpc>
              <a:spcBef>
                <a:spcPct val="10000"/>
              </a:spcBef>
              <a:spcAft>
                <a:spcPts val="400"/>
              </a:spcAft>
              <a:buClr>
                <a:srgbClr val="0C7B9C"/>
              </a:buClr>
              <a:buSzPct val="75000"/>
              <a:buFont typeface="Wingdings" panose="05000000000000000000" pitchFamily="2" charset="2"/>
              <a:buChar char="ü"/>
            </a:pPr>
            <a:r>
              <a:rPr lang="zh-CN" altLang="en-US" sz="2400" b="0" dirty="0">
                <a:solidFill>
                  <a:srgbClr val="0066FF"/>
                </a:solidFill>
                <a:latin typeface="黑体" panose="02010609060101010101" pitchFamily="49" charset="-122"/>
                <a:ea typeface="黑体" panose="02010609060101010101" pitchFamily="49" charset="-122"/>
              </a:rPr>
              <a:t>第三步应用性能达到用户需求的分类模型对未知类标记的对象进行分类。这一步称为分类器的工作阶段。</a:t>
            </a:r>
            <a:endParaRPr lang="en-US" altLang="zh-CN" sz="2400" b="0" dirty="0">
              <a:solidFill>
                <a:srgbClr val="0066FF"/>
              </a:solidFill>
              <a:latin typeface="黑体" panose="02010609060101010101" pitchFamily="49" charset="-122"/>
              <a:ea typeface="黑体" panose="02010609060101010101" pitchFamily="49" charset="-122"/>
            </a:endParaRPr>
          </a:p>
          <a:p>
            <a:pPr marL="292100" indent="-292100">
              <a:lnSpc>
                <a:spcPts val="3800"/>
              </a:lnSpc>
              <a:spcBef>
                <a:spcPct val="10000"/>
              </a:spcBef>
              <a:spcAft>
                <a:spcPts val="400"/>
              </a:spcAft>
              <a:buClr>
                <a:srgbClr val="0C7B9C"/>
              </a:buClr>
              <a:buSzPct val="75000"/>
              <a:buFont typeface="Arial" panose="020B0604020202020204" pitchFamily="34" charset="0"/>
            </a:pPr>
            <a:r>
              <a:rPr lang="en-US" altLang="zh-CN" sz="2400" b="0" dirty="0">
                <a:solidFill>
                  <a:srgbClr val="0000FF"/>
                </a:solidFill>
                <a:latin typeface="黑体" panose="02010609060101010101" pitchFamily="49" charset="-122"/>
                <a:ea typeface="黑体" panose="02010609060101010101" pitchFamily="49" charset="-122"/>
              </a:rPr>
              <a:t>	</a:t>
            </a:r>
            <a:r>
              <a:rPr lang="zh-CN" altLang="en-US" sz="2400" dirty="0">
                <a:solidFill>
                  <a:srgbClr val="FF0000"/>
                </a:solidFill>
                <a:latin typeface="黑体" panose="02010609060101010101" pitchFamily="49" charset="-122"/>
                <a:ea typeface="黑体" panose="02010609060101010101" pitchFamily="49" charset="-122"/>
              </a:rPr>
              <a:t>可见：分类是一个三步走的过程：训练→测试→工作。</a:t>
            </a:r>
            <a:endParaRPr lang="en-US" altLang="zh-CN" sz="2400" dirty="0">
              <a:solidFill>
                <a:srgbClr val="FF0000"/>
              </a:solidFill>
              <a:latin typeface="黑体" panose="02010609060101010101" pitchFamily="49" charset="-122"/>
              <a:ea typeface="黑体" panose="02010609060101010101" pitchFamily="49" charset="-122"/>
            </a:endParaRPr>
          </a:p>
        </p:txBody>
      </p:sp>
      <p:sp>
        <p:nvSpPr>
          <p:cNvPr id="33794" name="TextBox 14"/>
          <p:cNvSpPr txBox="1"/>
          <p:nvPr/>
        </p:nvSpPr>
        <p:spPr>
          <a:xfrm>
            <a:off x="304800" y="115888"/>
            <a:ext cx="75438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三、本课程的授课思路与内容安排</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0273" name="TextBox 21"/>
          <p:cNvSpPr txBox="1"/>
          <p:nvPr/>
        </p:nvSpPr>
        <p:spPr>
          <a:xfrm>
            <a:off x="228600" y="1228725"/>
            <a:ext cx="8229600" cy="523875"/>
          </a:xfrm>
          <a:prstGeom prst="rect">
            <a:avLst/>
          </a:prstGeom>
          <a:noFill/>
          <a:ln w="9525">
            <a:noFill/>
          </a:ln>
        </p:spPr>
        <p:txBody>
          <a:bodyPr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结构扩展</a:t>
            </a:r>
            <a:endParaRPr lang="en-US" altLang="zh-CN" dirty="0">
              <a:latin typeface="Times New Roman" panose="02020603050405020304" pitchFamily="18" charset="0"/>
              <a:ea typeface="黑体" panose="02010609060101010101" pitchFamily="49" charset="-122"/>
            </a:endParaRPr>
          </a:p>
        </p:txBody>
      </p:sp>
      <p:sp>
        <p:nvSpPr>
          <p:cNvPr id="310274" name="矩形 15"/>
          <p:cNvSpPr/>
          <p:nvPr/>
        </p:nvSpPr>
        <p:spPr>
          <a:xfrm>
            <a:off x="2530475" y="5791200"/>
            <a:ext cx="4822825" cy="523875"/>
          </a:xfrm>
          <a:prstGeom prst="rect">
            <a:avLst/>
          </a:prstGeom>
          <a:noFill/>
          <a:ln w="9525">
            <a:noFill/>
          </a:ln>
        </p:spPr>
        <p:txBody>
          <a:bodyPr wrap="none" anchor="t" anchorCtr="0">
            <a:spAutoFit/>
          </a:bodyPr>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AODE</a:t>
            </a:r>
            <a:r>
              <a:rPr lang="en-US" altLang="zh-CN" dirty="0">
                <a:latin typeface="Times New Roman" panose="02020603050405020304" pitchFamily="18" charset="0"/>
                <a:ea typeface="黑体" panose="02010609060101010101" pitchFamily="49" charset="-122"/>
              </a:rPr>
              <a:t> (Webb et al., ML 2005)</a:t>
            </a:r>
            <a:endParaRPr lang="zh-CN" altLang="en-US" dirty="0">
              <a:latin typeface="Times New Roman" panose="02020603050405020304" pitchFamily="18" charset="0"/>
              <a:ea typeface="黑体" panose="02010609060101010101" pitchFamily="49" charset="-122"/>
            </a:endParaRPr>
          </a:p>
        </p:txBody>
      </p:sp>
      <p:pic>
        <p:nvPicPr>
          <p:cNvPr id="310275" name="Picture 7"/>
          <p:cNvPicPr>
            <a:picLocks noChangeAspect="1"/>
          </p:cNvPicPr>
          <p:nvPr/>
        </p:nvPicPr>
        <p:blipFill>
          <a:blip r:embed="rId1"/>
          <a:stretch>
            <a:fillRect/>
          </a:stretch>
        </p:blipFill>
        <p:spPr>
          <a:xfrm>
            <a:off x="1047750" y="1676400"/>
            <a:ext cx="7105650" cy="4105275"/>
          </a:xfrm>
          <a:prstGeom prst="rect">
            <a:avLst/>
          </a:prstGeom>
          <a:noFill/>
          <a:ln w="12700">
            <a:noFill/>
          </a:ln>
        </p:spPr>
      </p:pic>
      <p:sp>
        <p:nvSpPr>
          <p:cNvPr id="310276"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四、朴素贝叶斯分类器改进</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2321" name="TextBox 21"/>
          <p:cNvSpPr txBox="1"/>
          <p:nvPr/>
        </p:nvSpPr>
        <p:spPr>
          <a:xfrm>
            <a:off x="228600" y="1228725"/>
            <a:ext cx="8229600" cy="523875"/>
          </a:xfrm>
          <a:prstGeom prst="rect">
            <a:avLst/>
          </a:prstGeom>
          <a:noFill/>
          <a:ln w="9525">
            <a:noFill/>
          </a:ln>
        </p:spPr>
        <p:txBody>
          <a:bodyPr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结构扩展</a:t>
            </a:r>
            <a:endParaRPr lang="en-US" altLang="zh-CN" dirty="0">
              <a:latin typeface="Times New Roman" panose="02020603050405020304" pitchFamily="18" charset="0"/>
              <a:ea typeface="黑体" panose="02010609060101010101" pitchFamily="49" charset="-122"/>
            </a:endParaRPr>
          </a:p>
        </p:txBody>
      </p:sp>
      <p:sp>
        <p:nvSpPr>
          <p:cNvPr id="312322" name="矩形 15"/>
          <p:cNvSpPr/>
          <p:nvPr/>
        </p:nvSpPr>
        <p:spPr>
          <a:xfrm>
            <a:off x="762000" y="5791200"/>
            <a:ext cx="7850188" cy="523875"/>
          </a:xfrm>
          <a:prstGeom prst="rect">
            <a:avLst/>
          </a:prstGeom>
          <a:noFill/>
          <a:ln w="9525">
            <a:noFill/>
          </a:ln>
        </p:spPr>
        <p:txBody>
          <a:bodyPr wrap="none" anchor="t" anchorCtr="0">
            <a:spAutoFit/>
          </a:bodyPr>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WAODE</a:t>
            </a:r>
            <a:r>
              <a:rPr lang="en-US" altLang="zh-CN" dirty="0">
                <a:latin typeface="Times New Roman" panose="02020603050405020304" pitchFamily="18" charset="0"/>
                <a:ea typeface="黑体" panose="02010609060101010101" pitchFamily="49" charset="-122"/>
              </a:rPr>
              <a:t> (Jiang et al., PRICAI 2006; JETAI 2012)</a:t>
            </a:r>
            <a:endParaRPr lang="zh-CN" altLang="en-US" dirty="0">
              <a:latin typeface="Times New Roman" panose="02020603050405020304" pitchFamily="18" charset="0"/>
              <a:ea typeface="黑体" panose="02010609060101010101" pitchFamily="49" charset="-122"/>
            </a:endParaRPr>
          </a:p>
        </p:txBody>
      </p:sp>
      <p:pic>
        <p:nvPicPr>
          <p:cNvPr id="312323" name="Picture 7"/>
          <p:cNvPicPr>
            <a:picLocks noChangeAspect="1"/>
          </p:cNvPicPr>
          <p:nvPr/>
        </p:nvPicPr>
        <p:blipFill>
          <a:blip r:embed="rId1"/>
          <a:stretch>
            <a:fillRect/>
          </a:stretch>
        </p:blipFill>
        <p:spPr>
          <a:xfrm>
            <a:off x="1042988" y="1676400"/>
            <a:ext cx="7186612" cy="4094163"/>
          </a:xfrm>
          <a:prstGeom prst="rect">
            <a:avLst/>
          </a:prstGeom>
          <a:noFill/>
          <a:ln w="12700">
            <a:noFill/>
          </a:ln>
        </p:spPr>
      </p:pic>
      <p:sp>
        <p:nvSpPr>
          <p:cNvPr id="312324"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四、朴素贝叶斯分类器改进</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4369" name="矩形 15"/>
          <p:cNvSpPr/>
          <p:nvPr/>
        </p:nvSpPr>
        <p:spPr>
          <a:xfrm>
            <a:off x="2133600" y="6029325"/>
            <a:ext cx="4849813" cy="523875"/>
          </a:xfrm>
          <a:prstGeom prst="rect">
            <a:avLst/>
          </a:prstGeom>
          <a:noFill/>
          <a:ln w="9525">
            <a:noFill/>
          </a:ln>
        </p:spPr>
        <p:txBody>
          <a:bodyPr wrap="none" anchor="t" anchorCtr="0">
            <a:spAutoFit/>
          </a:bodyPr>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ATAN</a:t>
            </a:r>
            <a:r>
              <a:rPr lang="en-US" altLang="zh-CN" dirty="0">
                <a:latin typeface="Times New Roman" panose="02020603050405020304" pitchFamily="18" charset="0"/>
                <a:ea typeface="黑体" panose="02010609060101010101" pitchFamily="49" charset="-122"/>
              </a:rPr>
              <a:t> (Jiang et al., KBS 2012)</a:t>
            </a:r>
            <a:endParaRPr lang="zh-CN" altLang="en-US" dirty="0">
              <a:latin typeface="Times New Roman" panose="02020603050405020304" pitchFamily="18" charset="0"/>
              <a:ea typeface="黑体" panose="02010609060101010101" pitchFamily="49" charset="-122"/>
            </a:endParaRPr>
          </a:p>
        </p:txBody>
      </p:sp>
      <p:pic>
        <p:nvPicPr>
          <p:cNvPr id="314370" name="Picture 7"/>
          <p:cNvPicPr>
            <a:picLocks noChangeAspect="1"/>
          </p:cNvPicPr>
          <p:nvPr/>
        </p:nvPicPr>
        <p:blipFill>
          <a:blip r:embed="rId1"/>
          <a:stretch>
            <a:fillRect/>
          </a:stretch>
        </p:blipFill>
        <p:spPr>
          <a:xfrm>
            <a:off x="1047750" y="1914525"/>
            <a:ext cx="7105650" cy="4105275"/>
          </a:xfrm>
          <a:prstGeom prst="rect">
            <a:avLst/>
          </a:prstGeom>
          <a:noFill/>
          <a:ln w="12700">
            <a:noFill/>
          </a:ln>
        </p:spPr>
      </p:pic>
      <p:pic>
        <p:nvPicPr>
          <p:cNvPr id="31752" name="Picture 8"/>
          <p:cNvPicPr>
            <a:picLocks noChangeAspect="1"/>
          </p:cNvPicPr>
          <p:nvPr/>
        </p:nvPicPr>
        <p:blipFill>
          <a:blip r:embed="rId2"/>
          <a:stretch>
            <a:fillRect/>
          </a:stretch>
        </p:blipFill>
        <p:spPr>
          <a:xfrm>
            <a:off x="990600" y="1828800"/>
            <a:ext cx="3605213" cy="2133600"/>
          </a:xfrm>
          <a:prstGeom prst="rect">
            <a:avLst/>
          </a:prstGeom>
          <a:noFill/>
          <a:ln w="19050" cap="flat" cmpd="sng">
            <a:solidFill>
              <a:srgbClr val="FF0000"/>
            </a:solidFill>
            <a:prstDash val="solid"/>
            <a:miter/>
            <a:headEnd type="none" w="med" len="med"/>
            <a:tailEnd type="none" w="med" len="med"/>
          </a:ln>
        </p:spPr>
      </p:pic>
      <p:sp>
        <p:nvSpPr>
          <p:cNvPr id="314372" name="TextBox 21"/>
          <p:cNvSpPr txBox="1"/>
          <p:nvPr/>
        </p:nvSpPr>
        <p:spPr>
          <a:xfrm>
            <a:off x="228600" y="1228725"/>
            <a:ext cx="8229600" cy="523875"/>
          </a:xfrm>
          <a:prstGeom prst="rect">
            <a:avLst/>
          </a:prstGeom>
          <a:noFill/>
          <a:ln w="9525">
            <a:noFill/>
          </a:ln>
        </p:spPr>
        <p:txBody>
          <a:bodyPr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结构扩展</a:t>
            </a:r>
            <a:endParaRPr lang="en-US" altLang="zh-CN" dirty="0">
              <a:latin typeface="Times New Roman" panose="02020603050405020304" pitchFamily="18" charset="0"/>
              <a:ea typeface="黑体" panose="02010609060101010101" pitchFamily="49" charset="-122"/>
            </a:endParaRPr>
          </a:p>
        </p:txBody>
      </p:sp>
      <p:sp>
        <p:nvSpPr>
          <p:cNvPr id="314373"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四、朴素贝叶斯分类器改进</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1752"/>
                                        </p:tgtEl>
                                        <p:attrNameLst>
                                          <p:attrName>style.visibility</p:attrName>
                                        </p:attrNameLst>
                                      </p:cBhvr>
                                      <p:to>
                                        <p:strVal val="visible"/>
                                      </p:to>
                                    </p:set>
                                    <p:anim calcmode="lin" valueType="num">
                                      <p:cBhvr additive="base">
                                        <p:cTn id="7" dur="2000" fill="hold"/>
                                        <p:tgtEl>
                                          <p:spTgt spid="31752"/>
                                        </p:tgtEl>
                                        <p:attrNameLst>
                                          <p:attrName>ppt_x</p:attrName>
                                        </p:attrNameLst>
                                      </p:cBhvr>
                                      <p:tavLst>
                                        <p:tav tm="0">
                                          <p:val>
                                            <p:strVal val="0-#ppt_w/2"/>
                                          </p:val>
                                        </p:tav>
                                        <p:tav tm="100000">
                                          <p:val>
                                            <p:strVal val="#ppt_x"/>
                                          </p:val>
                                        </p:tav>
                                      </p:tavLst>
                                    </p:anim>
                                    <p:anim calcmode="lin" valueType="num">
                                      <p:cBhvr additive="base">
                                        <p:cTn id="8" dur="2000" fill="hold"/>
                                        <p:tgtEl>
                                          <p:spTgt spid="317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6417" name="TextBox 21"/>
          <p:cNvSpPr txBox="1"/>
          <p:nvPr/>
        </p:nvSpPr>
        <p:spPr>
          <a:xfrm>
            <a:off x="228600" y="1228725"/>
            <a:ext cx="8229600" cy="523875"/>
          </a:xfrm>
          <a:prstGeom prst="rect">
            <a:avLst/>
          </a:prstGeom>
          <a:noFill/>
          <a:ln w="9525">
            <a:noFill/>
          </a:ln>
        </p:spPr>
        <p:txBody>
          <a:bodyPr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结构扩展</a:t>
            </a:r>
            <a:endParaRPr lang="en-US" altLang="zh-CN" dirty="0">
              <a:latin typeface="Times New Roman" panose="02020603050405020304" pitchFamily="18" charset="0"/>
              <a:ea typeface="黑体" panose="02010609060101010101" pitchFamily="49" charset="-122"/>
            </a:endParaRPr>
          </a:p>
        </p:txBody>
      </p:sp>
      <p:sp>
        <p:nvSpPr>
          <p:cNvPr id="316418" name="矩形 15"/>
          <p:cNvSpPr/>
          <p:nvPr/>
        </p:nvSpPr>
        <p:spPr>
          <a:xfrm>
            <a:off x="1752600" y="5876925"/>
            <a:ext cx="5895975" cy="523875"/>
          </a:xfrm>
          <a:prstGeom prst="rect">
            <a:avLst/>
          </a:prstGeom>
          <a:noFill/>
          <a:ln w="9525">
            <a:noFill/>
          </a:ln>
        </p:spPr>
        <p:txBody>
          <a:bodyPr wrap="none" anchor="t" anchorCtr="0">
            <a:spAutoFit/>
          </a:bodyPr>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ASAODE</a:t>
            </a:r>
            <a:r>
              <a:rPr lang="en-US" altLang="zh-CN" dirty="0">
                <a:latin typeface="Times New Roman" panose="02020603050405020304" pitchFamily="18" charset="0"/>
                <a:ea typeface="黑体" panose="02010609060101010101" pitchFamily="49" charset="-122"/>
              </a:rPr>
              <a:t> (Chen et al., PAKDD 2014)</a:t>
            </a:r>
            <a:endParaRPr lang="en-US" altLang="zh-CN" dirty="0">
              <a:latin typeface="Times New Roman" panose="02020603050405020304" pitchFamily="18" charset="0"/>
              <a:ea typeface="黑体" panose="02010609060101010101" pitchFamily="49" charset="-122"/>
            </a:endParaRPr>
          </a:p>
        </p:txBody>
      </p:sp>
      <p:pic>
        <p:nvPicPr>
          <p:cNvPr id="316419" name="Picture 7"/>
          <p:cNvPicPr>
            <a:picLocks noChangeAspect="1"/>
          </p:cNvPicPr>
          <p:nvPr/>
        </p:nvPicPr>
        <p:blipFill>
          <a:blip r:embed="rId1"/>
          <a:stretch>
            <a:fillRect/>
          </a:stretch>
        </p:blipFill>
        <p:spPr>
          <a:xfrm>
            <a:off x="1047750" y="1685925"/>
            <a:ext cx="7105650" cy="4105275"/>
          </a:xfrm>
          <a:prstGeom prst="rect">
            <a:avLst/>
          </a:prstGeom>
          <a:noFill/>
          <a:ln w="12700">
            <a:noFill/>
          </a:ln>
        </p:spPr>
      </p:pic>
      <p:sp>
        <p:nvSpPr>
          <p:cNvPr id="316420"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四、朴素贝叶斯分类器改进</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6" name="Line 69"/>
          <p:cNvSpPr/>
          <p:nvPr/>
        </p:nvSpPr>
        <p:spPr>
          <a:xfrm flipH="1">
            <a:off x="1066800" y="2905125"/>
            <a:ext cx="457200" cy="381000"/>
          </a:xfrm>
          <a:prstGeom prst="line">
            <a:avLst/>
          </a:prstGeom>
          <a:ln w="28575" cap="flat" cmpd="sng">
            <a:solidFill>
              <a:srgbClr val="FF0000"/>
            </a:solidFill>
            <a:prstDash val="solid"/>
            <a:round/>
            <a:headEnd type="none" w="med" len="med"/>
            <a:tailEnd type="none" w="med" len="med"/>
          </a:ln>
        </p:spPr>
      </p:sp>
      <p:sp>
        <p:nvSpPr>
          <p:cNvPr id="7" name="Line 70"/>
          <p:cNvSpPr/>
          <p:nvPr/>
        </p:nvSpPr>
        <p:spPr>
          <a:xfrm>
            <a:off x="1143000" y="2905125"/>
            <a:ext cx="381000" cy="381000"/>
          </a:xfrm>
          <a:prstGeom prst="line">
            <a:avLst/>
          </a:prstGeom>
          <a:ln w="28575" cap="flat" cmpd="sng">
            <a:solidFill>
              <a:srgbClr val="FF0000"/>
            </a:solidFill>
            <a:prstDash val="solid"/>
            <a:round/>
            <a:headEnd type="none" w="med" len="med"/>
            <a:tailEnd type="none" w="med" len="med"/>
          </a:ln>
        </p:spPr>
      </p:sp>
      <p:sp>
        <p:nvSpPr>
          <p:cNvPr id="8" name="Line 69"/>
          <p:cNvSpPr/>
          <p:nvPr/>
        </p:nvSpPr>
        <p:spPr>
          <a:xfrm flipH="1">
            <a:off x="3124200" y="3429000"/>
            <a:ext cx="457200" cy="381000"/>
          </a:xfrm>
          <a:prstGeom prst="line">
            <a:avLst/>
          </a:prstGeom>
          <a:ln w="28575" cap="flat" cmpd="sng">
            <a:solidFill>
              <a:srgbClr val="FF0000"/>
            </a:solidFill>
            <a:prstDash val="solid"/>
            <a:round/>
            <a:headEnd type="none" w="med" len="med"/>
            <a:tailEnd type="none" w="med" len="med"/>
          </a:ln>
        </p:spPr>
      </p:sp>
      <p:sp>
        <p:nvSpPr>
          <p:cNvPr id="9" name="Line 70"/>
          <p:cNvSpPr/>
          <p:nvPr/>
        </p:nvSpPr>
        <p:spPr>
          <a:xfrm>
            <a:off x="3200400" y="3429000"/>
            <a:ext cx="381000" cy="381000"/>
          </a:xfrm>
          <a:prstGeom prst="line">
            <a:avLst/>
          </a:prstGeom>
          <a:ln w="28575" cap="flat" cmpd="sng">
            <a:solidFill>
              <a:srgbClr val="FF0000"/>
            </a:solidFill>
            <a:prstDash val="solid"/>
            <a:round/>
            <a:headEnd type="none" w="med" len="med"/>
            <a:tailEnd type="none" w="med" len="med"/>
          </a:ln>
        </p:spPr>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8465" name="TextBox 21"/>
          <p:cNvSpPr txBox="1"/>
          <p:nvPr/>
        </p:nvSpPr>
        <p:spPr>
          <a:xfrm>
            <a:off x="228600" y="1228725"/>
            <a:ext cx="8229600" cy="523875"/>
          </a:xfrm>
          <a:prstGeom prst="rect">
            <a:avLst/>
          </a:prstGeom>
          <a:noFill/>
          <a:ln w="9525">
            <a:noFill/>
          </a:ln>
        </p:spPr>
        <p:txBody>
          <a:bodyPr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结构扩展</a:t>
            </a:r>
            <a:endParaRPr lang="en-US" altLang="zh-CN" dirty="0">
              <a:latin typeface="Times New Roman" panose="02020603050405020304" pitchFamily="18" charset="0"/>
              <a:ea typeface="黑体" panose="02010609060101010101" pitchFamily="49" charset="-122"/>
            </a:endParaRPr>
          </a:p>
        </p:txBody>
      </p:sp>
      <p:sp>
        <p:nvSpPr>
          <p:cNvPr id="318466"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四、朴素贝叶斯分类器改进</a:t>
            </a:r>
            <a:endParaRPr lang="zh-CN" altLang="en-US" sz="3600" dirty="0">
              <a:solidFill>
                <a:srgbClr val="0000CC"/>
              </a:solidFill>
              <a:latin typeface="楷体" panose="02010609060101010101" pitchFamily="49" charset="-122"/>
              <a:ea typeface="楷体" panose="02010609060101010101" pitchFamily="49" charset="-122"/>
            </a:endParaRPr>
          </a:p>
        </p:txBody>
      </p:sp>
      <p:pic>
        <p:nvPicPr>
          <p:cNvPr id="318467" name="Picture 4"/>
          <p:cNvPicPr>
            <a:picLocks noChangeAspect="1"/>
          </p:cNvPicPr>
          <p:nvPr/>
        </p:nvPicPr>
        <p:blipFill>
          <a:blip r:embed="rId1"/>
          <a:stretch>
            <a:fillRect/>
          </a:stretch>
        </p:blipFill>
        <p:spPr>
          <a:xfrm>
            <a:off x="381000" y="1949450"/>
            <a:ext cx="8382000" cy="3767138"/>
          </a:xfrm>
          <a:prstGeom prst="rect">
            <a:avLst/>
          </a:prstGeom>
          <a:noFill/>
          <a:ln w="12700">
            <a:noFill/>
          </a:ln>
        </p:spPr>
      </p:pic>
      <p:sp>
        <p:nvSpPr>
          <p:cNvPr id="318468" name="矩形 20"/>
          <p:cNvSpPr/>
          <p:nvPr/>
        </p:nvSpPr>
        <p:spPr>
          <a:xfrm>
            <a:off x="685800" y="5800725"/>
            <a:ext cx="7696200" cy="523875"/>
          </a:xfrm>
          <a:prstGeom prst="rect">
            <a:avLst/>
          </a:prstGeom>
          <a:noFill/>
          <a:ln w="9525">
            <a:noFill/>
          </a:ln>
        </p:spPr>
        <p:txBody>
          <a:bodyPr anchor="t" anchorCtr="0">
            <a:spAutoFit/>
          </a:bodyPr>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Select or Weigh?</a:t>
            </a:r>
            <a:r>
              <a:rPr lang="en-US" altLang="zh-CN" dirty="0">
                <a:latin typeface="Times New Roman" panose="02020603050405020304" pitchFamily="18" charset="0"/>
                <a:ea typeface="黑体" panose="02010609060101010101" pitchFamily="49" charset="-122"/>
              </a:rPr>
              <a:t> (Yang, Webb et al., TKDE 2007)</a:t>
            </a:r>
            <a:endParaRPr lang="en-US" altLang="zh-CN" dirty="0">
              <a:latin typeface="Times New Roman" panose="02020603050405020304" pitchFamily="18" charset="0"/>
              <a:ea typeface="黑体" panose="02010609060101010101" pitchFamily="49" charset="-122"/>
            </a:endParaRPr>
          </a:p>
        </p:txBody>
      </p:sp>
    </p:spTree>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0513" name="TextBox 21"/>
          <p:cNvSpPr txBox="1"/>
          <p:nvPr/>
        </p:nvSpPr>
        <p:spPr>
          <a:xfrm>
            <a:off x="228600" y="1228725"/>
            <a:ext cx="8229600" cy="523875"/>
          </a:xfrm>
          <a:prstGeom prst="rect">
            <a:avLst/>
          </a:prstGeom>
          <a:noFill/>
          <a:ln w="9525">
            <a:noFill/>
          </a:ln>
        </p:spPr>
        <p:txBody>
          <a:bodyPr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结构扩展</a:t>
            </a:r>
            <a:endParaRPr lang="en-US" altLang="zh-CN" dirty="0">
              <a:latin typeface="Times New Roman" panose="02020603050405020304" pitchFamily="18" charset="0"/>
              <a:ea typeface="黑体" panose="02010609060101010101" pitchFamily="49" charset="-122"/>
            </a:endParaRPr>
          </a:p>
        </p:txBody>
      </p:sp>
      <p:sp>
        <p:nvSpPr>
          <p:cNvPr id="320514"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四、朴素贝叶斯分类器改进</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320515" name="矩形 15"/>
          <p:cNvSpPr/>
          <p:nvPr/>
        </p:nvSpPr>
        <p:spPr>
          <a:xfrm>
            <a:off x="1828800" y="5715000"/>
            <a:ext cx="5856288" cy="954088"/>
          </a:xfrm>
          <a:prstGeom prst="rect">
            <a:avLst/>
          </a:prstGeom>
          <a:noFill/>
          <a:ln w="9525">
            <a:noFill/>
          </a:ln>
        </p:spPr>
        <p:txBody>
          <a:bodyPr wrap="none" anchor="t" anchorCtr="0">
            <a:spAutoFit/>
          </a:bodyPr>
          <a:p>
            <a:pPr algn="ct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A</a:t>
            </a:r>
            <a:r>
              <a:rPr lang="en-US" altLang="zh-CN" i="1" dirty="0">
                <a:solidFill>
                  <a:srgbClr val="FF0000"/>
                </a:solidFill>
                <a:latin typeface="Times New Roman" panose="02020603050405020304" pitchFamily="18" charset="0"/>
                <a:ea typeface="黑体" panose="02010609060101010101" pitchFamily="49" charset="-122"/>
              </a:rPr>
              <a:t>n</a:t>
            </a:r>
            <a:r>
              <a:rPr lang="en-US" altLang="zh-CN" dirty="0">
                <a:solidFill>
                  <a:srgbClr val="FF0000"/>
                </a:solidFill>
                <a:latin typeface="Times New Roman" panose="02020603050405020304" pitchFamily="18" charset="0"/>
                <a:ea typeface="黑体" panose="02010609060101010101" pitchFamily="49" charset="-122"/>
              </a:rPr>
              <a:t>DE </a:t>
            </a:r>
            <a:r>
              <a:rPr lang="en-US" altLang="zh-CN" dirty="0">
                <a:latin typeface="Times New Roman" panose="02020603050405020304" pitchFamily="18" charset="0"/>
                <a:ea typeface="黑体" panose="02010609060101010101" pitchFamily="49" charset="-122"/>
              </a:rPr>
              <a:t>(Webb et al., ML 2012)</a:t>
            </a:r>
            <a:endParaRPr lang="en-US" altLang="zh-CN" dirty="0">
              <a:latin typeface="Times New Roman" panose="02020603050405020304" pitchFamily="18" charset="0"/>
              <a:ea typeface="黑体" panose="02010609060101010101" pitchFamily="49" charset="-122"/>
            </a:endParaRPr>
          </a:p>
          <a:p>
            <a:pPr algn="ct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SASA</a:t>
            </a:r>
            <a:r>
              <a:rPr lang="en-US" altLang="zh-CN" i="1" dirty="0">
                <a:solidFill>
                  <a:srgbClr val="FF0000"/>
                </a:solidFill>
                <a:latin typeface="Times New Roman" panose="02020603050405020304" pitchFamily="18" charset="0"/>
                <a:ea typeface="黑体" panose="02010609060101010101" pitchFamily="49" charset="-122"/>
              </a:rPr>
              <a:t>n</a:t>
            </a:r>
            <a:r>
              <a:rPr lang="en-US" altLang="zh-CN" dirty="0">
                <a:solidFill>
                  <a:srgbClr val="FF0000"/>
                </a:solidFill>
                <a:latin typeface="Times New Roman" panose="02020603050405020304" pitchFamily="18" charset="0"/>
                <a:ea typeface="黑体" panose="02010609060101010101" pitchFamily="49" charset="-122"/>
              </a:rPr>
              <a:t>DE</a:t>
            </a:r>
            <a:r>
              <a:rPr lang="en-US" altLang="zh-CN" dirty="0">
                <a:latin typeface="Times New Roman" panose="02020603050405020304" pitchFamily="18" charset="0"/>
                <a:ea typeface="黑体" panose="02010609060101010101" pitchFamily="49" charset="-122"/>
              </a:rPr>
              <a:t> (Chen et al., TKDE 2017)</a:t>
            </a:r>
            <a:endParaRPr lang="zh-CN" altLang="en-US" dirty="0">
              <a:latin typeface="Times New Roman" panose="02020603050405020304" pitchFamily="18" charset="0"/>
              <a:ea typeface="黑体" panose="02010609060101010101" pitchFamily="49" charset="-122"/>
            </a:endParaRPr>
          </a:p>
        </p:txBody>
      </p:sp>
      <p:pic>
        <p:nvPicPr>
          <p:cNvPr id="320516" name="Picture 2"/>
          <p:cNvPicPr>
            <a:picLocks noChangeAspect="1"/>
          </p:cNvPicPr>
          <p:nvPr/>
        </p:nvPicPr>
        <p:blipFill>
          <a:blip r:embed="rId1"/>
          <a:srcRect l="5704" t="4004" r="10873" b="10574"/>
          <a:stretch>
            <a:fillRect/>
          </a:stretch>
        </p:blipFill>
        <p:spPr>
          <a:xfrm>
            <a:off x="152400" y="1676400"/>
            <a:ext cx="8839200" cy="3962400"/>
          </a:xfrm>
          <a:prstGeom prst="rect">
            <a:avLst/>
          </a:prstGeom>
          <a:noFill/>
          <a:ln w="12700">
            <a:noFill/>
          </a:ln>
        </p:spPr>
      </p:pic>
      <p:sp>
        <p:nvSpPr>
          <p:cNvPr id="320517" name="矩形 11"/>
          <p:cNvSpPr/>
          <p:nvPr/>
        </p:nvSpPr>
        <p:spPr>
          <a:xfrm>
            <a:off x="2590800" y="3505200"/>
            <a:ext cx="1100138" cy="523875"/>
          </a:xfrm>
          <a:prstGeom prst="rect">
            <a:avLst/>
          </a:prstGeom>
          <a:noFill/>
          <a:ln w="9525">
            <a:noFill/>
          </a:ln>
        </p:spPr>
        <p:txBody>
          <a:bodyPr wrap="none" anchor="t" anchorCtr="0">
            <a:spAutoFit/>
          </a:bodyPr>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a:t>
            </a:r>
            <a:r>
              <a:rPr lang="en-US" altLang="zh-CN" i="1" dirty="0">
                <a:solidFill>
                  <a:srgbClr val="FF0000"/>
                </a:solidFill>
                <a:latin typeface="Times New Roman" panose="02020603050405020304" pitchFamily="18" charset="0"/>
                <a:ea typeface="黑体" panose="02010609060101010101" pitchFamily="49" charset="-122"/>
              </a:rPr>
              <a:t>n</a:t>
            </a:r>
            <a:r>
              <a:rPr lang="en-US" altLang="zh-CN" dirty="0">
                <a:solidFill>
                  <a:srgbClr val="FF0000"/>
                </a:solidFill>
                <a:latin typeface="Times New Roman" panose="02020603050405020304" pitchFamily="18" charset="0"/>
                <a:ea typeface="黑体" panose="02010609060101010101" pitchFamily="49" charset="-122"/>
              </a:rPr>
              <a:t>=2)</a:t>
            </a: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spTree>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2561" name="TextBox 21"/>
          <p:cNvSpPr txBox="1"/>
          <p:nvPr/>
        </p:nvSpPr>
        <p:spPr>
          <a:xfrm>
            <a:off x="228600" y="1228725"/>
            <a:ext cx="8229600" cy="523875"/>
          </a:xfrm>
          <a:prstGeom prst="rect">
            <a:avLst/>
          </a:prstGeom>
          <a:noFill/>
          <a:ln w="9525">
            <a:noFill/>
          </a:ln>
        </p:spPr>
        <p:txBody>
          <a:bodyPr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特征选择</a:t>
            </a:r>
            <a:endParaRPr lang="en-US" altLang="zh-CN" dirty="0">
              <a:latin typeface="Times New Roman" panose="02020603050405020304" pitchFamily="18" charset="0"/>
              <a:ea typeface="黑体" panose="02010609060101010101" pitchFamily="49" charset="-122"/>
            </a:endParaRPr>
          </a:p>
        </p:txBody>
      </p:sp>
      <p:sp>
        <p:nvSpPr>
          <p:cNvPr id="10246" name="矩形 15"/>
          <p:cNvSpPr/>
          <p:nvPr/>
        </p:nvSpPr>
        <p:spPr>
          <a:xfrm>
            <a:off x="304800" y="4114800"/>
            <a:ext cx="8229600" cy="2678113"/>
          </a:xfrm>
          <a:prstGeom prst="rect">
            <a:avLst/>
          </a:prstGeom>
          <a:noFill/>
          <a:ln w="9525">
            <a:noFill/>
          </a:ln>
        </p:spPr>
        <p:txBody>
          <a:bodyPr anchor="t" anchorCtr="0">
            <a:spAutoFit/>
          </a:bodyPr>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SB</a:t>
            </a:r>
            <a:r>
              <a:rPr lang="en-US" altLang="zh-CN" dirty="0">
                <a:latin typeface="Times New Roman" panose="02020603050405020304" pitchFamily="18" charset="0"/>
                <a:ea typeface="黑体" panose="02010609060101010101" pitchFamily="49" charset="-122"/>
              </a:rPr>
              <a:t> (Langley &amp; Sage, UAI 1994)</a:t>
            </a:r>
            <a:endParaRPr lang="en-US" altLang="zh-CN" dirty="0">
              <a:latin typeface="Times New Roman" panose="02020603050405020304" pitchFamily="18" charset="0"/>
              <a:ea typeface="黑体" panose="02010609060101010101" pitchFamily="49" charset="-122"/>
            </a:endParaRPr>
          </a:p>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SBC</a:t>
            </a:r>
            <a:r>
              <a:rPr lang="en-US" altLang="zh-CN" dirty="0">
                <a:latin typeface="Times New Roman" panose="02020603050405020304" pitchFamily="18" charset="0"/>
                <a:ea typeface="黑体" panose="02010609060101010101" pitchFamily="49" charset="-122"/>
              </a:rPr>
              <a:t> (Ratanamahatana &amp; Gunopulos, AAI 2003)</a:t>
            </a:r>
            <a:endParaRPr lang="en-US" altLang="zh-CN" dirty="0">
              <a:solidFill>
                <a:srgbClr val="FF0000"/>
              </a:solidFill>
              <a:latin typeface="Times New Roman" panose="02020603050405020304" pitchFamily="18" charset="0"/>
              <a:ea typeface="黑体" panose="02010609060101010101" pitchFamily="49" charset="-122"/>
            </a:endParaRPr>
          </a:p>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ENB</a:t>
            </a:r>
            <a:r>
              <a:rPr lang="en-US" altLang="zh-CN" dirty="0">
                <a:latin typeface="Times New Roman" panose="02020603050405020304" pitchFamily="18" charset="0"/>
                <a:ea typeface="黑体" panose="02010609060101010101" pitchFamily="49" charset="-122"/>
              </a:rPr>
              <a:t> (Jiang et al., ISICA 2005)</a:t>
            </a:r>
            <a:endParaRPr lang="en-US" altLang="zh-CN" dirty="0">
              <a:latin typeface="Times New Roman" panose="02020603050405020304" pitchFamily="18" charset="0"/>
              <a:ea typeface="黑体" panose="02010609060101010101" pitchFamily="49" charset="-122"/>
            </a:endParaRPr>
          </a:p>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RSNB</a:t>
            </a:r>
            <a:r>
              <a:rPr lang="en-US" altLang="zh-CN" dirty="0">
                <a:latin typeface="Times New Roman" panose="02020603050405020304" pitchFamily="18" charset="0"/>
                <a:ea typeface="黑体" panose="02010609060101010101" pitchFamily="49" charset="-122"/>
              </a:rPr>
              <a:t> (Jiang et al., ESWA 2012)</a:t>
            </a:r>
            <a:endParaRPr lang="en-US" altLang="zh-CN" dirty="0">
              <a:latin typeface="Times New Roman" panose="02020603050405020304" pitchFamily="18" charset="0"/>
              <a:ea typeface="黑体" panose="02010609060101010101" pitchFamily="49" charset="-122"/>
            </a:endParaRPr>
          </a:p>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TCSNB</a:t>
            </a:r>
            <a:r>
              <a:rPr lang="en-US" altLang="zh-CN" dirty="0">
                <a:latin typeface="Times New Roman" panose="02020603050405020304" pitchFamily="18" charset="0"/>
                <a:ea typeface="黑体" panose="02010609060101010101" pitchFamily="49" charset="-122"/>
              </a:rPr>
              <a:t> (Kong, Jiang &amp; Li, PRL 2016)</a:t>
            </a:r>
            <a:endParaRPr lang="en-US" altLang="zh-CN" dirty="0">
              <a:latin typeface="Times New Roman" panose="02020603050405020304" pitchFamily="18" charset="0"/>
              <a:ea typeface="黑体" panose="02010609060101010101" pitchFamily="49" charset="-122"/>
            </a:endParaRPr>
          </a:p>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TCSFS</a:t>
            </a:r>
            <a:r>
              <a:rPr lang="en-US" altLang="zh-CN" dirty="0">
                <a:latin typeface="Times New Roman" panose="02020603050405020304" pitchFamily="18" charset="0"/>
                <a:ea typeface="黑体" panose="02010609060101010101" pitchFamily="49" charset="-122"/>
              </a:rPr>
              <a:t> (Jiang et al., TSMC-S 2019)</a:t>
            </a:r>
            <a:endParaRPr lang="zh-CN" altLang="en-US" dirty="0">
              <a:latin typeface="Times New Roman" panose="02020603050405020304" pitchFamily="18" charset="0"/>
              <a:ea typeface="黑体" panose="02010609060101010101" pitchFamily="49" charset="-122"/>
            </a:endParaRPr>
          </a:p>
        </p:txBody>
      </p:sp>
      <p:graphicFrame>
        <p:nvGraphicFramePr>
          <p:cNvPr id="322563" name="Object 5"/>
          <p:cNvGraphicFramePr/>
          <p:nvPr/>
        </p:nvGraphicFramePr>
        <p:xfrm>
          <a:off x="2133600" y="1189038"/>
          <a:ext cx="3949700" cy="868362"/>
        </p:xfrm>
        <a:graphic>
          <a:graphicData uri="http://schemas.openxmlformats.org/presentationml/2006/ole">
            <mc:AlternateContent xmlns:mc="http://schemas.openxmlformats.org/markup-compatibility/2006">
              <mc:Choice xmlns:v="urn:schemas-microsoft-com:vml" Requires="v">
                <p:oleObj spid="_x0000_s3105" name="" r:id="rId1" imgW="1992630" imgH="438150" progId="Equation.Ribbit">
                  <p:embed/>
                </p:oleObj>
              </mc:Choice>
              <mc:Fallback>
                <p:oleObj name="" r:id="rId1" imgW="1992630" imgH="438150" progId="Equation.Ribbit">
                  <p:embed/>
                  <p:pic>
                    <p:nvPicPr>
                      <p:cNvPr id="0" name="图片 3104"/>
                      <p:cNvPicPr/>
                      <p:nvPr/>
                    </p:nvPicPr>
                    <p:blipFill>
                      <a:blip r:embed="rId2"/>
                      <a:stretch>
                        <a:fillRect/>
                      </a:stretch>
                    </p:blipFill>
                    <p:spPr>
                      <a:xfrm>
                        <a:off x="2133600" y="1189038"/>
                        <a:ext cx="3949700" cy="868362"/>
                      </a:xfrm>
                      <a:prstGeom prst="rect">
                        <a:avLst/>
                      </a:prstGeom>
                      <a:noFill/>
                      <a:ln w="38100">
                        <a:noFill/>
                        <a:miter/>
                      </a:ln>
                    </p:spPr>
                  </p:pic>
                </p:oleObj>
              </mc:Fallback>
            </mc:AlternateContent>
          </a:graphicData>
        </a:graphic>
      </p:graphicFrame>
      <p:cxnSp>
        <p:nvCxnSpPr>
          <p:cNvPr id="12" name="直接箭头连接符 11"/>
          <p:cNvCxnSpPr/>
          <p:nvPr/>
        </p:nvCxnSpPr>
        <p:spPr>
          <a:xfrm rot="5400000">
            <a:off x="5029200" y="831850"/>
            <a:ext cx="381000" cy="381000"/>
          </a:xfrm>
          <a:prstGeom prst="straightConnector1">
            <a:avLst/>
          </a:prstGeom>
          <a:ln w="28575" cap="flat" cmpd="sng">
            <a:solidFill>
              <a:srgbClr val="FF0000"/>
            </a:solidFill>
            <a:prstDash val="solid"/>
            <a:round/>
            <a:headEnd type="none" w="med" len="med"/>
            <a:tailEnd type="arrow" w="med" len="med"/>
          </a:ln>
        </p:spPr>
      </p:cxnSp>
      <p:graphicFrame>
        <p:nvGraphicFramePr>
          <p:cNvPr id="322565" name="Object 8"/>
          <p:cNvGraphicFramePr/>
          <p:nvPr/>
        </p:nvGraphicFramePr>
        <p:xfrm>
          <a:off x="2133600" y="2265363"/>
          <a:ext cx="3155950" cy="782637"/>
        </p:xfrm>
        <a:graphic>
          <a:graphicData uri="http://schemas.openxmlformats.org/presentationml/2006/ole">
            <mc:AlternateContent xmlns:mc="http://schemas.openxmlformats.org/markup-compatibility/2006">
              <mc:Choice xmlns:v="urn:schemas-microsoft-com:vml" Requires="v">
                <p:oleObj spid="_x0000_s3109" name="" r:id="rId3" imgW="1592580" imgH="394970" progId="Equation.Ribbit">
                  <p:embed/>
                </p:oleObj>
              </mc:Choice>
              <mc:Fallback>
                <p:oleObj name="" r:id="rId3" imgW="1592580" imgH="394970" progId="Equation.Ribbit">
                  <p:embed/>
                  <p:pic>
                    <p:nvPicPr>
                      <p:cNvPr id="0" name="图片 3108"/>
                      <p:cNvPicPr/>
                      <p:nvPr/>
                    </p:nvPicPr>
                    <p:blipFill>
                      <a:blip r:embed="rId4"/>
                      <a:stretch>
                        <a:fillRect/>
                      </a:stretch>
                    </p:blipFill>
                    <p:spPr>
                      <a:xfrm>
                        <a:off x="2133600" y="2265363"/>
                        <a:ext cx="3155950" cy="782637"/>
                      </a:xfrm>
                      <a:prstGeom prst="rect">
                        <a:avLst/>
                      </a:prstGeom>
                      <a:noFill/>
                      <a:ln w="38100">
                        <a:noFill/>
                        <a:miter/>
                      </a:ln>
                    </p:spPr>
                  </p:pic>
                </p:oleObj>
              </mc:Fallback>
            </mc:AlternateContent>
          </a:graphicData>
        </a:graphic>
      </p:graphicFrame>
      <p:graphicFrame>
        <p:nvGraphicFramePr>
          <p:cNvPr id="322566" name="Object 9"/>
          <p:cNvGraphicFramePr/>
          <p:nvPr/>
        </p:nvGraphicFramePr>
        <p:xfrm>
          <a:off x="2133600" y="3176588"/>
          <a:ext cx="4559300" cy="862012"/>
        </p:xfrm>
        <a:graphic>
          <a:graphicData uri="http://schemas.openxmlformats.org/presentationml/2006/ole">
            <mc:AlternateContent xmlns:mc="http://schemas.openxmlformats.org/markup-compatibility/2006">
              <mc:Choice xmlns:v="urn:schemas-microsoft-com:vml" Requires="v">
                <p:oleObj spid="_x0000_s3107" name="" r:id="rId5" imgW="2299970" imgH="434340" progId="Equation.Ribbit">
                  <p:embed/>
                </p:oleObj>
              </mc:Choice>
              <mc:Fallback>
                <p:oleObj name="" r:id="rId5" imgW="2299970" imgH="434340" progId="Equation.Ribbit">
                  <p:embed/>
                  <p:pic>
                    <p:nvPicPr>
                      <p:cNvPr id="0" name="图片 3106"/>
                      <p:cNvPicPr/>
                      <p:nvPr/>
                    </p:nvPicPr>
                    <p:blipFill>
                      <a:blip r:embed="rId6"/>
                      <a:stretch>
                        <a:fillRect/>
                      </a:stretch>
                    </p:blipFill>
                    <p:spPr>
                      <a:xfrm>
                        <a:off x="2133600" y="3176588"/>
                        <a:ext cx="4559300" cy="862012"/>
                      </a:xfrm>
                      <a:prstGeom prst="rect">
                        <a:avLst/>
                      </a:prstGeom>
                      <a:noFill/>
                      <a:ln w="38100">
                        <a:noFill/>
                        <a:miter/>
                      </a:ln>
                    </p:spPr>
                  </p:pic>
                </p:oleObj>
              </mc:Fallback>
            </mc:AlternateContent>
          </a:graphicData>
        </a:graphic>
      </p:graphicFrame>
      <p:sp>
        <p:nvSpPr>
          <p:cNvPr id="322567"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四、朴素贝叶斯分类器改进</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1+#ppt_w/2"/>
                                          </p:val>
                                        </p:tav>
                                        <p:tav tm="100000">
                                          <p:val>
                                            <p:strVal val="#ppt_x"/>
                                          </p:val>
                                        </p:tav>
                                      </p:tavLst>
                                    </p:anim>
                                    <p:anim calcmode="lin" valueType="num">
                                      <p:cBhvr additive="base">
                                        <p:cTn id="8"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246">
                                            <p:txEl>
                                              <p:charRg st="0" end="30"/>
                                            </p:txEl>
                                          </p:spTgt>
                                        </p:tgtEl>
                                        <p:attrNameLst>
                                          <p:attrName>style.visibility</p:attrName>
                                        </p:attrNameLst>
                                      </p:cBhvr>
                                      <p:to>
                                        <p:strVal val="visible"/>
                                      </p:to>
                                    </p:set>
                                    <p:animEffect transition="in" filter="fade">
                                      <p:cBhvr>
                                        <p:cTn id="13" dur="2000"/>
                                        <p:tgtEl>
                                          <p:spTgt spid="10246">
                                            <p:txEl>
                                              <p:charRg st="0" end="3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246">
                                            <p:txEl>
                                              <p:charRg st="30" end="73"/>
                                            </p:txEl>
                                          </p:spTgt>
                                        </p:tgtEl>
                                        <p:attrNameLst>
                                          <p:attrName>style.visibility</p:attrName>
                                        </p:attrNameLst>
                                      </p:cBhvr>
                                      <p:to>
                                        <p:strVal val="visible"/>
                                      </p:to>
                                    </p:set>
                                    <p:animEffect transition="in" filter="fade">
                                      <p:cBhvr>
                                        <p:cTn id="16" dur="2000"/>
                                        <p:tgtEl>
                                          <p:spTgt spid="10246">
                                            <p:txEl>
                                              <p:charRg st="30" end="7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246">
                                            <p:txEl>
                                              <p:charRg st="73" end="104"/>
                                            </p:txEl>
                                          </p:spTgt>
                                        </p:tgtEl>
                                        <p:attrNameLst>
                                          <p:attrName>style.visibility</p:attrName>
                                        </p:attrNameLst>
                                      </p:cBhvr>
                                      <p:to>
                                        <p:strVal val="visible"/>
                                      </p:to>
                                    </p:set>
                                    <p:animEffect transition="in" filter="fade">
                                      <p:cBhvr>
                                        <p:cTn id="19" dur="2000"/>
                                        <p:tgtEl>
                                          <p:spTgt spid="10246">
                                            <p:txEl>
                                              <p:charRg st="73" end="10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246">
                                            <p:txEl>
                                              <p:charRg st="104" end="135"/>
                                            </p:txEl>
                                          </p:spTgt>
                                        </p:tgtEl>
                                        <p:attrNameLst>
                                          <p:attrName>style.visibility</p:attrName>
                                        </p:attrNameLst>
                                      </p:cBhvr>
                                      <p:to>
                                        <p:strVal val="visible"/>
                                      </p:to>
                                    </p:set>
                                    <p:animEffect transition="in" filter="fade">
                                      <p:cBhvr>
                                        <p:cTn id="22" dur="2000"/>
                                        <p:tgtEl>
                                          <p:spTgt spid="10246">
                                            <p:txEl>
                                              <p:charRg st="104" end="13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246">
                                            <p:txEl>
                                              <p:charRg st="135" end="170"/>
                                            </p:txEl>
                                          </p:spTgt>
                                        </p:tgtEl>
                                        <p:attrNameLst>
                                          <p:attrName>style.visibility</p:attrName>
                                        </p:attrNameLst>
                                      </p:cBhvr>
                                      <p:to>
                                        <p:strVal val="visible"/>
                                      </p:to>
                                    </p:set>
                                    <p:animEffect transition="in" filter="fade">
                                      <p:cBhvr>
                                        <p:cTn id="25" dur="2000"/>
                                        <p:tgtEl>
                                          <p:spTgt spid="10246">
                                            <p:txEl>
                                              <p:charRg st="135" end="17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246">
                                            <p:txEl>
                                              <p:charRg st="170" end="204"/>
                                            </p:txEl>
                                          </p:spTgt>
                                        </p:tgtEl>
                                        <p:attrNameLst>
                                          <p:attrName>style.visibility</p:attrName>
                                        </p:attrNameLst>
                                      </p:cBhvr>
                                      <p:to>
                                        <p:strVal val="visible"/>
                                      </p:to>
                                    </p:set>
                                    <p:animEffect transition="in" filter="fade">
                                      <p:cBhvr>
                                        <p:cTn id="28" dur="2000"/>
                                        <p:tgtEl>
                                          <p:spTgt spid="10246">
                                            <p:txEl>
                                              <p:charRg st="170" end="20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build="allAtOnce"/>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4609" name="TextBox 21"/>
          <p:cNvSpPr txBox="1"/>
          <p:nvPr/>
        </p:nvSpPr>
        <p:spPr>
          <a:xfrm>
            <a:off x="228600" y="1228725"/>
            <a:ext cx="8229600" cy="523875"/>
          </a:xfrm>
          <a:prstGeom prst="rect">
            <a:avLst/>
          </a:prstGeom>
          <a:noFill/>
          <a:ln w="9525">
            <a:noFill/>
          </a:ln>
        </p:spPr>
        <p:txBody>
          <a:bodyPr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特征加权</a:t>
            </a:r>
            <a:endParaRPr lang="en-US" altLang="zh-CN" dirty="0">
              <a:latin typeface="Times New Roman" panose="02020603050405020304" pitchFamily="18" charset="0"/>
              <a:ea typeface="黑体" panose="02010609060101010101" pitchFamily="49" charset="-122"/>
            </a:endParaRPr>
          </a:p>
        </p:txBody>
      </p:sp>
      <p:sp>
        <p:nvSpPr>
          <p:cNvPr id="2" name="矩形 15"/>
          <p:cNvSpPr/>
          <p:nvPr/>
        </p:nvSpPr>
        <p:spPr>
          <a:xfrm>
            <a:off x="304800" y="3749675"/>
            <a:ext cx="8534400" cy="3108325"/>
          </a:xfrm>
          <a:prstGeom prst="rect">
            <a:avLst/>
          </a:prstGeom>
          <a:noFill/>
          <a:ln w="9525">
            <a:noFill/>
          </a:ln>
        </p:spPr>
        <p:txBody>
          <a:bodyPr anchor="t" anchorCtr="0">
            <a:spAutoFit/>
          </a:bodyPr>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GRWNB</a:t>
            </a:r>
            <a:r>
              <a:rPr lang="en-US" altLang="zh-CN" dirty="0">
                <a:latin typeface="Times New Roman" panose="02020603050405020304" pitchFamily="18" charset="0"/>
                <a:ea typeface="黑体" panose="02010609060101010101" pitchFamily="49" charset="-122"/>
              </a:rPr>
              <a:t> (Zhang &amp; Sheng, ICDM 2004)</a:t>
            </a:r>
            <a:endParaRPr lang="en-US" altLang="zh-CN" dirty="0">
              <a:latin typeface="Times New Roman" panose="02020603050405020304" pitchFamily="18" charset="0"/>
              <a:ea typeface="黑体" panose="02010609060101010101" pitchFamily="49" charset="-122"/>
            </a:endParaRPr>
          </a:p>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DTWNB</a:t>
            </a:r>
            <a:r>
              <a:rPr lang="en-US" altLang="zh-CN" dirty="0">
                <a:latin typeface="Times New Roman" panose="02020603050405020304" pitchFamily="18" charset="0"/>
                <a:ea typeface="黑体" panose="02010609060101010101" pitchFamily="49" charset="-122"/>
              </a:rPr>
              <a:t> (Hall, KBS 2007)</a:t>
            </a:r>
            <a:endParaRPr lang="en-US" altLang="zh-CN" dirty="0">
              <a:latin typeface="Times New Roman" panose="02020603050405020304" pitchFamily="18" charset="0"/>
              <a:ea typeface="黑体" panose="02010609060101010101" pitchFamily="49" charset="-122"/>
            </a:endParaRPr>
          </a:p>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KLDWNB</a:t>
            </a:r>
            <a:r>
              <a:rPr lang="en-US" altLang="zh-CN" dirty="0">
                <a:latin typeface="Times New Roman" panose="02020603050405020304" pitchFamily="18" charset="0"/>
                <a:ea typeface="黑体" panose="02010609060101010101" pitchFamily="49" charset="-122"/>
              </a:rPr>
              <a:t> (Lee et al., ICDM 2011)</a:t>
            </a:r>
            <a:endParaRPr lang="en-US" altLang="zh-CN" dirty="0">
              <a:latin typeface="Times New Roman" panose="02020603050405020304" pitchFamily="18" charset="0"/>
              <a:ea typeface="黑体" panose="02010609060101010101" pitchFamily="49" charset="-122"/>
            </a:endParaRPr>
          </a:p>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CLLFWNB, MSEFWNB </a:t>
            </a:r>
            <a:r>
              <a:rPr lang="en-US" altLang="zh-CN" dirty="0">
                <a:latin typeface="Times New Roman" panose="02020603050405020304" pitchFamily="18" charset="0"/>
                <a:ea typeface="黑体" panose="02010609060101010101" pitchFamily="49" charset="-122"/>
              </a:rPr>
              <a:t>(Zaidi et al., JMLR 2013)</a:t>
            </a:r>
            <a:endParaRPr lang="en-US" altLang="zh-CN" dirty="0">
              <a:latin typeface="Times New Roman" panose="02020603050405020304" pitchFamily="18" charset="0"/>
              <a:ea typeface="黑体" panose="02010609060101010101" pitchFamily="49" charset="-122"/>
            </a:endParaRPr>
          </a:p>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DFWNB</a:t>
            </a:r>
            <a:r>
              <a:rPr lang="en-US" altLang="zh-CN" dirty="0">
                <a:latin typeface="Times New Roman" panose="02020603050405020304" pitchFamily="18" charset="0"/>
                <a:ea typeface="黑体" panose="02010609060101010101" pitchFamily="49" charset="-122"/>
              </a:rPr>
              <a:t> (Jiang et al., EAAI 2016) </a:t>
            </a:r>
            <a:endParaRPr lang="en-US" altLang="zh-CN" dirty="0">
              <a:latin typeface="Times New Roman" panose="02020603050405020304" pitchFamily="18" charset="0"/>
              <a:ea typeface="黑体" panose="02010609060101010101" pitchFamily="49" charset="-122"/>
            </a:endParaRPr>
          </a:p>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CFWNB</a:t>
            </a:r>
            <a:r>
              <a:rPr lang="en-US" altLang="zh-CN" dirty="0">
                <a:latin typeface="Times New Roman" panose="02020603050405020304" pitchFamily="18" charset="0"/>
                <a:ea typeface="黑体" panose="02010609060101010101" pitchFamily="49" charset="-122"/>
              </a:rPr>
              <a:t> (Jiang et al., TKDE 2019) </a:t>
            </a:r>
            <a:endParaRPr lang="en-US" altLang="zh-CN" dirty="0">
              <a:latin typeface="Times New Roman" panose="02020603050405020304" pitchFamily="18" charset="0"/>
              <a:ea typeface="黑体" panose="02010609060101010101" pitchFamily="49" charset="-122"/>
            </a:endParaRPr>
          </a:p>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CAWNB, CAVWNB</a:t>
            </a:r>
            <a:r>
              <a:rPr lang="en-US" altLang="zh-CN" dirty="0">
                <a:latin typeface="Times New Roman" panose="02020603050405020304" pitchFamily="18" charset="0"/>
                <a:ea typeface="黑体" panose="02010609060101010101" pitchFamily="49" charset="-122"/>
              </a:rPr>
              <a:t> (Jiang et al., PR 2019; INS 2020)</a:t>
            </a:r>
            <a:endParaRPr lang="zh-CN" altLang="en-US" dirty="0">
              <a:latin typeface="Times New Roman" panose="02020603050405020304" pitchFamily="18" charset="0"/>
              <a:ea typeface="黑体" panose="02010609060101010101" pitchFamily="49" charset="-122"/>
            </a:endParaRPr>
          </a:p>
        </p:txBody>
      </p:sp>
      <p:graphicFrame>
        <p:nvGraphicFramePr>
          <p:cNvPr id="324611" name="Object 5"/>
          <p:cNvGraphicFramePr/>
          <p:nvPr/>
        </p:nvGraphicFramePr>
        <p:xfrm>
          <a:off x="2133600" y="1143000"/>
          <a:ext cx="4191000" cy="868363"/>
        </p:xfrm>
        <a:graphic>
          <a:graphicData uri="http://schemas.openxmlformats.org/presentationml/2006/ole">
            <mc:AlternateContent xmlns:mc="http://schemas.openxmlformats.org/markup-compatibility/2006">
              <mc:Choice xmlns:v="urn:schemas-microsoft-com:vml" Requires="v">
                <p:oleObj spid="_x0000_s3110" name="" r:id="rId1" imgW="2114550" imgH="438150" progId="Equation.Ribbit">
                  <p:embed/>
                </p:oleObj>
              </mc:Choice>
              <mc:Fallback>
                <p:oleObj name="" r:id="rId1" imgW="2114550" imgH="438150" progId="Equation.Ribbit">
                  <p:embed/>
                  <p:pic>
                    <p:nvPicPr>
                      <p:cNvPr id="0" name="图片 3109"/>
                      <p:cNvPicPr/>
                      <p:nvPr/>
                    </p:nvPicPr>
                    <p:blipFill>
                      <a:blip r:embed="rId2"/>
                      <a:stretch>
                        <a:fillRect/>
                      </a:stretch>
                    </p:blipFill>
                    <p:spPr>
                      <a:xfrm>
                        <a:off x="2133600" y="1143000"/>
                        <a:ext cx="4191000" cy="868363"/>
                      </a:xfrm>
                      <a:prstGeom prst="rect">
                        <a:avLst/>
                      </a:prstGeom>
                      <a:noFill/>
                      <a:ln w="38100">
                        <a:noFill/>
                        <a:miter/>
                      </a:ln>
                    </p:spPr>
                  </p:pic>
                </p:oleObj>
              </mc:Fallback>
            </mc:AlternateContent>
          </a:graphicData>
        </a:graphic>
      </p:graphicFrame>
      <p:cxnSp>
        <p:nvCxnSpPr>
          <p:cNvPr id="7" name="直接箭头连接符 6"/>
          <p:cNvCxnSpPr/>
          <p:nvPr/>
        </p:nvCxnSpPr>
        <p:spPr>
          <a:xfrm rot="5400000">
            <a:off x="6324600" y="990600"/>
            <a:ext cx="381000" cy="381000"/>
          </a:xfrm>
          <a:prstGeom prst="straightConnector1">
            <a:avLst/>
          </a:prstGeom>
          <a:ln w="28575" cap="flat" cmpd="sng">
            <a:solidFill>
              <a:srgbClr val="FF0000"/>
            </a:solidFill>
            <a:prstDash val="solid"/>
            <a:round/>
            <a:headEnd type="none" w="med" len="med"/>
            <a:tailEnd type="arrow" w="med" len="med"/>
          </a:ln>
        </p:spPr>
      </p:cxnSp>
      <p:graphicFrame>
        <p:nvGraphicFramePr>
          <p:cNvPr id="324613" name="Object 8"/>
          <p:cNvGraphicFramePr/>
          <p:nvPr/>
        </p:nvGraphicFramePr>
        <p:xfrm>
          <a:off x="2133600" y="2057400"/>
          <a:ext cx="3155950" cy="782638"/>
        </p:xfrm>
        <a:graphic>
          <a:graphicData uri="http://schemas.openxmlformats.org/presentationml/2006/ole">
            <mc:AlternateContent xmlns:mc="http://schemas.openxmlformats.org/markup-compatibility/2006">
              <mc:Choice xmlns:v="urn:schemas-microsoft-com:vml" Requires="v">
                <p:oleObj spid="_x0000_s3106" name="" r:id="rId3" imgW="1592580" imgH="394970" progId="Equation.Ribbit">
                  <p:embed/>
                </p:oleObj>
              </mc:Choice>
              <mc:Fallback>
                <p:oleObj name="" r:id="rId3" imgW="1592580" imgH="394970" progId="Equation.Ribbit">
                  <p:embed/>
                  <p:pic>
                    <p:nvPicPr>
                      <p:cNvPr id="0" name="图片 3105"/>
                      <p:cNvPicPr/>
                      <p:nvPr/>
                    </p:nvPicPr>
                    <p:blipFill>
                      <a:blip r:embed="rId4"/>
                      <a:stretch>
                        <a:fillRect/>
                      </a:stretch>
                    </p:blipFill>
                    <p:spPr>
                      <a:xfrm>
                        <a:off x="2133600" y="2057400"/>
                        <a:ext cx="3155950" cy="782638"/>
                      </a:xfrm>
                      <a:prstGeom prst="rect">
                        <a:avLst/>
                      </a:prstGeom>
                      <a:noFill/>
                      <a:ln w="38100">
                        <a:noFill/>
                        <a:miter/>
                      </a:ln>
                    </p:spPr>
                  </p:pic>
                </p:oleObj>
              </mc:Fallback>
            </mc:AlternateContent>
          </a:graphicData>
        </a:graphic>
      </p:graphicFrame>
      <p:graphicFrame>
        <p:nvGraphicFramePr>
          <p:cNvPr id="324614" name="Object 9"/>
          <p:cNvGraphicFramePr/>
          <p:nvPr/>
        </p:nvGraphicFramePr>
        <p:xfrm>
          <a:off x="2133600" y="2895600"/>
          <a:ext cx="4559300" cy="862013"/>
        </p:xfrm>
        <a:graphic>
          <a:graphicData uri="http://schemas.openxmlformats.org/presentationml/2006/ole">
            <mc:AlternateContent xmlns:mc="http://schemas.openxmlformats.org/markup-compatibility/2006">
              <mc:Choice xmlns:v="urn:schemas-microsoft-com:vml" Requires="v">
                <p:oleObj spid="_x0000_s3108" name="" r:id="rId5" imgW="2299970" imgH="434340" progId="Equation.Ribbit">
                  <p:embed/>
                </p:oleObj>
              </mc:Choice>
              <mc:Fallback>
                <p:oleObj name="" r:id="rId5" imgW="2299970" imgH="434340" progId="Equation.Ribbit">
                  <p:embed/>
                  <p:pic>
                    <p:nvPicPr>
                      <p:cNvPr id="0" name="图片 3107"/>
                      <p:cNvPicPr/>
                      <p:nvPr/>
                    </p:nvPicPr>
                    <p:blipFill>
                      <a:blip r:embed="rId6"/>
                      <a:stretch>
                        <a:fillRect/>
                      </a:stretch>
                    </p:blipFill>
                    <p:spPr>
                      <a:xfrm>
                        <a:off x="2133600" y="2895600"/>
                        <a:ext cx="4559300" cy="862013"/>
                      </a:xfrm>
                      <a:prstGeom prst="rect">
                        <a:avLst/>
                      </a:prstGeom>
                      <a:noFill/>
                      <a:ln w="38100">
                        <a:noFill/>
                        <a:miter/>
                      </a:ln>
                    </p:spPr>
                  </p:pic>
                </p:oleObj>
              </mc:Fallback>
            </mc:AlternateContent>
          </a:graphicData>
        </a:graphic>
      </p:graphicFrame>
      <p:sp>
        <p:nvSpPr>
          <p:cNvPr id="324615"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四、朴素贝叶斯分类器改进</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
                                            <p:txEl>
                                              <p:charRg st="0" end="33"/>
                                            </p:txEl>
                                          </p:spTgt>
                                        </p:tgtEl>
                                        <p:attrNameLst>
                                          <p:attrName>style.visibility</p:attrName>
                                        </p:attrNameLst>
                                      </p:cBhvr>
                                      <p:to>
                                        <p:strVal val="visible"/>
                                      </p:to>
                                    </p:set>
                                    <p:animEffect transition="in" filter="wipe(down)">
                                      <p:cBhvr>
                                        <p:cTn id="13" dur="500"/>
                                        <p:tgtEl>
                                          <p:spTgt spid="2">
                                            <p:txEl>
                                              <p:charRg st="0" end="33"/>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
                                            <p:txEl>
                                              <p:charRg st="33" end="56"/>
                                            </p:txEl>
                                          </p:spTgt>
                                        </p:tgtEl>
                                        <p:attrNameLst>
                                          <p:attrName>style.visibility</p:attrName>
                                        </p:attrNameLst>
                                      </p:cBhvr>
                                      <p:to>
                                        <p:strVal val="visible"/>
                                      </p:to>
                                    </p:set>
                                    <p:animEffect transition="in" filter="wipe(down)">
                                      <p:cBhvr>
                                        <p:cTn id="16" dur="500"/>
                                        <p:tgtEl>
                                          <p:spTgt spid="2">
                                            <p:txEl>
                                              <p:charRg st="33" end="56"/>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
                                            <p:txEl>
                                              <p:charRg st="56" end="87"/>
                                            </p:txEl>
                                          </p:spTgt>
                                        </p:tgtEl>
                                        <p:attrNameLst>
                                          <p:attrName>style.visibility</p:attrName>
                                        </p:attrNameLst>
                                      </p:cBhvr>
                                      <p:to>
                                        <p:strVal val="visible"/>
                                      </p:to>
                                    </p:set>
                                    <p:animEffect transition="in" filter="wipe(down)">
                                      <p:cBhvr>
                                        <p:cTn id="19" dur="500"/>
                                        <p:tgtEl>
                                          <p:spTgt spid="2">
                                            <p:txEl>
                                              <p:charRg st="56" end="87"/>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
                                            <p:txEl>
                                              <p:charRg st="87" end="130"/>
                                            </p:txEl>
                                          </p:spTgt>
                                        </p:tgtEl>
                                        <p:attrNameLst>
                                          <p:attrName>style.visibility</p:attrName>
                                        </p:attrNameLst>
                                      </p:cBhvr>
                                      <p:to>
                                        <p:strVal val="visible"/>
                                      </p:to>
                                    </p:set>
                                    <p:animEffect transition="in" filter="wipe(down)">
                                      <p:cBhvr>
                                        <p:cTn id="22" dur="500"/>
                                        <p:tgtEl>
                                          <p:spTgt spid="2">
                                            <p:txEl>
                                              <p:charRg st="87" end="130"/>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
                                            <p:txEl>
                                              <p:charRg st="130" end="163"/>
                                            </p:txEl>
                                          </p:spTgt>
                                        </p:tgtEl>
                                        <p:attrNameLst>
                                          <p:attrName>style.visibility</p:attrName>
                                        </p:attrNameLst>
                                      </p:cBhvr>
                                      <p:to>
                                        <p:strVal val="visible"/>
                                      </p:to>
                                    </p:set>
                                    <p:animEffect transition="in" filter="wipe(down)">
                                      <p:cBhvr>
                                        <p:cTn id="25" dur="500"/>
                                        <p:tgtEl>
                                          <p:spTgt spid="2">
                                            <p:txEl>
                                              <p:charRg st="130" end="163"/>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
                                            <p:txEl>
                                              <p:charRg st="163" end="196"/>
                                            </p:txEl>
                                          </p:spTgt>
                                        </p:tgtEl>
                                        <p:attrNameLst>
                                          <p:attrName>style.visibility</p:attrName>
                                        </p:attrNameLst>
                                      </p:cBhvr>
                                      <p:to>
                                        <p:strVal val="visible"/>
                                      </p:to>
                                    </p:set>
                                    <p:animEffect transition="in" filter="wipe(down)">
                                      <p:cBhvr>
                                        <p:cTn id="28" dur="500"/>
                                        <p:tgtEl>
                                          <p:spTgt spid="2">
                                            <p:txEl>
                                              <p:charRg st="163" end="196"/>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
                                            <p:txEl>
                                              <p:charRg st="196" end="244"/>
                                            </p:txEl>
                                          </p:spTgt>
                                        </p:tgtEl>
                                        <p:attrNameLst>
                                          <p:attrName>style.visibility</p:attrName>
                                        </p:attrNameLst>
                                      </p:cBhvr>
                                      <p:to>
                                        <p:strVal val="visible"/>
                                      </p:to>
                                    </p:set>
                                    <p:animEffect transition="in" filter="wipe(down)">
                                      <p:cBhvr>
                                        <p:cTn id="31" dur="500"/>
                                        <p:tgtEl>
                                          <p:spTgt spid="2">
                                            <p:txEl>
                                              <p:charRg st="196" end="24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6657" name="TextBox 21"/>
          <p:cNvSpPr txBox="1"/>
          <p:nvPr/>
        </p:nvSpPr>
        <p:spPr>
          <a:xfrm>
            <a:off x="228600" y="1228725"/>
            <a:ext cx="1752600" cy="954088"/>
          </a:xfrm>
          <a:prstGeom prst="rect">
            <a:avLst/>
          </a:prstGeom>
          <a:noFill/>
          <a:ln w="9525">
            <a:noFill/>
          </a:ln>
        </p:spPr>
        <p:txBody>
          <a:bodyPr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实例选择</a:t>
            </a:r>
            <a:r>
              <a:rPr lang="zh-CN" altLang="en-US" dirty="0">
                <a:solidFill>
                  <a:srgbClr val="0066FF"/>
                </a:solidFill>
                <a:latin typeface="Times New Roman" panose="02020603050405020304" pitchFamily="18" charset="0"/>
                <a:ea typeface="黑体" panose="02010609060101010101" pitchFamily="49" charset="-122"/>
              </a:rPr>
              <a:t>局部学习</a:t>
            </a:r>
            <a:endParaRPr lang="en-US" altLang="zh-CN" dirty="0">
              <a:solidFill>
                <a:srgbClr val="0066FF"/>
              </a:solidFill>
              <a:latin typeface="Times New Roman" panose="02020603050405020304" pitchFamily="18" charset="0"/>
              <a:ea typeface="黑体" panose="02010609060101010101" pitchFamily="49" charset="-122"/>
            </a:endParaRPr>
          </a:p>
        </p:txBody>
      </p:sp>
      <p:sp>
        <p:nvSpPr>
          <p:cNvPr id="13320" name="矩形 15"/>
          <p:cNvSpPr/>
          <p:nvPr/>
        </p:nvSpPr>
        <p:spPr>
          <a:xfrm>
            <a:off x="304800" y="3951288"/>
            <a:ext cx="8229600" cy="2678112"/>
          </a:xfrm>
          <a:prstGeom prst="rect">
            <a:avLst/>
          </a:prstGeom>
          <a:noFill/>
          <a:ln w="9525">
            <a:noFill/>
          </a:ln>
        </p:spPr>
        <p:txBody>
          <a:bodyPr anchor="t" anchorCtr="0">
            <a:spAutoFit/>
          </a:bodyPr>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NBTree</a:t>
            </a:r>
            <a:r>
              <a:rPr lang="en-US" altLang="zh-CN" dirty="0">
                <a:latin typeface="Times New Roman" panose="02020603050405020304" pitchFamily="18" charset="0"/>
                <a:ea typeface="黑体" panose="02010609060101010101" pitchFamily="49" charset="-122"/>
              </a:rPr>
              <a:t> (Kohavi, KDD 1996)</a:t>
            </a:r>
            <a:endParaRPr lang="en-US" altLang="zh-CN" dirty="0">
              <a:latin typeface="Times New Roman" panose="02020603050405020304" pitchFamily="18" charset="0"/>
              <a:ea typeface="黑体" panose="02010609060101010101" pitchFamily="49" charset="-122"/>
            </a:endParaRPr>
          </a:p>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LBR</a:t>
            </a:r>
            <a:r>
              <a:rPr lang="en-US" altLang="zh-CN" dirty="0">
                <a:latin typeface="Times New Roman" panose="02020603050405020304" pitchFamily="18" charset="0"/>
                <a:ea typeface="黑体" panose="02010609060101010101" pitchFamily="49" charset="-122"/>
              </a:rPr>
              <a:t> (Zheng &amp; Webb, ML 2000)</a:t>
            </a:r>
            <a:endParaRPr lang="en-US" altLang="zh-CN" dirty="0">
              <a:latin typeface="Times New Roman" panose="02020603050405020304" pitchFamily="18" charset="0"/>
              <a:ea typeface="黑体" panose="02010609060101010101" pitchFamily="49" charset="-122"/>
            </a:endParaRPr>
          </a:p>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SNNB</a:t>
            </a:r>
            <a:r>
              <a:rPr lang="en-US" altLang="zh-CN" dirty="0">
                <a:latin typeface="Times New Roman" panose="02020603050405020304" pitchFamily="18" charset="0"/>
                <a:ea typeface="黑体" panose="02010609060101010101" pitchFamily="49" charset="-122"/>
              </a:rPr>
              <a:t> (Xie et al., PAKDD 2002)</a:t>
            </a:r>
            <a:endParaRPr lang="en-US" altLang="zh-CN" dirty="0">
              <a:latin typeface="Times New Roman" panose="02020603050405020304" pitchFamily="18" charset="0"/>
              <a:ea typeface="黑体" panose="02010609060101010101" pitchFamily="49" charset="-122"/>
            </a:endParaRPr>
          </a:p>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LWNB</a:t>
            </a:r>
            <a:r>
              <a:rPr lang="en-US" altLang="zh-CN" dirty="0">
                <a:latin typeface="Times New Roman" panose="02020603050405020304" pitchFamily="18" charset="0"/>
                <a:ea typeface="黑体" panose="02010609060101010101" pitchFamily="49" charset="-122"/>
              </a:rPr>
              <a:t> (Frank et al., UAI 2003)</a:t>
            </a:r>
            <a:endParaRPr lang="en-US" altLang="zh-CN" dirty="0">
              <a:latin typeface="Times New Roman" panose="02020603050405020304" pitchFamily="18" charset="0"/>
              <a:ea typeface="黑体" panose="02010609060101010101" pitchFamily="49" charset="-122"/>
            </a:endParaRPr>
          </a:p>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NBC4.4</a:t>
            </a:r>
            <a:r>
              <a:rPr lang="en-US" altLang="zh-CN" dirty="0">
                <a:latin typeface="Times New Roman" panose="02020603050405020304" pitchFamily="18" charset="0"/>
                <a:ea typeface="黑体" panose="02010609060101010101" pitchFamily="49" charset="-122"/>
              </a:rPr>
              <a:t> (Jiang et al., KAIS 2009)</a:t>
            </a:r>
            <a:endParaRPr lang="en-US" altLang="zh-CN" dirty="0">
              <a:latin typeface="Times New Roman" panose="02020603050405020304" pitchFamily="18" charset="0"/>
              <a:ea typeface="黑体" panose="02010609060101010101" pitchFamily="49" charset="-122"/>
            </a:endParaRPr>
          </a:p>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DKNAW, CNNB</a:t>
            </a:r>
            <a:r>
              <a:rPr lang="en-US" altLang="zh-CN" dirty="0">
                <a:latin typeface="Times New Roman" panose="02020603050405020304" pitchFamily="18" charset="0"/>
                <a:ea typeface="黑体" panose="02010609060101010101" pitchFamily="49" charset="-122"/>
              </a:rPr>
              <a:t> (Jiang et al., IJCA 2009; 2010)</a:t>
            </a:r>
            <a:endParaRPr lang="zh-CN" altLang="en-US" dirty="0">
              <a:latin typeface="Times New Roman" panose="02020603050405020304" pitchFamily="18" charset="0"/>
              <a:ea typeface="黑体" panose="02010609060101010101" pitchFamily="49" charset="-122"/>
            </a:endParaRPr>
          </a:p>
        </p:txBody>
      </p:sp>
      <p:graphicFrame>
        <p:nvGraphicFramePr>
          <p:cNvPr id="326659" name="Object 5"/>
          <p:cNvGraphicFramePr/>
          <p:nvPr/>
        </p:nvGraphicFramePr>
        <p:xfrm>
          <a:off x="2514600" y="1066800"/>
          <a:ext cx="3949700" cy="868363"/>
        </p:xfrm>
        <a:graphic>
          <a:graphicData uri="http://schemas.openxmlformats.org/presentationml/2006/ole">
            <mc:AlternateContent xmlns:mc="http://schemas.openxmlformats.org/markup-compatibility/2006">
              <mc:Choice xmlns:v="urn:schemas-microsoft-com:vml" Requires="v">
                <p:oleObj spid="_x0000_s3277" name="" r:id="rId1" imgW="1992630" imgH="438150" progId="Equation.Ribbit">
                  <p:embed/>
                </p:oleObj>
              </mc:Choice>
              <mc:Fallback>
                <p:oleObj name="" r:id="rId1" imgW="1992630" imgH="438150" progId="Equation.Ribbit">
                  <p:embed/>
                  <p:pic>
                    <p:nvPicPr>
                      <p:cNvPr id="0" name="图片 3276"/>
                      <p:cNvPicPr/>
                      <p:nvPr/>
                    </p:nvPicPr>
                    <p:blipFill>
                      <a:blip r:embed="rId2"/>
                      <a:stretch>
                        <a:fillRect/>
                      </a:stretch>
                    </p:blipFill>
                    <p:spPr>
                      <a:xfrm>
                        <a:off x="2514600" y="1066800"/>
                        <a:ext cx="3949700" cy="868363"/>
                      </a:xfrm>
                      <a:prstGeom prst="rect">
                        <a:avLst/>
                      </a:prstGeom>
                      <a:noFill/>
                      <a:ln w="38100">
                        <a:noFill/>
                        <a:miter/>
                      </a:ln>
                    </p:spPr>
                  </p:pic>
                </p:oleObj>
              </mc:Fallback>
            </mc:AlternateContent>
          </a:graphicData>
        </a:graphic>
      </p:graphicFrame>
      <p:graphicFrame>
        <p:nvGraphicFramePr>
          <p:cNvPr id="326660" name="Object 7"/>
          <p:cNvGraphicFramePr/>
          <p:nvPr/>
        </p:nvGraphicFramePr>
        <p:xfrm>
          <a:off x="2527300" y="2036763"/>
          <a:ext cx="3155950" cy="782637"/>
        </p:xfrm>
        <a:graphic>
          <a:graphicData uri="http://schemas.openxmlformats.org/presentationml/2006/ole">
            <mc:AlternateContent xmlns:mc="http://schemas.openxmlformats.org/markup-compatibility/2006">
              <mc:Choice xmlns:v="urn:schemas-microsoft-com:vml" Requires="v">
                <p:oleObj spid="_x0000_s3280" name="" r:id="rId3" imgW="1592580" imgH="394970" progId="Equation.Ribbit">
                  <p:embed/>
                </p:oleObj>
              </mc:Choice>
              <mc:Fallback>
                <p:oleObj name="" r:id="rId3" imgW="1592580" imgH="394970" progId="Equation.Ribbit">
                  <p:embed/>
                  <p:pic>
                    <p:nvPicPr>
                      <p:cNvPr id="0" name="图片 3279"/>
                      <p:cNvPicPr/>
                      <p:nvPr/>
                    </p:nvPicPr>
                    <p:blipFill>
                      <a:blip r:embed="rId4"/>
                      <a:stretch>
                        <a:fillRect/>
                      </a:stretch>
                    </p:blipFill>
                    <p:spPr>
                      <a:xfrm>
                        <a:off x="2527300" y="2036763"/>
                        <a:ext cx="3155950" cy="782637"/>
                      </a:xfrm>
                      <a:prstGeom prst="rect">
                        <a:avLst/>
                      </a:prstGeom>
                      <a:noFill/>
                      <a:ln w="38100">
                        <a:noFill/>
                        <a:miter/>
                      </a:ln>
                    </p:spPr>
                  </p:pic>
                </p:oleObj>
              </mc:Fallback>
            </mc:AlternateContent>
          </a:graphicData>
        </a:graphic>
      </p:graphicFrame>
      <p:graphicFrame>
        <p:nvGraphicFramePr>
          <p:cNvPr id="326661" name="Object 8"/>
          <p:cNvGraphicFramePr/>
          <p:nvPr/>
        </p:nvGraphicFramePr>
        <p:xfrm>
          <a:off x="2527300" y="3024188"/>
          <a:ext cx="4559300" cy="862012"/>
        </p:xfrm>
        <a:graphic>
          <a:graphicData uri="http://schemas.openxmlformats.org/presentationml/2006/ole">
            <mc:AlternateContent xmlns:mc="http://schemas.openxmlformats.org/markup-compatibility/2006">
              <mc:Choice xmlns:v="urn:schemas-microsoft-com:vml" Requires="v">
                <p:oleObj spid="_x0000_s3278" name="" r:id="rId5" imgW="2299970" imgH="434340" progId="Equation.Ribbit">
                  <p:embed/>
                </p:oleObj>
              </mc:Choice>
              <mc:Fallback>
                <p:oleObj name="" r:id="rId5" imgW="2299970" imgH="434340" progId="Equation.Ribbit">
                  <p:embed/>
                  <p:pic>
                    <p:nvPicPr>
                      <p:cNvPr id="0" name="图片 3277"/>
                      <p:cNvPicPr/>
                      <p:nvPr/>
                    </p:nvPicPr>
                    <p:blipFill>
                      <a:blip r:embed="rId6"/>
                      <a:stretch>
                        <a:fillRect/>
                      </a:stretch>
                    </p:blipFill>
                    <p:spPr>
                      <a:xfrm>
                        <a:off x="2527300" y="3024188"/>
                        <a:ext cx="4559300" cy="862012"/>
                      </a:xfrm>
                      <a:prstGeom prst="rect">
                        <a:avLst/>
                      </a:prstGeom>
                      <a:noFill/>
                      <a:ln w="38100">
                        <a:noFill/>
                        <a:miter/>
                      </a:ln>
                    </p:spPr>
                  </p:pic>
                </p:oleObj>
              </mc:Fallback>
            </mc:AlternateContent>
          </a:graphicData>
        </a:graphic>
      </p:graphicFrame>
      <p:cxnSp>
        <p:nvCxnSpPr>
          <p:cNvPr id="9" name="直接箭头连接符 8"/>
          <p:cNvCxnSpPr/>
          <p:nvPr/>
        </p:nvCxnSpPr>
        <p:spPr>
          <a:xfrm rot="5400000">
            <a:off x="3962400" y="1676400"/>
            <a:ext cx="381000" cy="381000"/>
          </a:xfrm>
          <a:prstGeom prst="straightConnector1">
            <a:avLst/>
          </a:prstGeom>
          <a:ln w="28575" cap="flat" cmpd="sng">
            <a:solidFill>
              <a:srgbClr val="FF0000"/>
            </a:solidFill>
            <a:prstDash val="solid"/>
            <a:round/>
            <a:headEnd type="none" w="med" len="med"/>
            <a:tailEnd type="arrow" w="med" len="med"/>
          </a:ln>
        </p:spPr>
      </p:cxnSp>
      <p:cxnSp>
        <p:nvCxnSpPr>
          <p:cNvPr id="10" name="直接箭头连接符 9"/>
          <p:cNvCxnSpPr/>
          <p:nvPr/>
        </p:nvCxnSpPr>
        <p:spPr>
          <a:xfrm rot="5400000">
            <a:off x="4343400" y="2667000"/>
            <a:ext cx="381000" cy="381000"/>
          </a:xfrm>
          <a:prstGeom prst="straightConnector1">
            <a:avLst/>
          </a:prstGeom>
          <a:ln w="28575" cap="flat" cmpd="sng">
            <a:solidFill>
              <a:srgbClr val="FF0000"/>
            </a:solidFill>
            <a:prstDash val="solid"/>
            <a:round/>
            <a:headEnd type="none" w="med" len="med"/>
            <a:tailEnd type="arrow" w="med" len="med"/>
          </a:ln>
        </p:spPr>
      </p:cxnSp>
      <p:sp>
        <p:nvSpPr>
          <p:cNvPr id="326664"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四、朴素贝叶斯分类器改进</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1000" fill="hold"/>
                                        <p:tgtEl>
                                          <p:spTgt spid="10"/>
                                        </p:tgtEl>
                                        <p:attrNameLst>
                                          <p:attrName>ppt_x</p:attrName>
                                        </p:attrNameLst>
                                      </p:cBhvr>
                                      <p:tavLst>
                                        <p:tav tm="0">
                                          <p:val>
                                            <p:strVal val="1+#ppt_w/2"/>
                                          </p:val>
                                        </p:tav>
                                        <p:tav tm="100000">
                                          <p:val>
                                            <p:strVal val="#ppt_x"/>
                                          </p:val>
                                        </p:tav>
                                      </p:tavLst>
                                    </p:anim>
                                    <p:anim calcmode="lin" valueType="num">
                                      <p:cBhvr additive="base">
                                        <p:cTn id="14"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3320">
                                            <p:txEl>
                                              <p:charRg st="0" end="26"/>
                                            </p:txEl>
                                          </p:spTgt>
                                        </p:tgtEl>
                                        <p:attrNameLst>
                                          <p:attrName>style.visibility</p:attrName>
                                        </p:attrNameLst>
                                      </p:cBhvr>
                                      <p:to>
                                        <p:strVal val="visible"/>
                                      </p:to>
                                    </p:set>
                                    <p:animEffect transition="in" filter="fade">
                                      <p:cBhvr>
                                        <p:cTn id="19" dur="2000"/>
                                        <p:tgtEl>
                                          <p:spTgt spid="13320">
                                            <p:txEl>
                                              <p:charRg st="0" end="26"/>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320">
                                            <p:txEl>
                                              <p:charRg st="26" end="54"/>
                                            </p:txEl>
                                          </p:spTgt>
                                        </p:tgtEl>
                                        <p:attrNameLst>
                                          <p:attrName>style.visibility</p:attrName>
                                        </p:attrNameLst>
                                      </p:cBhvr>
                                      <p:to>
                                        <p:strVal val="visible"/>
                                      </p:to>
                                    </p:set>
                                    <p:animEffect transition="in" filter="fade">
                                      <p:cBhvr>
                                        <p:cTn id="22" dur="2000"/>
                                        <p:tgtEl>
                                          <p:spTgt spid="13320">
                                            <p:txEl>
                                              <p:charRg st="26" end="5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320">
                                            <p:txEl>
                                              <p:charRg st="54" end="84"/>
                                            </p:txEl>
                                          </p:spTgt>
                                        </p:tgtEl>
                                        <p:attrNameLst>
                                          <p:attrName>style.visibility</p:attrName>
                                        </p:attrNameLst>
                                      </p:cBhvr>
                                      <p:to>
                                        <p:strVal val="visible"/>
                                      </p:to>
                                    </p:set>
                                    <p:animEffect transition="in" filter="fade">
                                      <p:cBhvr>
                                        <p:cTn id="25" dur="2000"/>
                                        <p:tgtEl>
                                          <p:spTgt spid="13320">
                                            <p:txEl>
                                              <p:charRg st="54" end="8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320">
                                            <p:txEl>
                                              <p:charRg st="84" end="114"/>
                                            </p:txEl>
                                          </p:spTgt>
                                        </p:tgtEl>
                                        <p:attrNameLst>
                                          <p:attrName>style.visibility</p:attrName>
                                        </p:attrNameLst>
                                      </p:cBhvr>
                                      <p:to>
                                        <p:strVal val="visible"/>
                                      </p:to>
                                    </p:set>
                                    <p:animEffect transition="in" filter="fade">
                                      <p:cBhvr>
                                        <p:cTn id="28" dur="2000"/>
                                        <p:tgtEl>
                                          <p:spTgt spid="13320">
                                            <p:txEl>
                                              <p:charRg st="84" end="11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320">
                                            <p:txEl>
                                              <p:charRg st="114" end="147"/>
                                            </p:txEl>
                                          </p:spTgt>
                                        </p:tgtEl>
                                        <p:attrNameLst>
                                          <p:attrName>style.visibility</p:attrName>
                                        </p:attrNameLst>
                                      </p:cBhvr>
                                      <p:to>
                                        <p:strVal val="visible"/>
                                      </p:to>
                                    </p:set>
                                    <p:animEffect transition="in" filter="fade">
                                      <p:cBhvr>
                                        <p:cTn id="31" dur="2000"/>
                                        <p:tgtEl>
                                          <p:spTgt spid="13320">
                                            <p:txEl>
                                              <p:charRg st="114" end="14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320">
                                            <p:txEl>
                                              <p:charRg st="147" end="191"/>
                                            </p:txEl>
                                          </p:spTgt>
                                        </p:tgtEl>
                                        <p:attrNameLst>
                                          <p:attrName>style.visibility</p:attrName>
                                        </p:attrNameLst>
                                      </p:cBhvr>
                                      <p:to>
                                        <p:strVal val="visible"/>
                                      </p:to>
                                    </p:set>
                                    <p:animEffect transition="in" filter="fade">
                                      <p:cBhvr>
                                        <p:cTn id="34" dur="2000"/>
                                        <p:tgtEl>
                                          <p:spTgt spid="13320">
                                            <p:txEl>
                                              <p:charRg st="147" end="19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0" grpId="0" build="allAtOnce"/>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8705" name="TextBox 21"/>
          <p:cNvSpPr txBox="1"/>
          <p:nvPr/>
        </p:nvSpPr>
        <p:spPr>
          <a:xfrm>
            <a:off x="228600" y="1228725"/>
            <a:ext cx="8229600" cy="523875"/>
          </a:xfrm>
          <a:prstGeom prst="rect">
            <a:avLst/>
          </a:prstGeom>
          <a:noFill/>
          <a:ln w="9525">
            <a:noFill/>
          </a:ln>
        </p:spPr>
        <p:txBody>
          <a:bodyPr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实例加权</a:t>
            </a:r>
            <a:endParaRPr lang="en-US" altLang="zh-CN" dirty="0">
              <a:latin typeface="Times New Roman" panose="02020603050405020304" pitchFamily="18" charset="0"/>
              <a:ea typeface="黑体" panose="02010609060101010101" pitchFamily="49" charset="-122"/>
            </a:endParaRPr>
          </a:p>
        </p:txBody>
      </p:sp>
      <p:sp>
        <p:nvSpPr>
          <p:cNvPr id="14344" name="矩形 15"/>
          <p:cNvSpPr/>
          <p:nvPr/>
        </p:nvSpPr>
        <p:spPr>
          <a:xfrm>
            <a:off x="304800" y="3962400"/>
            <a:ext cx="7620000" cy="2678113"/>
          </a:xfrm>
          <a:prstGeom prst="rect">
            <a:avLst/>
          </a:prstGeom>
          <a:noFill/>
          <a:ln w="9525">
            <a:noFill/>
          </a:ln>
        </p:spPr>
        <p:txBody>
          <a:bodyPr anchor="t" anchorCtr="0">
            <a:spAutoFit/>
          </a:bodyPr>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IGCNB</a:t>
            </a:r>
            <a:r>
              <a:rPr lang="en-US" altLang="zh-CN" dirty="0">
                <a:latin typeface="Times New Roman" panose="02020603050405020304" pitchFamily="18" charset="0"/>
                <a:ea typeface="黑体" panose="02010609060101010101" pitchFamily="49" charset="-122"/>
              </a:rPr>
              <a:t> (Jiang &amp; Zhang, ICDM 2005)</a:t>
            </a:r>
            <a:endParaRPr lang="en-US" altLang="zh-CN" dirty="0">
              <a:latin typeface="Times New Roman" panose="02020603050405020304" pitchFamily="18" charset="0"/>
              <a:ea typeface="黑体" panose="02010609060101010101" pitchFamily="49" charset="-122"/>
            </a:endParaRPr>
          </a:p>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DWNB</a:t>
            </a:r>
            <a:r>
              <a:rPr lang="en-US" altLang="zh-CN" dirty="0">
                <a:latin typeface="Times New Roman" panose="02020603050405020304" pitchFamily="18" charset="0"/>
                <a:ea typeface="黑体" panose="02010609060101010101" pitchFamily="49" charset="-122"/>
              </a:rPr>
              <a:t> (Jiang et al., IJAIT 2012)</a:t>
            </a:r>
            <a:endParaRPr lang="en-US" altLang="zh-CN" dirty="0">
              <a:latin typeface="Times New Roman" panose="02020603050405020304" pitchFamily="18" charset="0"/>
              <a:ea typeface="黑体" panose="02010609060101010101" pitchFamily="49" charset="-122"/>
            </a:endParaRPr>
          </a:p>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IWNB</a:t>
            </a:r>
            <a:r>
              <a:rPr lang="en-US" altLang="zh-CN" dirty="0">
                <a:latin typeface="Times New Roman" panose="02020603050405020304" pitchFamily="18" charset="0"/>
                <a:ea typeface="黑体" panose="02010609060101010101" pitchFamily="49" charset="-122"/>
              </a:rPr>
              <a:t> (Jiang, JIIS 2012)</a:t>
            </a:r>
            <a:endParaRPr lang="en-US" altLang="zh-CN" dirty="0">
              <a:latin typeface="Times New Roman" panose="02020603050405020304" pitchFamily="18" charset="0"/>
              <a:ea typeface="黑体" panose="02010609060101010101" pitchFamily="49" charset="-122"/>
            </a:endParaRPr>
          </a:p>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CSNB</a:t>
            </a:r>
            <a:r>
              <a:rPr lang="en-US" altLang="zh-CN" dirty="0">
                <a:latin typeface="Times New Roman" panose="02020603050405020304" pitchFamily="18" charset="0"/>
                <a:ea typeface="黑体" panose="02010609060101010101" pitchFamily="49" charset="-122"/>
              </a:rPr>
              <a:t> (Jiang et al., PRL 2014)</a:t>
            </a:r>
            <a:endParaRPr lang="en-US" altLang="zh-CN" dirty="0">
              <a:latin typeface="Times New Roman" panose="02020603050405020304" pitchFamily="18" charset="0"/>
              <a:ea typeface="黑体" panose="02010609060101010101" pitchFamily="49" charset="-122"/>
            </a:endParaRPr>
          </a:p>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AVFWNB </a:t>
            </a:r>
            <a:r>
              <a:rPr lang="en-US" altLang="zh-CN" dirty="0">
                <a:latin typeface="Times New Roman" panose="02020603050405020304" pitchFamily="18" charset="0"/>
                <a:ea typeface="黑体" panose="02010609060101010101" pitchFamily="49" charset="-122"/>
              </a:rPr>
              <a:t>(Xu, Jiang &amp; Yu, JETAI 2019)</a:t>
            </a:r>
            <a:endParaRPr lang="zh-CN" altLang="en-US" dirty="0">
              <a:latin typeface="Times New Roman" panose="02020603050405020304" pitchFamily="18" charset="0"/>
              <a:ea typeface="黑体" panose="02010609060101010101" pitchFamily="49" charset="-122"/>
            </a:endParaRPr>
          </a:p>
          <a:p>
            <a:pPr eaLnBrk="0" hangingPunct="0">
              <a:buClrTx/>
              <a:buFontTx/>
            </a:pPr>
            <a:r>
              <a:rPr lang="en-US" altLang="zh-CN" dirty="0">
                <a:solidFill>
                  <a:srgbClr val="FF0000"/>
                </a:solidFill>
                <a:latin typeface="Times New Roman" panose="02020603050405020304" pitchFamily="18" charset="0"/>
                <a:ea typeface="黑体" panose="02010609060101010101" pitchFamily="49" charset="-122"/>
              </a:rPr>
              <a:t>AIWNB </a:t>
            </a:r>
            <a:r>
              <a:rPr lang="en-US" altLang="zh-CN" dirty="0">
                <a:latin typeface="Times New Roman" panose="02020603050405020304" pitchFamily="18" charset="0"/>
                <a:ea typeface="黑体" panose="02010609060101010101" pitchFamily="49" charset="-122"/>
              </a:rPr>
              <a:t>(Zhang, Jiang &amp; Yu, PR 2021)</a:t>
            </a:r>
            <a:endParaRPr lang="zh-CN" altLang="en-US" dirty="0">
              <a:latin typeface="Times New Roman" panose="02020603050405020304" pitchFamily="18" charset="0"/>
              <a:ea typeface="黑体" panose="02010609060101010101" pitchFamily="49" charset="-122"/>
            </a:endParaRPr>
          </a:p>
        </p:txBody>
      </p:sp>
      <p:graphicFrame>
        <p:nvGraphicFramePr>
          <p:cNvPr id="328707" name="Object 5"/>
          <p:cNvGraphicFramePr/>
          <p:nvPr/>
        </p:nvGraphicFramePr>
        <p:xfrm>
          <a:off x="2514600" y="1066800"/>
          <a:ext cx="3949700" cy="868363"/>
        </p:xfrm>
        <a:graphic>
          <a:graphicData uri="http://schemas.openxmlformats.org/presentationml/2006/ole">
            <mc:AlternateContent xmlns:mc="http://schemas.openxmlformats.org/markup-compatibility/2006">
              <mc:Choice xmlns:v="urn:schemas-microsoft-com:vml" Requires="v">
                <p:oleObj spid="_x0000_s3279" name="" r:id="rId1" imgW="1992630" imgH="438150" progId="Equation.Ribbit">
                  <p:embed/>
                </p:oleObj>
              </mc:Choice>
              <mc:Fallback>
                <p:oleObj name="" r:id="rId1" imgW="1992630" imgH="438150" progId="Equation.Ribbit">
                  <p:embed/>
                  <p:pic>
                    <p:nvPicPr>
                      <p:cNvPr id="0" name="图片 3278"/>
                      <p:cNvPicPr/>
                      <p:nvPr/>
                    </p:nvPicPr>
                    <p:blipFill>
                      <a:blip r:embed="rId2"/>
                      <a:stretch>
                        <a:fillRect/>
                      </a:stretch>
                    </p:blipFill>
                    <p:spPr>
                      <a:xfrm>
                        <a:off x="2514600" y="1066800"/>
                        <a:ext cx="3949700" cy="868363"/>
                      </a:xfrm>
                      <a:prstGeom prst="rect">
                        <a:avLst/>
                      </a:prstGeom>
                      <a:noFill/>
                      <a:ln w="38100">
                        <a:noFill/>
                        <a:miter/>
                      </a:ln>
                    </p:spPr>
                  </p:pic>
                </p:oleObj>
              </mc:Fallback>
            </mc:AlternateContent>
          </a:graphicData>
        </a:graphic>
      </p:graphicFrame>
      <p:graphicFrame>
        <p:nvGraphicFramePr>
          <p:cNvPr id="328708" name="Object 7"/>
          <p:cNvGraphicFramePr/>
          <p:nvPr/>
        </p:nvGraphicFramePr>
        <p:xfrm>
          <a:off x="2546350" y="1998663"/>
          <a:ext cx="3473450" cy="860425"/>
        </p:xfrm>
        <a:graphic>
          <a:graphicData uri="http://schemas.openxmlformats.org/presentationml/2006/ole">
            <mc:AlternateContent xmlns:mc="http://schemas.openxmlformats.org/markup-compatibility/2006">
              <mc:Choice xmlns:v="urn:schemas-microsoft-com:vml" Requires="v">
                <p:oleObj spid="_x0000_s3276" name="" r:id="rId3" imgW="1752600" imgH="434340" progId="Equation.Ribbit">
                  <p:embed/>
                </p:oleObj>
              </mc:Choice>
              <mc:Fallback>
                <p:oleObj name="" r:id="rId3" imgW="1752600" imgH="434340" progId="Equation.Ribbit">
                  <p:embed/>
                  <p:pic>
                    <p:nvPicPr>
                      <p:cNvPr id="0" name="图片 3275"/>
                      <p:cNvPicPr/>
                      <p:nvPr/>
                    </p:nvPicPr>
                    <p:blipFill>
                      <a:blip r:embed="rId4"/>
                      <a:stretch>
                        <a:fillRect/>
                      </a:stretch>
                    </p:blipFill>
                    <p:spPr>
                      <a:xfrm>
                        <a:off x="2546350" y="1998663"/>
                        <a:ext cx="3473450" cy="860425"/>
                      </a:xfrm>
                      <a:prstGeom prst="rect">
                        <a:avLst/>
                      </a:prstGeom>
                      <a:noFill/>
                      <a:ln w="38100">
                        <a:noFill/>
                        <a:miter/>
                      </a:ln>
                    </p:spPr>
                  </p:pic>
                </p:oleObj>
              </mc:Fallback>
            </mc:AlternateContent>
          </a:graphicData>
        </a:graphic>
      </p:graphicFrame>
      <p:graphicFrame>
        <p:nvGraphicFramePr>
          <p:cNvPr id="328709" name="Object 8"/>
          <p:cNvGraphicFramePr/>
          <p:nvPr/>
        </p:nvGraphicFramePr>
        <p:xfrm>
          <a:off x="2514600" y="3024188"/>
          <a:ext cx="4876800" cy="862012"/>
        </p:xfrm>
        <a:graphic>
          <a:graphicData uri="http://schemas.openxmlformats.org/presentationml/2006/ole">
            <mc:AlternateContent xmlns:mc="http://schemas.openxmlformats.org/markup-compatibility/2006">
              <mc:Choice xmlns:v="urn:schemas-microsoft-com:vml" Requires="v">
                <p:oleObj spid="_x0000_s3275" name="" r:id="rId5" imgW="2461260" imgH="434340" progId="Equation.Ribbit">
                  <p:embed/>
                </p:oleObj>
              </mc:Choice>
              <mc:Fallback>
                <p:oleObj name="" r:id="rId5" imgW="2461260" imgH="434340" progId="Equation.Ribbit">
                  <p:embed/>
                  <p:pic>
                    <p:nvPicPr>
                      <p:cNvPr id="0" name="图片 3274"/>
                      <p:cNvPicPr/>
                      <p:nvPr/>
                    </p:nvPicPr>
                    <p:blipFill>
                      <a:blip r:embed="rId6"/>
                      <a:stretch>
                        <a:fillRect/>
                      </a:stretch>
                    </p:blipFill>
                    <p:spPr>
                      <a:xfrm>
                        <a:off x="2514600" y="3024188"/>
                        <a:ext cx="4876800" cy="862012"/>
                      </a:xfrm>
                      <a:prstGeom prst="rect">
                        <a:avLst/>
                      </a:prstGeom>
                      <a:noFill/>
                      <a:ln w="38100">
                        <a:noFill/>
                        <a:miter/>
                      </a:ln>
                    </p:spPr>
                  </p:pic>
                </p:oleObj>
              </mc:Fallback>
            </mc:AlternateContent>
          </a:graphicData>
        </a:graphic>
      </p:graphicFrame>
      <p:cxnSp>
        <p:nvCxnSpPr>
          <p:cNvPr id="9" name="直接箭头连接符 8"/>
          <p:cNvCxnSpPr/>
          <p:nvPr/>
        </p:nvCxnSpPr>
        <p:spPr>
          <a:xfrm rot="5400000">
            <a:off x="4419600" y="1676400"/>
            <a:ext cx="381000" cy="381000"/>
          </a:xfrm>
          <a:prstGeom prst="straightConnector1">
            <a:avLst/>
          </a:prstGeom>
          <a:ln w="28575" cap="flat" cmpd="sng">
            <a:solidFill>
              <a:srgbClr val="FF0000"/>
            </a:solidFill>
            <a:prstDash val="solid"/>
            <a:round/>
            <a:headEnd type="none" w="med" len="med"/>
            <a:tailEnd type="arrow" w="med" len="med"/>
          </a:ln>
        </p:spPr>
      </p:cxnSp>
      <p:cxnSp>
        <p:nvCxnSpPr>
          <p:cNvPr id="10" name="直接箭头连接符 9"/>
          <p:cNvCxnSpPr/>
          <p:nvPr/>
        </p:nvCxnSpPr>
        <p:spPr>
          <a:xfrm rot="5400000">
            <a:off x="4800600" y="2667000"/>
            <a:ext cx="381000" cy="381000"/>
          </a:xfrm>
          <a:prstGeom prst="straightConnector1">
            <a:avLst/>
          </a:prstGeom>
          <a:ln w="28575" cap="flat" cmpd="sng">
            <a:solidFill>
              <a:srgbClr val="FF0000"/>
            </a:solidFill>
            <a:prstDash val="solid"/>
            <a:round/>
            <a:headEnd type="none" w="med" len="med"/>
            <a:tailEnd type="arrow" w="med" len="med"/>
          </a:ln>
        </p:spPr>
      </p:cxnSp>
      <p:sp>
        <p:nvSpPr>
          <p:cNvPr id="328712"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四、朴素贝叶斯分类器改进</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1000" fill="hold"/>
                                        <p:tgtEl>
                                          <p:spTgt spid="10"/>
                                        </p:tgtEl>
                                        <p:attrNameLst>
                                          <p:attrName>ppt_x</p:attrName>
                                        </p:attrNameLst>
                                      </p:cBhvr>
                                      <p:tavLst>
                                        <p:tav tm="0">
                                          <p:val>
                                            <p:strVal val="1+#ppt_w/2"/>
                                          </p:val>
                                        </p:tav>
                                        <p:tav tm="100000">
                                          <p:val>
                                            <p:strVal val="#ppt_x"/>
                                          </p:val>
                                        </p:tav>
                                      </p:tavLst>
                                    </p:anim>
                                    <p:anim calcmode="lin" valueType="num">
                                      <p:cBhvr additive="base">
                                        <p:cTn id="14"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344">
                                            <p:txEl>
                                              <p:charRg st="0" end="33"/>
                                            </p:txEl>
                                          </p:spTgt>
                                        </p:tgtEl>
                                        <p:attrNameLst>
                                          <p:attrName>style.visibility</p:attrName>
                                        </p:attrNameLst>
                                      </p:cBhvr>
                                      <p:to>
                                        <p:strVal val="visible"/>
                                      </p:to>
                                    </p:set>
                                    <p:animEffect transition="in" filter="fade">
                                      <p:cBhvr>
                                        <p:cTn id="19" dur="2000"/>
                                        <p:tgtEl>
                                          <p:spTgt spid="14344">
                                            <p:txEl>
                                              <p:charRg st="0" end="3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344">
                                            <p:txEl>
                                              <p:charRg st="33" end="65"/>
                                            </p:txEl>
                                          </p:spTgt>
                                        </p:tgtEl>
                                        <p:attrNameLst>
                                          <p:attrName>style.visibility</p:attrName>
                                        </p:attrNameLst>
                                      </p:cBhvr>
                                      <p:to>
                                        <p:strVal val="visible"/>
                                      </p:to>
                                    </p:set>
                                    <p:animEffect transition="in" filter="fade">
                                      <p:cBhvr>
                                        <p:cTn id="22" dur="2000"/>
                                        <p:tgtEl>
                                          <p:spTgt spid="14344">
                                            <p:txEl>
                                              <p:charRg st="33" end="6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344">
                                            <p:txEl>
                                              <p:charRg st="65" end="89"/>
                                            </p:txEl>
                                          </p:spTgt>
                                        </p:tgtEl>
                                        <p:attrNameLst>
                                          <p:attrName>style.visibility</p:attrName>
                                        </p:attrNameLst>
                                      </p:cBhvr>
                                      <p:to>
                                        <p:strVal val="visible"/>
                                      </p:to>
                                    </p:set>
                                    <p:animEffect transition="in" filter="fade">
                                      <p:cBhvr>
                                        <p:cTn id="25" dur="2000"/>
                                        <p:tgtEl>
                                          <p:spTgt spid="14344">
                                            <p:txEl>
                                              <p:charRg st="65" end="89"/>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344">
                                            <p:txEl>
                                              <p:charRg st="89" end="119"/>
                                            </p:txEl>
                                          </p:spTgt>
                                        </p:tgtEl>
                                        <p:attrNameLst>
                                          <p:attrName>style.visibility</p:attrName>
                                        </p:attrNameLst>
                                      </p:cBhvr>
                                      <p:to>
                                        <p:strVal val="visible"/>
                                      </p:to>
                                    </p:set>
                                    <p:animEffect transition="in" filter="fade">
                                      <p:cBhvr>
                                        <p:cTn id="28" dur="2000"/>
                                        <p:tgtEl>
                                          <p:spTgt spid="14344">
                                            <p:txEl>
                                              <p:charRg st="89" end="119"/>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344">
                                            <p:txEl>
                                              <p:charRg st="119" end="155"/>
                                            </p:txEl>
                                          </p:spTgt>
                                        </p:tgtEl>
                                        <p:attrNameLst>
                                          <p:attrName>style.visibility</p:attrName>
                                        </p:attrNameLst>
                                      </p:cBhvr>
                                      <p:to>
                                        <p:strVal val="visible"/>
                                      </p:to>
                                    </p:set>
                                    <p:animEffect transition="in" filter="fade">
                                      <p:cBhvr>
                                        <p:cTn id="31" dur="2000"/>
                                        <p:tgtEl>
                                          <p:spTgt spid="14344">
                                            <p:txEl>
                                              <p:charRg st="119" end="155"/>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344">
                                            <p:txEl>
                                              <p:charRg st="155" end="190"/>
                                            </p:txEl>
                                          </p:spTgt>
                                        </p:tgtEl>
                                        <p:attrNameLst>
                                          <p:attrName>style.visibility</p:attrName>
                                        </p:attrNameLst>
                                      </p:cBhvr>
                                      <p:to>
                                        <p:strVal val="visible"/>
                                      </p:to>
                                    </p:set>
                                    <p:animEffect transition="in" filter="fade">
                                      <p:cBhvr>
                                        <p:cTn id="34" dur="2000"/>
                                        <p:tgtEl>
                                          <p:spTgt spid="14344">
                                            <p:txEl>
                                              <p:charRg st="155" end="19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4" grpId="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841" name="Picture 3"/>
          <p:cNvPicPr>
            <a:picLocks noChangeAspect="1"/>
          </p:cNvPicPr>
          <p:nvPr/>
        </p:nvPicPr>
        <p:blipFill>
          <a:blip r:embed="rId1"/>
          <a:stretch>
            <a:fillRect/>
          </a:stretch>
        </p:blipFill>
        <p:spPr>
          <a:xfrm>
            <a:off x="914400" y="1828800"/>
            <a:ext cx="7334250" cy="5029200"/>
          </a:xfrm>
          <a:prstGeom prst="rect">
            <a:avLst/>
          </a:prstGeom>
          <a:noFill/>
          <a:ln w="12700">
            <a:noFill/>
          </a:ln>
        </p:spPr>
      </p:pic>
      <p:sp>
        <p:nvSpPr>
          <p:cNvPr id="35842" name="矩形 5"/>
          <p:cNvSpPr/>
          <p:nvPr/>
        </p:nvSpPr>
        <p:spPr>
          <a:xfrm>
            <a:off x="304800" y="1000125"/>
            <a:ext cx="8458200" cy="830263"/>
          </a:xfrm>
          <a:prstGeom prst="rect">
            <a:avLst/>
          </a:prstGeom>
          <a:noFill/>
          <a:ln w="9525">
            <a:noFill/>
          </a:ln>
        </p:spPr>
        <p:txBody>
          <a:bodyPr anchor="t" anchorCtr="0">
            <a:spAutoFit/>
          </a:bodyPr>
          <a:p>
            <a:pPr algn="ctr" eaLnBrk="0" hangingPunct="0">
              <a:buClrTx/>
              <a:buFontTx/>
            </a:pPr>
            <a:r>
              <a:rPr lang="zh-CN" altLang="en-US" sz="2400" dirty="0">
                <a:latin typeface="Times New Roman" panose="02020603050405020304" pitchFamily="18" charset="0"/>
                <a:ea typeface="黑体" panose="02010609060101010101" pitchFamily="49" charset="-122"/>
              </a:rPr>
              <a:t>周志华</a:t>
            </a:r>
            <a:r>
              <a:rPr lang="en-US" altLang="zh-CN" sz="2400" dirty="0">
                <a:latin typeface="Times New Roman" panose="02020603050405020304" pitchFamily="18" charset="0"/>
                <a:ea typeface="黑体" panose="02010609060101010101" pitchFamily="49" charset="-122"/>
              </a:rPr>
              <a:t>, </a:t>
            </a:r>
            <a:r>
              <a:rPr lang="zh-CN" altLang="en-US" sz="2400" dirty="0">
                <a:latin typeface="Times New Roman" panose="02020603050405020304" pitchFamily="18" charset="0"/>
                <a:ea typeface="黑体" panose="02010609060101010101" pitchFamily="49" charset="-122"/>
              </a:rPr>
              <a:t>张敏灵</a:t>
            </a:r>
            <a:r>
              <a:rPr lang="en-US" altLang="zh-CN" sz="2400" dirty="0">
                <a:latin typeface="Times New Roman" panose="02020603050405020304" pitchFamily="18" charset="0"/>
                <a:ea typeface="黑体" panose="02010609060101010101" pitchFamily="49" charset="-122"/>
              </a:rPr>
              <a:t>. MIML: </a:t>
            </a:r>
            <a:r>
              <a:rPr lang="zh-CN" altLang="en-US" sz="2400" dirty="0">
                <a:latin typeface="Times New Roman" panose="02020603050405020304" pitchFamily="18" charset="0"/>
                <a:ea typeface="黑体" panose="02010609060101010101" pitchFamily="49" charset="-122"/>
              </a:rPr>
              <a:t>多示例多标记学习</a:t>
            </a:r>
            <a:r>
              <a:rPr lang="en-US" altLang="zh-CN" sz="2400" dirty="0">
                <a:latin typeface="Times New Roman" panose="02020603050405020304" pitchFamily="18" charset="0"/>
                <a:ea typeface="黑体" panose="02010609060101010101" pitchFamily="49" charset="-122"/>
              </a:rPr>
              <a:t>. </a:t>
            </a:r>
            <a:r>
              <a:rPr lang="zh-CN" altLang="en-US" sz="2400" dirty="0">
                <a:latin typeface="Times New Roman" panose="02020603050405020304" pitchFamily="18" charset="0"/>
                <a:ea typeface="黑体" panose="02010609060101010101" pitchFamily="49" charset="-122"/>
              </a:rPr>
              <a:t>机器学习及其应用 </a:t>
            </a:r>
            <a:r>
              <a:rPr lang="en-US" altLang="zh-CN" sz="2400" dirty="0">
                <a:latin typeface="Times New Roman" panose="02020603050405020304" pitchFamily="18" charset="0"/>
                <a:ea typeface="黑体" panose="02010609060101010101" pitchFamily="49" charset="-122"/>
              </a:rPr>
              <a:t>(</a:t>
            </a:r>
            <a:r>
              <a:rPr lang="zh-CN" altLang="en-US" sz="2400" dirty="0">
                <a:latin typeface="Times New Roman" panose="02020603050405020304" pitchFamily="18" charset="0"/>
                <a:ea typeface="黑体" panose="02010609060101010101" pitchFamily="49" charset="-122"/>
              </a:rPr>
              <a:t>第</a:t>
            </a:r>
            <a:r>
              <a:rPr lang="en-US" altLang="zh-CN" sz="2400" dirty="0">
                <a:latin typeface="Times New Roman" panose="02020603050405020304" pitchFamily="18" charset="0"/>
                <a:ea typeface="黑体" panose="02010609060101010101" pitchFamily="49" charset="-122"/>
              </a:rPr>
              <a:t>10</a:t>
            </a:r>
            <a:r>
              <a:rPr lang="zh-CN" altLang="en-US" sz="2400" dirty="0">
                <a:latin typeface="Times New Roman" panose="02020603050405020304" pitchFamily="18" charset="0"/>
                <a:ea typeface="黑体" panose="02010609060101010101" pitchFamily="49" charset="-122"/>
              </a:rPr>
              <a:t>章</a:t>
            </a:r>
            <a:r>
              <a:rPr lang="en-US" altLang="zh-CN" sz="2400" dirty="0">
                <a:latin typeface="Times New Roman" panose="02020603050405020304" pitchFamily="18" charset="0"/>
                <a:ea typeface="黑体" panose="02010609060101010101" pitchFamily="49" charset="-122"/>
              </a:rPr>
              <a:t>), 2009, 218-234.</a:t>
            </a:r>
            <a:endParaRPr lang="zh-CN" altLang="en-US" sz="2400" dirty="0">
              <a:latin typeface="Times New Roman" panose="02020603050405020304" pitchFamily="18" charset="0"/>
              <a:ea typeface="黑体" panose="02010609060101010101" pitchFamily="49" charset="-122"/>
            </a:endParaRPr>
          </a:p>
        </p:txBody>
      </p:sp>
      <p:sp>
        <p:nvSpPr>
          <p:cNvPr id="35843" name="TextBox 14"/>
          <p:cNvSpPr txBox="1"/>
          <p:nvPr/>
        </p:nvSpPr>
        <p:spPr>
          <a:xfrm>
            <a:off x="304800" y="115888"/>
            <a:ext cx="75438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三、本课程的授课思路与内容安排</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0753" name="Picture 4" descr="未命名"/>
          <p:cNvPicPr>
            <a:picLocks noChangeAspect="1"/>
          </p:cNvPicPr>
          <p:nvPr/>
        </p:nvPicPr>
        <p:blipFill>
          <a:blip r:embed="rId1"/>
          <a:stretch>
            <a:fillRect/>
          </a:stretch>
        </p:blipFill>
        <p:spPr>
          <a:xfrm>
            <a:off x="3343275" y="2819400"/>
            <a:ext cx="762000" cy="660400"/>
          </a:xfrm>
          <a:prstGeom prst="rect">
            <a:avLst/>
          </a:prstGeom>
          <a:noFill/>
          <a:ln w="9525">
            <a:noFill/>
          </a:ln>
        </p:spPr>
      </p:pic>
      <p:sp>
        <p:nvSpPr>
          <p:cNvPr id="330754" name="Text Box 5"/>
          <p:cNvSpPr txBox="1"/>
          <p:nvPr/>
        </p:nvSpPr>
        <p:spPr>
          <a:xfrm>
            <a:off x="838200" y="1447800"/>
            <a:ext cx="7302500" cy="706438"/>
          </a:xfrm>
          <a:prstGeom prst="rect">
            <a:avLst/>
          </a:prstGeom>
          <a:noFill/>
          <a:ln w="9525">
            <a:noFill/>
          </a:ln>
        </p:spPr>
        <p:txBody>
          <a:bodyPr anchor="t" anchorCtr="0">
            <a:spAutoFit/>
          </a:bodyPr>
          <a:p>
            <a:pPr algn="ctr" eaLnBrk="0" hangingPunct="0">
              <a:buClrTx/>
              <a:buFontTx/>
            </a:pPr>
            <a:r>
              <a:rPr lang="zh-CN" altLang="en-US" sz="4000" dirty="0">
                <a:latin typeface="Times New Roman" panose="02020603050405020304" pitchFamily="18" charset="0"/>
                <a:ea typeface="楷体_GB2312" pitchFamily="49" charset="-122"/>
              </a:rPr>
              <a:t>第</a:t>
            </a:r>
            <a:r>
              <a:rPr lang="en-US" altLang="zh-CN" sz="4000" dirty="0">
                <a:latin typeface="Times New Roman" panose="02020603050405020304" pitchFamily="18" charset="0"/>
                <a:ea typeface="楷体_GB2312" pitchFamily="49" charset="-122"/>
              </a:rPr>
              <a:t>7</a:t>
            </a:r>
            <a:r>
              <a:rPr lang="zh-CN" altLang="en-US" sz="4000" dirty="0">
                <a:latin typeface="Times New Roman" panose="02020603050405020304" pitchFamily="18" charset="0"/>
                <a:ea typeface="楷体_GB2312" pitchFamily="49" charset="-122"/>
              </a:rPr>
              <a:t>章：决策树学习</a:t>
            </a:r>
            <a:endParaRPr lang="zh-CN" altLang="en-US" sz="4000" dirty="0">
              <a:latin typeface="Times New Roman" panose="02020603050405020304" pitchFamily="18" charset="0"/>
              <a:ea typeface="楷体_GB2312" pitchFamily="49" charset="-122"/>
            </a:endParaRPr>
          </a:p>
        </p:txBody>
      </p:sp>
      <p:sp>
        <p:nvSpPr>
          <p:cNvPr id="330755" name="Text Box 8"/>
          <p:cNvSpPr txBox="1"/>
          <p:nvPr/>
        </p:nvSpPr>
        <p:spPr>
          <a:xfrm>
            <a:off x="684213" y="1270000"/>
            <a:ext cx="792162" cy="365125"/>
          </a:xfrm>
          <a:prstGeom prst="rect">
            <a:avLst/>
          </a:prstGeom>
          <a:noFill/>
          <a:ln w="9525">
            <a:noFill/>
          </a:ln>
        </p:spPr>
        <p:txBody>
          <a:bodyPr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pic>
        <p:nvPicPr>
          <p:cNvPr id="330756" name="图片 11" descr="3.png"/>
          <p:cNvPicPr>
            <a:picLocks noChangeAspect="1"/>
          </p:cNvPicPr>
          <p:nvPr/>
        </p:nvPicPr>
        <p:blipFill>
          <a:blip r:embed="rId2"/>
          <a:stretch>
            <a:fillRect/>
          </a:stretch>
        </p:blipFill>
        <p:spPr>
          <a:xfrm>
            <a:off x="2516188" y="3733800"/>
            <a:ext cx="628650" cy="628650"/>
          </a:xfrm>
          <a:prstGeom prst="rect">
            <a:avLst/>
          </a:prstGeom>
          <a:noFill/>
          <a:ln w="9525">
            <a:noFill/>
          </a:ln>
        </p:spPr>
      </p:pic>
      <p:sp>
        <p:nvSpPr>
          <p:cNvPr id="330757" name="文本框 6"/>
          <p:cNvSpPr txBox="1"/>
          <p:nvPr/>
        </p:nvSpPr>
        <p:spPr>
          <a:xfrm>
            <a:off x="1981200" y="2905125"/>
            <a:ext cx="1262063" cy="523875"/>
          </a:xfrm>
          <a:prstGeom prst="rect">
            <a:avLst/>
          </a:prstGeom>
          <a:noFill/>
          <a:ln w="9525">
            <a:noFill/>
          </a:ln>
        </p:spPr>
        <p:txBody>
          <a:bodyPr wrap="none" anchor="t" anchorCtr="0">
            <a:spAutoFit/>
          </a:bodyPr>
          <a:p>
            <a:pPr>
              <a:buClrTx/>
              <a:buFontTx/>
            </a:pPr>
            <a:r>
              <a:rPr lang="zh-CN" altLang="en-US" dirty="0">
                <a:latin typeface="微软雅黑" panose="020B0503020204020204" pitchFamily="34" charset="-122"/>
                <a:ea typeface="微软雅黑" panose="020B0503020204020204" pitchFamily="34" charset="-122"/>
              </a:rPr>
              <a:t>蒋良孝</a:t>
            </a:r>
            <a:endParaRPr lang="zh-CN" altLang="en-US" dirty="0">
              <a:latin typeface="微软雅黑" panose="020B0503020204020204" pitchFamily="34" charset="-122"/>
              <a:ea typeface="微软雅黑" panose="020B0503020204020204" pitchFamily="34" charset="-122"/>
            </a:endParaRPr>
          </a:p>
        </p:txBody>
      </p:sp>
      <p:sp>
        <p:nvSpPr>
          <p:cNvPr id="330758" name="文本框 7"/>
          <p:cNvSpPr txBox="1"/>
          <p:nvPr/>
        </p:nvSpPr>
        <p:spPr>
          <a:xfrm>
            <a:off x="4052888" y="2919413"/>
            <a:ext cx="3262312" cy="461962"/>
          </a:xfrm>
          <a:prstGeom prst="rect">
            <a:avLst/>
          </a:prstGeom>
          <a:noFill/>
          <a:ln w="9525">
            <a:noFill/>
          </a:ln>
        </p:spPr>
        <p:txBody>
          <a:bodyPr wrap="none" anchor="t" anchorCtr="0">
            <a:spAutoFit/>
          </a:bodyPr>
          <a:p>
            <a:pPr>
              <a:buClrTx/>
              <a:buFontTx/>
            </a:pPr>
            <a:r>
              <a:rPr lang="zh-CN" altLang="en-US" sz="2400" dirty="0">
                <a:latin typeface="微软雅黑" panose="020B0503020204020204" pitchFamily="34" charset="-122"/>
                <a:ea typeface="微软雅黑" panose="020B0503020204020204" pitchFamily="34" charset="-122"/>
              </a:rPr>
              <a:t>中国地质大学（武汉）</a:t>
            </a:r>
            <a:endParaRPr lang="zh-CN" altLang="en-US" sz="2400" dirty="0">
              <a:latin typeface="微软雅黑" panose="020B0503020204020204" pitchFamily="34" charset="-122"/>
              <a:ea typeface="微软雅黑" panose="020B0503020204020204" pitchFamily="34" charset="-122"/>
            </a:endParaRPr>
          </a:p>
        </p:txBody>
      </p:sp>
      <p:cxnSp>
        <p:nvCxnSpPr>
          <p:cNvPr id="330759" name="直接连接符 9"/>
          <p:cNvCxnSpPr/>
          <p:nvPr/>
        </p:nvCxnSpPr>
        <p:spPr>
          <a:xfrm>
            <a:off x="3275013" y="2819400"/>
            <a:ext cx="0" cy="635000"/>
          </a:xfrm>
          <a:prstGeom prst="line">
            <a:avLst/>
          </a:prstGeom>
          <a:ln w="38100" cap="flat" cmpd="sng">
            <a:solidFill>
              <a:srgbClr val="0000FF"/>
            </a:solidFill>
            <a:prstDash val="solid"/>
            <a:round/>
            <a:headEnd type="none" w="med" len="med"/>
            <a:tailEnd type="none" w="med" len="med"/>
          </a:ln>
        </p:spPr>
      </p:cxnSp>
      <p:sp>
        <p:nvSpPr>
          <p:cNvPr id="330760" name="文本框 1"/>
          <p:cNvSpPr txBox="1"/>
          <p:nvPr/>
        </p:nvSpPr>
        <p:spPr>
          <a:xfrm>
            <a:off x="3200400" y="4419600"/>
            <a:ext cx="2625725" cy="461963"/>
          </a:xfrm>
          <a:prstGeom prst="rect">
            <a:avLst/>
          </a:prstGeom>
          <a:noFill/>
          <a:ln w="9525">
            <a:noFill/>
          </a:ln>
        </p:spPr>
        <p:txBody>
          <a:bodyPr wrap="none" anchor="t" anchorCtr="0">
            <a:spAutoFit/>
          </a:bodyPr>
          <a:p>
            <a:pPr eaLnBrk="0" hangingPunct="0">
              <a:buClrTx/>
              <a:buFontTx/>
            </a:pPr>
            <a:r>
              <a:rPr lang="en-US" altLang="zh-CN" sz="2400" dirty="0">
                <a:latin typeface="Times New Roman" panose="02020603050405020304" pitchFamily="18" charset="0"/>
                <a:ea typeface="黑体" panose="02010609060101010101" pitchFamily="49" charset="-122"/>
              </a:rPr>
              <a:t>ljiang@cug.edu.cn</a:t>
            </a:r>
            <a:endParaRPr lang="zh-CN" altLang="en-US" sz="2400" dirty="0">
              <a:latin typeface="Times New Roman" panose="02020603050405020304" pitchFamily="18" charset="0"/>
              <a:ea typeface="黑体" panose="02010609060101010101" pitchFamily="49" charset="-122"/>
            </a:endParaRPr>
          </a:p>
        </p:txBody>
      </p:sp>
      <p:sp>
        <p:nvSpPr>
          <p:cNvPr id="330761" name="文本框 1"/>
          <p:cNvSpPr txBox="1"/>
          <p:nvPr/>
        </p:nvSpPr>
        <p:spPr>
          <a:xfrm>
            <a:off x="3049588" y="3805238"/>
            <a:ext cx="3570287" cy="461962"/>
          </a:xfrm>
          <a:prstGeom prst="rect">
            <a:avLst/>
          </a:prstGeom>
          <a:noFill/>
          <a:ln w="9525">
            <a:noFill/>
          </a:ln>
        </p:spPr>
        <p:txBody>
          <a:bodyPr wrap="none" anchor="t" anchorCtr="0">
            <a:spAutoFit/>
          </a:bodyPr>
          <a:p>
            <a:pPr eaLnBrk="0" hangingPunct="0">
              <a:buClrTx/>
              <a:buFontTx/>
            </a:pPr>
            <a:r>
              <a:rPr lang="zh-CN" altLang="en-US" sz="2400" b="0" dirty="0">
                <a:solidFill>
                  <a:srgbClr val="0000FF"/>
                </a:solidFill>
                <a:latin typeface="华文行楷" panose="02010800040101010101" pitchFamily="2" charset="-122"/>
                <a:ea typeface="华文行楷" panose="02010800040101010101" pitchFamily="2" charset="-122"/>
              </a:rPr>
              <a:t>机器学习与数据挖掘团队</a:t>
            </a:r>
            <a:endParaRPr lang="zh-CN" altLang="en-US" sz="2400" b="0" dirty="0">
              <a:solidFill>
                <a:srgbClr val="0000FF"/>
              </a:solidFill>
              <a:latin typeface="华文行楷" panose="02010800040101010101" pitchFamily="2" charset="-122"/>
              <a:ea typeface="华文行楷" panose="02010800040101010101" pitchFamily="2" charset="-122"/>
            </a:endParaRPr>
          </a:p>
        </p:txBody>
      </p:sp>
      <p:sp>
        <p:nvSpPr>
          <p:cNvPr id="330762" name="矩形 28"/>
          <p:cNvSpPr/>
          <p:nvPr/>
        </p:nvSpPr>
        <p:spPr>
          <a:xfrm>
            <a:off x="2362200" y="5114925"/>
            <a:ext cx="4572000" cy="523875"/>
          </a:xfrm>
          <a:prstGeom prst="rect">
            <a:avLst/>
          </a:prstGeom>
          <a:noFill/>
          <a:ln w="9525">
            <a:noFill/>
          </a:ln>
        </p:spPr>
        <p:txBody>
          <a:bodyPr anchor="t" anchorCtr="0">
            <a:spAutoFit/>
          </a:bodyPr>
          <a:p>
            <a:pPr algn="ctr" eaLnBrk="0" hangingPunct="0">
              <a:buClrTx/>
              <a:buFontTx/>
            </a:pPr>
            <a:r>
              <a:rPr lang="en-US" altLang="zh-CN" b="0" dirty="0">
                <a:latin typeface="Times New Roman" panose="02020603050405020304" pitchFamily="18" charset="0"/>
                <a:ea typeface="黑体" panose="02010609060101010101" pitchFamily="49" charset="-122"/>
                <a:hlinkClick r:id="rId3"/>
              </a:rPr>
              <a:t>http://grzy.cug.edu.cn/jlx/</a:t>
            </a:r>
            <a:endParaRPr lang="zh-CN" altLang="en-US" b="0" dirty="0">
              <a:solidFill>
                <a:srgbClr val="0000FF"/>
              </a:solidFill>
              <a:latin typeface="Times New Roman" panose="02020603050405020304" pitchFamily="18" charset="0"/>
              <a:ea typeface="黑体" panose="02010609060101010101" pitchFamily="49" charset="-122"/>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2801" name="TextBox 14"/>
          <p:cNvSpPr txBox="1"/>
          <p:nvPr/>
        </p:nvSpPr>
        <p:spPr>
          <a:xfrm>
            <a:off x="914400" y="115888"/>
            <a:ext cx="3962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本章内容</a:t>
            </a:r>
            <a:endParaRPr lang="zh-CN" altLang="en-US" sz="3600" dirty="0">
              <a:solidFill>
                <a:srgbClr val="0000CC"/>
              </a:solidFill>
              <a:latin typeface="楷体" panose="02010609060101010101" pitchFamily="49" charset="-122"/>
              <a:ea typeface="楷体" panose="02010609060101010101" pitchFamily="49" charset="-122"/>
            </a:endParaRPr>
          </a:p>
        </p:txBody>
      </p:sp>
      <p:pic>
        <p:nvPicPr>
          <p:cNvPr id="332802" name="图片 11" descr="3.png"/>
          <p:cNvPicPr>
            <a:picLocks noChangeAspect="1"/>
          </p:cNvPicPr>
          <p:nvPr/>
        </p:nvPicPr>
        <p:blipFill>
          <a:blip r:embed="rId1"/>
          <a:stretch>
            <a:fillRect/>
          </a:stretch>
        </p:blipFill>
        <p:spPr>
          <a:xfrm>
            <a:off x="285750" y="209550"/>
            <a:ext cx="628650" cy="628650"/>
          </a:xfrm>
          <a:prstGeom prst="rect">
            <a:avLst/>
          </a:prstGeom>
          <a:noFill/>
          <a:ln w="9525">
            <a:noFill/>
          </a:ln>
        </p:spPr>
      </p:pic>
      <p:sp>
        <p:nvSpPr>
          <p:cNvPr id="9" name="AutoShape 8"/>
          <p:cNvSpPr>
            <a:spLocks noChangeArrowheads="1"/>
          </p:cNvSpPr>
          <p:nvPr/>
        </p:nvSpPr>
        <p:spPr bwMode="auto">
          <a:xfrm>
            <a:off x="1143000" y="2735263"/>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二、决策树学习基本算法</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1" name="AutoShape 10"/>
          <p:cNvSpPr>
            <a:spLocks noChangeArrowheads="1"/>
          </p:cNvSpPr>
          <p:nvPr/>
        </p:nvSpPr>
        <p:spPr bwMode="auto">
          <a:xfrm>
            <a:off x="1144588" y="3662363"/>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三、决策树学习常见问题</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2" name="AutoShape 13"/>
          <p:cNvSpPr>
            <a:spLocks noChangeArrowheads="1"/>
          </p:cNvSpPr>
          <p:nvPr/>
        </p:nvSpPr>
        <p:spPr bwMode="auto">
          <a:xfrm>
            <a:off x="1143000" y="1768475"/>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一、决策树学习基础知识</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3" name="AutoShape 10"/>
          <p:cNvSpPr>
            <a:spLocks noChangeArrowheads="1"/>
          </p:cNvSpPr>
          <p:nvPr/>
        </p:nvSpPr>
        <p:spPr bwMode="auto">
          <a:xfrm>
            <a:off x="1143000" y="4572000"/>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四、决策树学习理解解释</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4849"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pPr>
            <a:r>
              <a:rPr lang="zh-CN" altLang="en-US" dirty="0">
                <a:latin typeface="黑体" panose="02010609060101010101" pitchFamily="49" charset="-122"/>
                <a:ea typeface="黑体" panose="02010609060101010101" pitchFamily="49" charset="-122"/>
              </a:rPr>
              <a:t>决策树学习</a:t>
            </a:r>
            <a:r>
              <a:rPr lang="en-US" altLang="zh-CN" dirty="0">
                <a:latin typeface="Times New Roman" panose="02020603050405020304" pitchFamily="18" charset="0"/>
                <a:ea typeface="黑体" panose="02010609060101010101" pitchFamily="49" charset="-122"/>
              </a:rPr>
              <a:t>(decision tree learning) </a:t>
            </a:r>
            <a:r>
              <a:rPr lang="zh-CN" altLang="en-US" dirty="0">
                <a:latin typeface="黑体" panose="02010609060101010101" pitchFamily="49" charset="-122"/>
                <a:ea typeface="黑体" panose="02010609060101010101" pitchFamily="49" charset="-122"/>
              </a:rPr>
              <a:t>是机器学习中一类最常见的方法之一。顾名思义，决策树学习就是学习用来作决策的树。</a:t>
            </a:r>
            <a:endParaRPr lang="zh-CN" altLang="en-US" dirty="0">
              <a:latin typeface="黑体" panose="02010609060101010101" pitchFamily="49" charset="-122"/>
              <a:ea typeface="黑体" panose="02010609060101010101" pitchFamily="49" charset="-122"/>
            </a:endParaRPr>
          </a:p>
          <a:p>
            <a:pPr eaLnBrk="1" hangingPunct="1">
              <a:lnSpc>
                <a:spcPts val="3800"/>
              </a:lnSpc>
            </a:pPr>
            <a:r>
              <a:rPr lang="zh-CN" altLang="en-US" dirty="0">
                <a:latin typeface="黑体" panose="02010609060101010101" pitchFamily="49" charset="-122"/>
                <a:ea typeface="黑体" panose="02010609060101010101" pitchFamily="49" charset="-122"/>
              </a:rPr>
              <a:t>决策树学习是一种逼近离散值目标函数的方法，学习到的函数被表示为一棵决策树。</a:t>
            </a:r>
            <a:endParaRPr lang="zh-CN" altLang="en-US" dirty="0">
              <a:latin typeface="黑体" panose="02010609060101010101" pitchFamily="49" charset="-122"/>
              <a:ea typeface="黑体" panose="02010609060101010101" pitchFamily="49" charset="-122"/>
            </a:endParaRPr>
          </a:p>
        </p:txBody>
      </p:sp>
      <p:sp>
        <p:nvSpPr>
          <p:cNvPr id="334850"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一、决策树学习基础知识</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6897"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pPr>
            <a:r>
              <a:rPr lang="zh-CN" altLang="en-US" dirty="0">
                <a:latin typeface="黑体" panose="02010609060101010101" pitchFamily="49" charset="-122"/>
                <a:ea typeface="黑体" panose="02010609060101010101" pitchFamily="49" charset="-122"/>
              </a:rPr>
              <a:t>一棵决策树一般包含一个根结点、若干个内部结点和若干个叶子结点。</a:t>
            </a:r>
            <a:endParaRPr lang="en-US" altLang="zh-CN"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ü"/>
            </a:pPr>
            <a:r>
              <a:rPr lang="zh-CN" altLang="en-US" dirty="0">
                <a:latin typeface="黑体" panose="02010609060101010101" pitchFamily="49" charset="-122"/>
                <a:ea typeface="黑体" panose="02010609060101010101" pitchFamily="49" charset="-122"/>
              </a:rPr>
              <a:t>叶子结点对应于决策结果；</a:t>
            </a:r>
            <a:endParaRPr lang="en-US" altLang="zh-CN"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ü"/>
            </a:pPr>
            <a:r>
              <a:rPr lang="zh-CN" altLang="en-US" dirty="0">
                <a:latin typeface="黑体" panose="02010609060101010101" pitchFamily="49" charset="-122"/>
                <a:ea typeface="黑体" panose="02010609060101010101" pitchFamily="49" charset="-122"/>
              </a:rPr>
              <a:t>每个内部结点对应于一个属性测试，每个内部结点包含的样本集合根据属性测试的结果被划分到它的儿子结点中；</a:t>
            </a:r>
            <a:endParaRPr lang="en-US" altLang="zh-CN"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ü"/>
            </a:pPr>
            <a:r>
              <a:rPr lang="zh-CN" altLang="en-US" dirty="0">
                <a:latin typeface="黑体" panose="02010609060101010101" pitchFamily="49" charset="-122"/>
                <a:ea typeface="黑体" panose="02010609060101010101" pitchFamily="49" charset="-122"/>
              </a:rPr>
              <a:t>根结点包含全部训练样本。</a:t>
            </a:r>
            <a:endParaRPr lang="en-US" altLang="zh-CN"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ü"/>
            </a:pPr>
            <a:r>
              <a:rPr lang="zh-CN" altLang="en-US" dirty="0">
                <a:latin typeface="黑体" panose="02010609060101010101" pitchFamily="49" charset="-122"/>
                <a:ea typeface="黑体" panose="02010609060101010101" pitchFamily="49" charset="-122"/>
              </a:rPr>
              <a:t>从根结点到每个叶子结点的路径对应了一条决策规则。 </a:t>
            </a:r>
            <a:endParaRPr lang="zh-CN" altLang="en-US" dirty="0">
              <a:latin typeface="黑体" panose="02010609060101010101" pitchFamily="49" charset="-122"/>
              <a:ea typeface="黑体" panose="02010609060101010101" pitchFamily="49" charset="-122"/>
            </a:endParaRPr>
          </a:p>
        </p:txBody>
      </p:sp>
      <p:sp>
        <p:nvSpPr>
          <p:cNvPr id="336898"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一、决策树学习基础知识</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3"/>
          <p:cNvSpPr>
            <a:spLocks noGrp="1" noChangeArrowheads="1"/>
          </p:cNvSpPr>
          <p:nvPr>
            <p:ph idx="1"/>
          </p:nvPr>
        </p:nvSpPr>
        <p:spPr>
          <a:xfrm>
            <a:off x="411163" y="1219200"/>
            <a:ext cx="8318500" cy="5181600"/>
          </a:xfrm>
        </p:spPr>
        <p:txBody>
          <a:bodyPr vert="horz" wrap="square" lIns="90488" tIns="44450" rIns="90488" bIns="44450" numCol="1" anchor="t" anchorCtr="0" compatLnSpc="1"/>
          <a:lstStyle/>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Char char="l"/>
              <a:defRPr/>
            </a:pP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决策树学习的目的就是为了构造一棵泛化能力强，即处理待测样本能力强的决策树，基本算法遵循自顶向下、分而治之的策略，具体步骤如下：</a:t>
            </a:r>
            <a:endPar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514350" marR="0" lvl="0" indent="-514350" algn="l" defTabSz="914400" rtl="0" eaLnBrk="1" fontAlgn="base" latinLnBrk="0" hangingPunct="1">
              <a:lnSpc>
                <a:spcPts val="3800"/>
              </a:lnSpc>
              <a:spcBef>
                <a:spcPct val="10000"/>
              </a:spcBef>
              <a:spcAft>
                <a:spcPts val="400"/>
              </a:spcAft>
              <a:buClr>
                <a:srgbClr val="0C7B9C"/>
              </a:buClr>
              <a:buSzPct val="75000"/>
              <a:buFont typeface="+mj-lt"/>
              <a:buAutoNum type="arabicPeriod"/>
              <a:defRPr/>
            </a:pPr>
            <a:r>
              <a:rPr kumimoji="0" lang="zh-CN" altLang="en-US" sz="28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cs"/>
              </a:rPr>
              <a:t>选择最好的属性作为测试属性并创建树的根结点</a:t>
            </a:r>
            <a:endParaRPr kumimoji="0" lang="zh-CN" altLang="en-US" sz="28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cs"/>
            </a:endParaRPr>
          </a:p>
          <a:p>
            <a:pPr marL="514350" marR="0" lvl="0" indent="-514350" algn="l" defTabSz="914400" rtl="0" eaLnBrk="1" fontAlgn="base" latinLnBrk="0" hangingPunct="1">
              <a:lnSpc>
                <a:spcPts val="3800"/>
              </a:lnSpc>
              <a:spcBef>
                <a:spcPct val="10000"/>
              </a:spcBef>
              <a:spcAft>
                <a:spcPts val="400"/>
              </a:spcAft>
              <a:buClr>
                <a:srgbClr val="0C7B9C"/>
              </a:buClr>
              <a:buSzPct val="75000"/>
              <a:buFont typeface="+mj-lt"/>
              <a:buAutoNum type="arabicPeriod"/>
              <a:defRPr/>
            </a:pPr>
            <a:r>
              <a:rPr kumimoji="0" lang="zh-CN" altLang="en-US" sz="28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cs"/>
              </a:rPr>
              <a:t>为测试属性每个可能的取值产生一个分支</a:t>
            </a:r>
            <a:endParaRPr kumimoji="0" lang="zh-CN" altLang="en-US" sz="28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cs"/>
            </a:endParaRPr>
          </a:p>
          <a:p>
            <a:pPr marL="514350" marR="0" lvl="0" indent="-514350" algn="l" defTabSz="914400" rtl="0" eaLnBrk="1" fontAlgn="base" latinLnBrk="0" hangingPunct="1">
              <a:lnSpc>
                <a:spcPts val="3800"/>
              </a:lnSpc>
              <a:spcBef>
                <a:spcPct val="10000"/>
              </a:spcBef>
              <a:spcAft>
                <a:spcPts val="400"/>
              </a:spcAft>
              <a:buClr>
                <a:srgbClr val="0C7B9C"/>
              </a:buClr>
              <a:buSzPct val="75000"/>
              <a:buFont typeface="+mj-lt"/>
              <a:buAutoNum type="arabicPeriod"/>
              <a:defRPr/>
            </a:pPr>
            <a:r>
              <a:rPr kumimoji="0" lang="zh-CN" altLang="en-US" sz="28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cs"/>
              </a:rPr>
              <a:t>训练样本划分到适当的分支形成儿子结点</a:t>
            </a:r>
            <a:endParaRPr kumimoji="0" lang="zh-CN" altLang="en-US" sz="28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cs"/>
            </a:endParaRPr>
          </a:p>
          <a:p>
            <a:pPr marL="514350" marR="0" lvl="0" indent="-514350" algn="l" defTabSz="914400" rtl="0" eaLnBrk="1" fontAlgn="base" latinLnBrk="0" hangingPunct="1">
              <a:lnSpc>
                <a:spcPts val="3800"/>
              </a:lnSpc>
              <a:spcBef>
                <a:spcPct val="10000"/>
              </a:spcBef>
              <a:spcAft>
                <a:spcPts val="400"/>
              </a:spcAft>
              <a:buClr>
                <a:srgbClr val="0C7B9C"/>
              </a:buClr>
              <a:buSzPct val="75000"/>
              <a:buFont typeface="+mj-lt"/>
              <a:buAutoNum type="arabicPeriod"/>
              <a:defRPr/>
            </a:pPr>
            <a:r>
              <a:rPr kumimoji="0" lang="zh-CN" altLang="en-US" sz="28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cs"/>
              </a:rPr>
              <a:t>对每个儿子结点，重复上面的过程，直到所有的结点都是叶子结点</a:t>
            </a:r>
            <a:endParaRPr kumimoji="0" lang="zh-CN" altLang="en-US" sz="28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cs"/>
            </a:endParaRPr>
          </a:p>
        </p:txBody>
      </p:sp>
      <p:sp>
        <p:nvSpPr>
          <p:cNvPr id="338946"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二、决策树学习基本算法</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3"/>
          <p:cNvSpPr>
            <a:spLocks noGrp="1" noChangeArrowheads="1"/>
          </p:cNvSpPr>
          <p:nvPr>
            <p:ph idx="1"/>
          </p:nvPr>
        </p:nvSpPr>
        <p:spPr>
          <a:xfrm>
            <a:off x="411163" y="1219200"/>
            <a:ext cx="8318500" cy="5181600"/>
          </a:xfrm>
        </p:spPr>
        <p:txBody>
          <a:bodyPr vert="horz" wrap="square" lIns="90488" tIns="44450" rIns="90488" bIns="44450" numCol="1" anchor="t" anchorCtr="0" compatLnSpc="1"/>
          <a:lstStyle/>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Char char="l"/>
              <a:defRPr/>
            </a:pP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可见，决策树的学习是一个递归过程，过程的实现还需要解决以下六个方面的问题：</a:t>
            </a:r>
            <a:endPar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r>
              <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	1</a:t>
            </a:r>
            <a:r>
              <a:rPr kumimoji="0" lang="zh-CN" altLang="en-US"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）最佳划分的度量问题</a:t>
            </a:r>
            <a:endPar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r>
              <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	2</a:t>
            </a:r>
            <a:r>
              <a:rPr kumimoji="0" lang="zh-CN" altLang="en-US"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）处理缺失属性值问题</a:t>
            </a:r>
            <a:endPar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r>
              <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	</a:t>
            </a:r>
            <a:r>
              <a:rPr kumimoji="0" lang="zh-CN" altLang="en-US"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3）处理连续属性值问题</a:t>
            </a:r>
            <a:endPar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r>
              <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	4</a:t>
            </a:r>
            <a:r>
              <a:rPr kumimoji="0" lang="zh-CN" altLang="en-US"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）叶子结点的判定问题</a:t>
            </a:r>
            <a:endPar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r>
              <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	5</a:t>
            </a:r>
            <a:r>
              <a:rPr kumimoji="0" lang="zh-CN" altLang="en-US"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）怎样解决过拟合问题</a:t>
            </a:r>
            <a:endPar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r>
              <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	6</a:t>
            </a:r>
            <a:r>
              <a:rPr kumimoji="0" lang="zh-CN" altLang="en-US"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）待测样本的分类问题</a:t>
            </a:r>
            <a:endPar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514350" marR="0" lvl="0" indent="-514350" algn="l" defTabSz="914400" rtl="0" eaLnBrk="1" fontAlgn="base" latinLnBrk="0" hangingPunct="1">
              <a:lnSpc>
                <a:spcPts val="3800"/>
              </a:lnSpc>
              <a:spcBef>
                <a:spcPct val="10000"/>
              </a:spcBef>
              <a:spcAft>
                <a:spcPts val="400"/>
              </a:spcAft>
              <a:buClr>
                <a:srgbClr val="0C7B9C"/>
              </a:buClr>
              <a:buSzPct val="75000"/>
              <a:buFont typeface="Wingdings" panose="05000000000000000000" pitchFamily="2" charset="2"/>
              <a:buChar char="ü"/>
              <a:defRPr/>
            </a:pPr>
            <a:endParaRPr kumimoji="0" lang="zh-CN" altLang="en-US" sz="2800" b="1"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340994"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3"/>
          <p:cNvSpPr>
            <a:spLocks noGrp="1" noChangeArrowheads="1"/>
          </p:cNvSpPr>
          <p:nvPr>
            <p:ph idx="1"/>
          </p:nvPr>
        </p:nvSpPr>
        <p:spPr>
          <a:xfrm>
            <a:off x="411163" y="1219200"/>
            <a:ext cx="8318500" cy="5181600"/>
          </a:xfrm>
        </p:spPr>
        <p:txBody>
          <a:bodyPr vert="horz" wrap="square" lIns="90488" tIns="44450" rIns="90488" bIns="44450" numCol="1" anchor="t" anchorCtr="0" compatLnSpc="1"/>
          <a:lstStyle/>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r>
              <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1</a:t>
            </a:r>
            <a:r>
              <a:rPr kumimoji="0" lang="zh-CN" altLang="en-US"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）最佳划分的度量问题：</a:t>
            </a:r>
            <a:endPar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Char char="l"/>
              <a:defRPr/>
            </a:pP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从决策树学习基本算法的步骤可以看出，决策树学习的关键是如何选择最佳划分属性。一般而言，随着长树过程的不断进行，我们希望决策树的分支结点所包含的样本越来越归属于同一类别，即结点的“不纯度”</a:t>
            </a:r>
            <a:r>
              <a:rPr kumimoji="0" lang="en-US" altLang="zh-CN" sz="28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(impurity) </a:t>
            </a: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越来越低。</a:t>
            </a:r>
            <a:endPar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Char char="l"/>
              <a:defRPr/>
            </a:pP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因此，为了确定按某个属性划分的效果，我们需要比较划分前（父亲结点）和划分后（所有儿子结点）不纯度的降低程度，降低越多，划分的效果就越好。</a:t>
            </a:r>
            <a:endPar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514350" marR="0" lvl="0" indent="-51435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endParaRPr kumimoji="0" lang="zh-CN" altLang="en-US" sz="2800" b="1"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343042"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3"/>
          <p:cNvSpPr>
            <a:spLocks noGrp="1" noChangeArrowheads="1"/>
          </p:cNvSpPr>
          <p:nvPr>
            <p:ph idx="1"/>
          </p:nvPr>
        </p:nvSpPr>
        <p:spPr>
          <a:xfrm>
            <a:off x="411163" y="1219200"/>
            <a:ext cx="8318500" cy="5181600"/>
          </a:xfrm>
        </p:spPr>
        <p:txBody>
          <a:bodyPr vert="horz" wrap="square" lIns="90488" tIns="44450" rIns="90488" bIns="44450" numCol="1" anchor="t" anchorCtr="0" compatLnSpc="1"/>
          <a:lstStyle/>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r>
              <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1</a:t>
            </a:r>
            <a:r>
              <a:rPr kumimoji="0" lang="zh-CN" altLang="en-US"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）最佳划分的度量问题：</a:t>
            </a:r>
            <a:endPar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Char char="l"/>
              <a:defRPr/>
            </a:pP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若记不纯度的降低程度为  ，则用来确定划分效果的度量标准可以下面的公式来定义：</a:t>
            </a:r>
            <a:endPar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Char char="l"/>
              <a:defRPr/>
            </a:pPr>
            <a:endPar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Char char="l"/>
              <a:defRPr/>
            </a:pPr>
            <a:endPar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r>
              <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	</a:t>
            </a: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其中，      是父亲结点的不纯度度量， 是划分属性取值的个数。 是父亲结点上样本的总数，   是第 个儿子结点上样本的数目，  是第 个儿子结点的不纯度度量。</a:t>
            </a:r>
            <a:endPar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514350" marR="0" lvl="0" indent="-51435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endParaRPr kumimoji="0" lang="zh-CN" altLang="en-US" sz="2800" b="1"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345090"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graphicFrame>
        <p:nvGraphicFramePr>
          <p:cNvPr id="345091" name="Object 2"/>
          <p:cNvGraphicFramePr/>
          <p:nvPr/>
        </p:nvGraphicFramePr>
        <p:xfrm>
          <a:off x="4784725" y="1971675"/>
          <a:ext cx="244475" cy="314325"/>
        </p:xfrm>
        <a:graphic>
          <a:graphicData uri="http://schemas.openxmlformats.org/presentationml/2006/ole">
            <mc:AlternateContent xmlns:mc="http://schemas.openxmlformats.org/markup-compatibility/2006">
              <mc:Choice xmlns:v="urn:schemas-microsoft-com:vml" Requires="v">
                <p:oleObj spid="_x0000_s3284" name="" r:id="rId1" imgW="123190" imgH="158750" progId="Equation.Ribbit">
                  <p:embed/>
                </p:oleObj>
              </mc:Choice>
              <mc:Fallback>
                <p:oleObj name="" r:id="rId1" imgW="123190" imgH="158750" progId="Equation.Ribbit">
                  <p:embed/>
                  <p:pic>
                    <p:nvPicPr>
                      <p:cNvPr id="0" name="图片 3283"/>
                      <p:cNvPicPr/>
                      <p:nvPr/>
                    </p:nvPicPr>
                    <p:blipFill>
                      <a:blip r:embed="rId2"/>
                      <a:stretch>
                        <a:fillRect/>
                      </a:stretch>
                    </p:blipFill>
                    <p:spPr>
                      <a:xfrm>
                        <a:off x="4784725" y="1971675"/>
                        <a:ext cx="244475" cy="314325"/>
                      </a:xfrm>
                      <a:prstGeom prst="rect">
                        <a:avLst/>
                      </a:prstGeom>
                      <a:noFill/>
                      <a:ln w="38100">
                        <a:noFill/>
                        <a:miter/>
                      </a:ln>
                    </p:spPr>
                  </p:pic>
                </p:oleObj>
              </mc:Fallback>
            </mc:AlternateContent>
          </a:graphicData>
        </a:graphic>
      </p:graphicFrame>
      <p:pic>
        <p:nvPicPr>
          <p:cNvPr id="345092" name="Picture 3"/>
          <p:cNvPicPr>
            <a:picLocks noChangeAspect="1"/>
          </p:cNvPicPr>
          <p:nvPr/>
        </p:nvPicPr>
        <p:blipFill>
          <a:blip r:embed="rId3"/>
          <a:stretch>
            <a:fillRect/>
          </a:stretch>
        </p:blipFill>
        <p:spPr>
          <a:xfrm>
            <a:off x="2781300" y="2986088"/>
            <a:ext cx="3581400" cy="885825"/>
          </a:xfrm>
          <a:prstGeom prst="rect">
            <a:avLst/>
          </a:prstGeom>
          <a:noFill/>
          <a:ln w="12700">
            <a:noFill/>
          </a:ln>
        </p:spPr>
      </p:pic>
      <p:graphicFrame>
        <p:nvGraphicFramePr>
          <p:cNvPr id="345093" name="Object 4"/>
          <p:cNvGraphicFramePr/>
          <p:nvPr/>
        </p:nvGraphicFramePr>
        <p:xfrm>
          <a:off x="1663700" y="4146550"/>
          <a:ext cx="1231900" cy="349250"/>
        </p:xfrm>
        <a:graphic>
          <a:graphicData uri="http://schemas.openxmlformats.org/presentationml/2006/ole">
            <mc:AlternateContent xmlns:mc="http://schemas.openxmlformats.org/markup-compatibility/2006">
              <mc:Choice xmlns:v="urn:schemas-microsoft-com:vml" Requires="v">
                <p:oleObj spid="_x0000_s3295" name="" r:id="rId4" imgW="621030" imgH="176530" progId="Equation.Ribbit">
                  <p:embed/>
                </p:oleObj>
              </mc:Choice>
              <mc:Fallback>
                <p:oleObj name="" r:id="rId4" imgW="621030" imgH="176530" progId="Equation.Ribbit">
                  <p:embed/>
                  <p:pic>
                    <p:nvPicPr>
                      <p:cNvPr id="0" name="图片 3294"/>
                      <p:cNvPicPr/>
                      <p:nvPr/>
                    </p:nvPicPr>
                    <p:blipFill>
                      <a:blip r:embed="rId5"/>
                      <a:stretch>
                        <a:fillRect/>
                      </a:stretch>
                    </p:blipFill>
                    <p:spPr>
                      <a:xfrm>
                        <a:off x="1663700" y="4146550"/>
                        <a:ext cx="1231900" cy="349250"/>
                      </a:xfrm>
                      <a:prstGeom prst="rect">
                        <a:avLst/>
                      </a:prstGeom>
                      <a:noFill/>
                      <a:ln w="38100">
                        <a:noFill/>
                        <a:miter/>
                      </a:ln>
                    </p:spPr>
                  </p:pic>
                </p:oleObj>
              </mc:Fallback>
            </mc:AlternateContent>
          </a:graphicData>
        </a:graphic>
      </p:graphicFrame>
      <p:graphicFrame>
        <p:nvGraphicFramePr>
          <p:cNvPr id="345094" name="Object 5"/>
          <p:cNvGraphicFramePr/>
          <p:nvPr/>
        </p:nvGraphicFramePr>
        <p:xfrm>
          <a:off x="3505200" y="4648200"/>
          <a:ext cx="271463" cy="307975"/>
        </p:xfrm>
        <a:graphic>
          <a:graphicData uri="http://schemas.openxmlformats.org/presentationml/2006/ole">
            <mc:AlternateContent xmlns:mc="http://schemas.openxmlformats.org/markup-compatibility/2006">
              <mc:Choice xmlns:v="urn:schemas-microsoft-com:vml" Requires="v">
                <p:oleObj spid="_x0000_s3289" name="" r:id="rId6" imgW="137160" imgH="154940" progId="Equation.Ribbit">
                  <p:embed/>
                </p:oleObj>
              </mc:Choice>
              <mc:Fallback>
                <p:oleObj name="" r:id="rId6" imgW="137160" imgH="154940" progId="Equation.Ribbit">
                  <p:embed/>
                  <p:pic>
                    <p:nvPicPr>
                      <p:cNvPr id="0" name="图片 3288"/>
                      <p:cNvPicPr/>
                      <p:nvPr/>
                    </p:nvPicPr>
                    <p:blipFill>
                      <a:blip r:embed="rId7"/>
                      <a:stretch>
                        <a:fillRect/>
                      </a:stretch>
                    </p:blipFill>
                    <p:spPr>
                      <a:xfrm>
                        <a:off x="3505200" y="4648200"/>
                        <a:ext cx="271463" cy="307975"/>
                      </a:xfrm>
                      <a:prstGeom prst="rect">
                        <a:avLst/>
                      </a:prstGeom>
                      <a:noFill/>
                      <a:ln w="38100">
                        <a:noFill/>
                        <a:miter/>
                      </a:ln>
                    </p:spPr>
                  </p:pic>
                </p:oleObj>
              </mc:Fallback>
            </mc:AlternateContent>
          </a:graphicData>
        </a:graphic>
      </p:graphicFrame>
      <p:graphicFrame>
        <p:nvGraphicFramePr>
          <p:cNvPr id="345095" name="Object 6"/>
          <p:cNvGraphicFramePr/>
          <p:nvPr/>
        </p:nvGraphicFramePr>
        <p:xfrm>
          <a:off x="7162800" y="4184650"/>
          <a:ext cx="160338" cy="311150"/>
        </p:xfrm>
        <a:graphic>
          <a:graphicData uri="http://schemas.openxmlformats.org/presentationml/2006/ole">
            <mc:AlternateContent xmlns:mc="http://schemas.openxmlformats.org/markup-compatibility/2006">
              <mc:Choice xmlns:v="urn:schemas-microsoft-com:vml" Requires="v">
                <p:oleObj spid="_x0000_s3283" name="" r:id="rId8" imgW="81280" imgH="157480" progId="Equation.Ribbit">
                  <p:embed/>
                </p:oleObj>
              </mc:Choice>
              <mc:Fallback>
                <p:oleObj name="" r:id="rId8" imgW="81280" imgH="157480" progId="Equation.Ribbit">
                  <p:embed/>
                  <p:pic>
                    <p:nvPicPr>
                      <p:cNvPr id="0" name="图片 3282"/>
                      <p:cNvPicPr/>
                      <p:nvPr/>
                    </p:nvPicPr>
                    <p:blipFill>
                      <a:blip r:embed="rId9"/>
                      <a:stretch>
                        <a:fillRect/>
                      </a:stretch>
                    </p:blipFill>
                    <p:spPr>
                      <a:xfrm>
                        <a:off x="7162800" y="4184650"/>
                        <a:ext cx="160338" cy="311150"/>
                      </a:xfrm>
                      <a:prstGeom prst="rect">
                        <a:avLst/>
                      </a:prstGeom>
                      <a:noFill/>
                      <a:ln w="38100">
                        <a:noFill/>
                        <a:miter/>
                      </a:ln>
                    </p:spPr>
                  </p:pic>
                </p:oleObj>
              </mc:Fallback>
            </mc:AlternateContent>
          </a:graphicData>
        </a:graphic>
      </p:graphicFrame>
      <p:graphicFrame>
        <p:nvGraphicFramePr>
          <p:cNvPr id="345096" name="Object 8"/>
          <p:cNvGraphicFramePr/>
          <p:nvPr/>
        </p:nvGraphicFramePr>
        <p:xfrm>
          <a:off x="7915275" y="4648200"/>
          <a:ext cx="619125" cy="349250"/>
        </p:xfrm>
        <a:graphic>
          <a:graphicData uri="http://schemas.openxmlformats.org/presentationml/2006/ole">
            <mc:AlternateContent xmlns:mc="http://schemas.openxmlformats.org/markup-compatibility/2006">
              <mc:Choice xmlns:v="urn:schemas-microsoft-com:vml" Requires="v">
                <p:oleObj spid="_x0000_s3285" name="" r:id="rId10" imgW="312420" imgH="176530" progId="Equation.Ribbit">
                  <p:embed/>
                </p:oleObj>
              </mc:Choice>
              <mc:Fallback>
                <p:oleObj name="" r:id="rId10" imgW="312420" imgH="176530" progId="Equation.Ribbit">
                  <p:embed/>
                  <p:pic>
                    <p:nvPicPr>
                      <p:cNvPr id="0" name="图片 3284"/>
                      <p:cNvPicPr/>
                      <p:nvPr/>
                    </p:nvPicPr>
                    <p:blipFill>
                      <a:blip r:embed="rId11"/>
                      <a:stretch>
                        <a:fillRect/>
                      </a:stretch>
                    </p:blipFill>
                    <p:spPr>
                      <a:xfrm>
                        <a:off x="7915275" y="4648200"/>
                        <a:ext cx="619125" cy="349250"/>
                      </a:xfrm>
                      <a:prstGeom prst="rect">
                        <a:avLst/>
                      </a:prstGeom>
                      <a:noFill/>
                      <a:ln w="38100">
                        <a:noFill/>
                        <a:miter/>
                      </a:ln>
                    </p:spPr>
                  </p:pic>
                </p:oleObj>
              </mc:Fallback>
            </mc:AlternateContent>
          </a:graphicData>
        </a:graphic>
      </p:graphicFrame>
      <p:graphicFrame>
        <p:nvGraphicFramePr>
          <p:cNvPr id="345097" name="Object 9"/>
          <p:cNvGraphicFramePr/>
          <p:nvPr/>
        </p:nvGraphicFramePr>
        <p:xfrm>
          <a:off x="1528763" y="5105400"/>
          <a:ext cx="147637" cy="304800"/>
        </p:xfrm>
        <a:graphic>
          <a:graphicData uri="http://schemas.openxmlformats.org/presentationml/2006/ole">
            <mc:AlternateContent xmlns:mc="http://schemas.openxmlformats.org/markup-compatibility/2006">
              <mc:Choice xmlns:v="urn:schemas-microsoft-com:vml" Requires="v">
                <p:oleObj spid="_x0000_s3286" name="" r:id="rId12" imgW="74930" imgH="153670" progId="Equation.Ribbit">
                  <p:embed/>
                </p:oleObj>
              </mc:Choice>
              <mc:Fallback>
                <p:oleObj name="" r:id="rId12" imgW="74930" imgH="153670" progId="Equation.Ribbit">
                  <p:embed/>
                  <p:pic>
                    <p:nvPicPr>
                      <p:cNvPr id="0" name="图片 3285"/>
                      <p:cNvPicPr/>
                      <p:nvPr/>
                    </p:nvPicPr>
                    <p:blipFill>
                      <a:blip r:embed="rId13"/>
                      <a:stretch>
                        <a:fillRect/>
                      </a:stretch>
                    </p:blipFill>
                    <p:spPr>
                      <a:xfrm>
                        <a:off x="1528763" y="5105400"/>
                        <a:ext cx="147637" cy="304800"/>
                      </a:xfrm>
                      <a:prstGeom prst="rect">
                        <a:avLst/>
                      </a:prstGeom>
                      <a:noFill/>
                      <a:ln w="38100">
                        <a:noFill/>
                        <a:miter/>
                      </a:ln>
                    </p:spPr>
                  </p:pic>
                </p:oleObj>
              </mc:Fallback>
            </mc:AlternateContent>
          </a:graphicData>
        </a:graphic>
      </p:graphicFrame>
      <p:graphicFrame>
        <p:nvGraphicFramePr>
          <p:cNvPr id="345098" name="Object 10"/>
          <p:cNvGraphicFramePr/>
          <p:nvPr/>
        </p:nvGraphicFramePr>
        <p:xfrm>
          <a:off x="5740400" y="5105400"/>
          <a:ext cx="508000" cy="349250"/>
        </p:xfrm>
        <a:graphic>
          <a:graphicData uri="http://schemas.openxmlformats.org/presentationml/2006/ole">
            <mc:AlternateContent xmlns:mc="http://schemas.openxmlformats.org/markup-compatibility/2006">
              <mc:Choice xmlns:v="urn:schemas-microsoft-com:vml" Requires="v">
                <p:oleObj spid="_x0000_s3287" name="" r:id="rId14" imgW="255905" imgH="176530" progId="Equation.Ribbit">
                  <p:embed/>
                </p:oleObj>
              </mc:Choice>
              <mc:Fallback>
                <p:oleObj name="" r:id="rId14" imgW="255905" imgH="176530" progId="Equation.Ribbit">
                  <p:embed/>
                  <p:pic>
                    <p:nvPicPr>
                      <p:cNvPr id="0" name="图片 3286"/>
                      <p:cNvPicPr/>
                      <p:nvPr/>
                    </p:nvPicPr>
                    <p:blipFill>
                      <a:blip r:embed="rId15"/>
                      <a:stretch>
                        <a:fillRect/>
                      </a:stretch>
                    </p:blipFill>
                    <p:spPr>
                      <a:xfrm>
                        <a:off x="5740400" y="5105400"/>
                        <a:ext cx="508000" cy="349250"/>
                      </a:xfrm>
                      <a:prstGeom prst="rect">
                        <a:avLst/>
                      </a:prstGeom>
                      <a:noFill/>
                      <a:ln w="38100">
                        <a:noFill/>
                        <a:miter/>
                      </a:ln>
                    </p:spPr>
                  </p:pic>
                </p:oleObj>
              </mc:Fallback>
            </mc:AlternateContent>
          </a:graphicData>
        </a:graphic>
      </p:graphicFrame>
      <p:graphicFrame>
        <p:nvGraphicFramePr>
          <p:cNvPr id="345099" name="Object 11"/>
          <p:cNvGraphicFramePr/>
          <p:nvPr/>
        </p:nvGraphicFramePr>
        <p:xfrm>
          <a:off x="7010400" y="5105400"/>
          <a:ext cx="147638" cy="304800"/>
        </p:xfrm>
        <a:graphic>
          <a:graphicData uri="http://schemas.openxmlformats.org/presentationml/2006/ole">
            <mc:AlternateContent xmlns:mc="http://schemas.openxmlformats.org/markup-compatibility/2006">
              <mc:Choice xmlns:v="urn:schemas-microsoft-com:vml" Requires="v">
                <p:oleObj spid="_x0000_s3288" name="" r:id="rId16" imgW="74930" imgH="153670" progId="Equation.Ribbit">
                  <p:embed/>
                </p:oleObj>
              </mc:Choice>
              <mc:Fallback>
                <p:oleObj name="" r:id="rId16" imgW="74930" imgH="153670" progId="Equation.Ribbit">
                  <p:embed/>
                  <p:pic>
                    <p:nvPicPr>
                      <p:cNvPr id="0" name="图片 3287"/>
                      <p:cNvPicPr/>
                      <p:nvPr/>
                    </p:nvPicPr>
                    <p:blipFill>
                      <a:blip r:embed="rId13"/>
                      <a:stretch>
                        <a:fillRect/>
                      </a:stretch>
                    </p:blipFill>
                    <p:spPr>
                      <a:xfrm>
                        <a:off x="7010400" y="5105400"/>
                        <a:ext cx="147638" cy="304800"/>
                      </a:xfrm>
                      <a:prstGeom prst="rect">
                        <a:avLst/>
                      </a:prstGeom>
                      <a:noFill/>
                      <a:ln w="38100">
                        <a:noFill/>
                        <a:miter/>
                      </a:ln>
                    </p:spPr>
                  </p:pic>
                </p:oleObj>
              </mc:Fallback>
            </mc:AlternateContent>
          </a:graphicData>
        </a:graphic>
      </p:graphicFrame>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3"/>
          <p:cNvSpPr>
            <a:spLocks noGrp="1" noChangeArrowheads="1"/>
          </p:cNvSpPr>
          <p:nvPr>
            <p:ph idx="1"/>
          </p:nvPr>
        </p:nvSpPr>
        <p:spPr>
          <a:xfrm>
            <a:off x="411163" y="1219200"/>
            <a:ext cx="8318500" cy="5181600"/>
          </a:xfrm>
        </p:spPr>
        <p:txBody>
          <a:bodyPr vert="horz" wrap="square" lIns="90488" tIns="44450" rIns="90488" bIns="44450" numCol="1" anchor="t" anchorCtr="0" compatLnSpc="1"/>
          <a:lstStyle/>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r>
              <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1</a:t>
            </a:r>
            <a:r>
              <a:rPr kumimoji="0" lang="zh-CN" altLang="en-US"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）最佳划分的度量问题：</a:t>
            </a:r>
            <a:endPar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Char char="l"/>
              <a:defRPr/>
            </a:pP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接下来的问题是，给定任意结点 ，如何来定义它的不纯度度量，令   为结点 中第 类样本所占有的比例，则结点 的不纯度度量主要包括：</a:t>
            </a:r>
            <a:endPar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Wingdings" panose="05000000000000000000" pitchFamily="2" charset="2"/>
              <a:buChar char="ü"/>
              <a:defRPr/>
            </a:pP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熵：</a:t>
            </a:r>
            <a:endPar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Wingdings" panose="05000000000000000000" pitchFamily="2" charset="2"/>
              <a:buChar char="ü"/>
              <a:defRPr/>
            </a:pPr>
            <a:endPar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Wingdings" panose="05000000000000000000" pitchFamily="2" charset="2"/>
              <a:buChar char="ü"/>
              <a:defRPr/>
            </a:pP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基尼指数：</a:t>
            </a:r>
            <a:endPar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Wingdings" panose="05000000000000000000" pitchFamily="2" charset="2"/>
              <a:buChar char="ü"/>
              <a:defRPr/>
            </a:pP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误分类率：</a:t>
            </a:r>
            <a:endPar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r>
              <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	</a:t>
            </a: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其中，为类别数目，并且在计算熵时，令</a:t>
            </a:r>
            <a:endPar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514350" marR="0" lvl="0" indent="-51435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endParaRPr kumimoji="0" lang="zh-CN" altLang="en-US" sz="2800" b="1"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347138"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graphicFrame>
        <p:nvGraphicFramePr>
          <p:cNvPr id="347139" name="Object 2"/>
          <p:cNvGraphicFramePr/>
          <p:nvPr/>
        </p:nvGraphicFramePr>
        <p:xfrm>
          <a:off x="5791200" y="1990725"/>
          <a:ext cx="119063" cy="295275"/>
        </p:xfrm>
        <a:graphic>
          <a:graphicData uri="http://schemas.openxmlformats.org/presentationml/2006/ole">
            <mc:AlternateContent xmlns:mc="http://schemas.openxmlformats.org/markup-compatibility/2006">
              <mc:Choice xmlns:v="urn:schemas-microsoft-com:vml" Requires="v">
                <p:oleObj spid="_x0000_s3290" name="" r:id="rId1" imgW="59690" imgH="148590" progId="Equation.Ribbit">
                  <p:embed/>
                </p:oleObj>
              </mc:Choice>
              <mc:Fallback>
                <p:oleObj name="" r:id="rId1" imgW="59690" imgH="148590" progId="Equation.Ribbit">
                  <p:embed/>
                  <p:pic>
                    <p:nvPicPr>
                      <p:cNvPr id="0" name="图片 3289"/>
                      <p:cNvPicPr/>
                      <p:nvPr/>
                    </p:nvPicPr>
                    <p:blipFill>
                      <a:blip r:embed="rId2"/>
                      <a:stretch>
                        <a:fillRect/>
                      </a:stretch>
                    </p:blipFill>
                    <p:spPr>
                      <a:xfrm>
                        <a:off x="5791200" y="1990725"/>
                        <a:ext cx="119063" cy="295275"/>
                      </a:xfrm>
                      <a:prstGeom prst="rect">
                        <a:avLst/>
                      </a:prstGeom>
                      <a:noFill/>
                      <a:ln w="38100">
                        <a:noFill/>
                        <a:miter/>
                      </a:ln>
                    </p:spPr>
                  </p:pic>
                </p:oleObj>
              </mc:Fallback>
            </mc:AlternateContent>
          </a:graphicData>
        </a:graphic>
      </p:graphicFrame>
      <p:graphicFrame>
        <p:nvGraphicFramePr>
          <p:cNvPr id="347140" name="Object 3"/>
          <p:cNvGraphicFramePr/>
          <p:nvPr/>
        </p:nvGraphicFramePr>
        <p:xfrm>
          <a:off x="3657600" y="2393950"/>
          <a:ext cx="484188" cy="349250"/>
        </p:xfrm>
        <a:graphic>
          <a:graphicData uri="http://schemas.openxmlformats.org/presentationml/2006/ole">
            <mc:AlternateContent xmlns:mc="http://schemas.openxmlformats.org/markup-compatibility/2006">
              <mc:Choice xmlns:v="urn:schemas-microsoft-com:vml" Requires="v">
                <p:oleObj spid="_x0000_s3291" name="" r:id="rId3" imgW="245110" imgH="176530" progId="Equation.Ribbit">
                  <p:embed/>
                </p:oleObj>
              </mc:Choice>
              <mc:Fallback>
                <p:oleObj name="" r:id="rId3" imgW="245110" imgH="176530" progId="Equation.Ribbit">
                  <p:embed/>
                  <p:pic>
                    <p:nvPicPr>
                      <p:cNvPr id="0" name="图片 3290"/>
                      <p:cNvPicPr/>
                      <p:nvPr/>
                    </p:nvPicPr>
                    <p:blipFill>
                      <a:blip r:embed="rId4"/>
                      <a:stretch>
                        <a:fillRect/>
                      </a:stretch>
                    </p:blipFill>
                    <p:spPr>
                      <a:xfrm>
                        <a:off x="3657600" y="2393950"/>
                        <a:ext cx="484188" cy="349250"/>
                      </a:xfrm>
                      <a:prstGeom prst="rect">
                        <a:avLst/>
                      </a:prstGeom>
                      <a:noFill/>
                      <a:ln w="38100">
                        <a:noFill/>
                        <a:miter/>
                      </a:ln>
                    </p:spPr>
                  </p:pic>
                </p:oleObj>
              </mc:Fallback>
            </mc:AlternateContent>
          </a:graphicData>
        </a:graphic>
      </p:graphicFrame>
      <p:graphicFrame>
        <p:nvGraphicFramePr>
          <p:cNvPr id="347141" name="Object 4"/>
          <p:cNvGraphicFramePr/>
          <p:nvPr/>
        </p:nvGraphicFramePr>
        <p:xfrm>
          <a:off x="5291138" y="2438400"/>
          <a:ext cx="119062" cy="295275"/>
        </p:xfrm>
        <a:graphic>
          <a:graphicData uri="http://schemas.openxmlformats.org/presentationml/2006/ole">
            <mc:AlternateContent xmlns:mc="http://schemas.openxmlformats.org/markup-compatibility/2006">
              <mc:Choice xmlns:v="urn:schemas-microsoft-com:vml" Requires="v">
                <p:oleObj spid="_x0000_s3282" name="" r:id="rId5" imgW="59690" imgH="148590" progId="Equation.Ribbit">
                  <p:embed/>
                </p:oleObj>
              </mc:Choice>
              <mc:Fallback>
                <p:oleObj name="" r:id="rId5" imgW="59690" imgH="148590" progId="Equation.Ribbit">
                  <p:embed/>
                  <p:pic>
                    <p:nvPicPr>
                      <p:cNvPr id="0" name="图片 3281"/>
                      <p:cNvPicPr/>
                      <p:nvPr/>
                    </p:nvPicPr>
                    <p:blipFill>
                      <a:blip r:embed="rId2"/>
                      <a:stretch>
                        <a:fillRect/>
                      </a:stretch>
                    </p:blipFill>
                    <p:spPr>
                      <a:xfrm>
                        <a:off x="5291138" y="2438400"/>
                        <a:ext cx="119062" cy="295275"/>
                      </a:xfrm>
                      <a:prstGeom prst="rect">
                        <a:avLst/>
                      </a:prstGeom>
                      <a:noFill/>
                      <a:ln w="38100">
                        <a:noFill/>
                        <a:miter/>
                      </a:ln>
                    </p:spPr>
                  </p:pic>
                </p:oleObj>
              </mc:Fallback>
            </mc:AlternateContent>
          </a:graphicData>
        </a:graphic>
      </p:graphicFrame>
      <p:graphicFrame>
        <p:nvGraphicFramePr>
          <p:cNvPr id="347142" name="Object 5"/>
          <p:cNvGraphicFramePr/>
          <p:nvPr/>
        </p:nvGraphicFramePr>
        <p:xfrm>
          <a:off x="6172200" y="2438400"/>
          <a:ext cx="104775" cy="301625"/>
        </p:xfrm>
        <a:graphic>
          <a:graphicData uri="http://schemas.openxmlformats.org/presentationml/2006/ole">
            <mc:AlternateContent xmlns:mc="http://schemas.openxmlformats.org/markup-compatibility/2006">
              <mc:Choice xmlns:v="urn:schemas-microsoft-com:vml" Requires="v">
                <p:oleObj spid="_x0000_s3281" name="" r:id="rId6" imgW="52070" imgH="152400" progId="Equation.Ribbit">
                  <p:embed/>
                </p:oleObj>
              </mc:Choice>
              <mc:Fallback>
                <p:oleObj name="" r:id="rId6" imgW="52070" imgH="152400" progId="Equation.Ribbit">
                  <p:embed/>
                  <p:pic>
                    <p:nvPicPr>
                      <p:cNvPr id="0" name="图片 3280"/>
                      <p:cNvPicPr/>
                      <p:nvPr/>
                    </p:nvPicPr>
                    <p:blipFill>
                      <a:blip r:embed="rId7"/>
                      <a:stretch>
                        <a:fillRect/>
                      </a:stretch>
                    </p:blipFill>
                    <p:spPr>
                      <a:xfrm>
                        <a:off x="6172200" y="2438400"/>
                        <a:ext cx="104775" cy="301625"/>
                      </a:xfrm>
                      <a:prstGeom prst="rect">
                        <a:avLst/>
                      </a:prstGeom>
                      <a:noFill/>
                      <a:ln w="38100">
                        <a:noFill/>
                        <a:miter/>
                      </a:ln>
                    </p:spPr>
                  </p:pic>
                </p:oleObj>
              </mc:Fallback>
            </mc:AlternateContent>
          </a:graphicData>
        </a:graphic>
      </p:graphicFrame>
      <p:graphicFrame>
        <p:nvGraphicFramePr>
          <p:cNvPr id="347143" name="Object 6"/>
          <p:cNvGraphicFramePr/>
          <p:nvPr/>
        </p:nvGraphicFramePr>
        <p:xfrm>
          <a:off x="3276600" y="2971800"/>
          <a:ext cx="119063" cy="295275"/>
        </p:xfrm>
        <a:graphic>
          <a:graphicData uri="http://schemas.openxmlformats.org/presentationml/2006/ole">
            <mc:AlternateContent xmlns:mc="http://schemas.openxmlformats.org/markup-compatibility/2006">
              <mc:Choice xmlns:v="urn:schemas-microsoft-com:vml" Requires="v">
                <p:oleObj spid="_x0000_s3293" name="" r:id="rId8" imgW="59690" imgH="148590" progId="Equation.Ribbit">
                  <p:embed/>
                </p:oleObj>
              </mc:Choice>
              <mc:Fallback>
                <p:oleObj name="" r:id="rId8" imgW="59690" imgH="148590" progId="Equation.Ribbit">
                  <p:embed/>
                  <p:pic>
                    <p:nvPicPr>
                      <p:cNvPr id="0" name="图片 3292"/>
                      <p:cNvPicPr/>
                      <p:nvPr/>
                    </p:nvPicPr>
                    <p:blipFill>
                      <a:blip r:embed="rId2"/>
                      <a:stretch>
                        <a:fillRect/>
                      </a:stretch>
                    </p:blipFill>
                    <p:spPr>
                      <a:xfrm>
                        <a:off x="3276600" y="2971800"/>
                        <a:ext cx="119063" cy="295275"/>
                      </a:xfrm>
                      <a:prstGeom prst="rect">
                        <a:avLst/>
                      </a:prstGeom>
                      <a:noFill/>
                      <a:ln w="38100">
                        <a:noFill/>
                        <a:miter/>
                      </a:ln>
                    </p:spPr>
                  </p:pic>
                </p:oleObj>
              </mc:Fallback>
            </mc:AlternateContent>
          </a:graphicData>
        </a:graphic>
      </p:graphicFrame>
      <p:pic>
        <p:nvPicPr>
          <p:cNvPr id="347144" name="Picture 16"/>
          <p:cNvPicPr>
            <a:picLocks noChangeAspect="1"/>
          </p:cNvPicPr>
          <p:nvPr/>
        </p:nvPicPr>
        <p:blipFill>
          <a:blip r:embed="rId9"/>
          <a:stretch>
            <a:fillRect/>
          </a:stretch>
        </p:blipFill>
        <p:spPr>
          <a:xfrm>
            <a:off x="2967038" y="3429000"/>
            <a:ext cx="3209925" cy="695325"/>
          </a:xfrm>
          <a:prstGeom prst="rect">
            <a:avLst/>
          </a:prstGeom>
          <a:noFill/>
          <a:ln w="12700">
            <a:noFill/>
          </a:ln>
        </p:spPr>
      </p:pic>
      <p:pic>
        <p:nvPicPr>
          <p:cNvPr id="347145" name="Picture 17"/>
          <p:cNvPicPr>
            <a:picLocks noChangeAspect="1"/>
          </p:cNvPicPr>
          <p:nvPr/>
        </p:nvPicPr>
        <p:blipFill>
          <a:blip r:embed="rId10"/>
          <a:stretch>
            <a:fillRect/>
          </a:stretch>
        </p:blipFill>
        <p:spPr>
          <a:xfrm>
            <a:off x="2971800" y="4333875"/>
            <a:ext cx="2162175" cy="771525"/>
          </a:xfrm>
          <a:prstGeom prst="rect">
            <a:avLst/>
          </a:prstGeom>
          <a:noFill/>
          <a:ln w="12700">
            <a:noFill/>
          </a:ln>
        </p:spPr>
      </p:pic>
      <p:pic>
        <p:nvPicPr>
          <p:cNvPr id="347146" name="Picture 18"/>
          <p:cNvPicPr>
            <a:picLocks noChangeAspect="1"/>
          </p:cNvPicPr>
          <p:nvPr/>
        </p:nvPicPr>
        <p:blipFill>
          <a:blip r:embed="rId11"/>
          <a:stretch>
            <a:fillRect/>
          </a:stretch>
        </p:blipFill>
        <p:spPr>
          <a:xfrm>
            <a:off x="2971800" y="5181600"/>
            <a:ext cx="2362200" cy="457200"/>
          </a:xfrm>
          <a:prstGeom prst="rect">
            <a:avLst/>
          </a:prstGeom>
          <a:noFill/>
          <a:ln w="12700">
            <a:noFill/>
          </a:ln>
        </p:spPr>
      </p:pic>
      <p:graphicFrame>
        <p:nvGraphicFramePr>
          <p:cNvPr id="347147" name="Object 7"/>
          <p:cNvGraphicFramePr/>
          <p:nvPr/>
        </p:nvGraphicFramePr>
        <p:xfrm>
          <a:off x="1676400" y="5859463"/>
          <a:ext cx="141288" cy="236537"/>
        </p:xfrm>
        <a:graphic>
          <a:graphicData uri="http://schemas.openxmlformats.org/presentationml/2006/ole">
            <mc:AlternateContent xmlns:mc="http://schemas.openxmlformats.org/markup-compatibility/2006">
              <mc:Choice xmlns:v="urn:schemas-microsoft-com:vml" Requires="v">
                <p:oleObj spid="_x0000_s3294" name="" r:id="rId12" imgW="71120" imgH="119380" progId="Equation.Ribbit">
                  <p:embed/>
                </p:oleObj>
              </mc:Choice>
              <mc:Fallback>
                <p:oleObj name="" r:id="rId12" imgW="71120" imgH="119380" progId="Equation.Ribbit">
                  <p:embed/>
                  <p:pic>
                    <p:nvPicPr>
                      <p:cNvPr id="0" name="图片 3293"/>
                      <p:cNvPicPr/>
                      <p:nvPr/>
                    </p:nvPicPr>
                    <p:blipFill>
                      <a:blip r:embed="rId13"/>
                      <a:stretch>
                        <a:fillRect/>
                      </a:stretch>
                    </p:blipFill>
                    <p:spPr>
                      <a:xfrm>
                        <a:off x="1676400" y="5859463"/>
                        <a:ext cx="141288" cy="236537"/>
                      </a:xfrm>
                      <a:prstGeom prst="rect">
                        <a:avLst/>
                      </a:prstGeom>
                      <a:noFill/>
                      <a:ln w="38100">
                        <a:noFill/>
                        <a:miter/>
                      </a:ln>
                    </p:spPr>
                  </p:pic>
                </p:oleObj>
              </mc:Fallback>
            </mc:AlternateContent>
          </a:graphicData>
        </a:graphic>
      </p:graphicFrame>
      <p:graphicFrame>
        <p:nvGraphicFramePr>
          <p:cNvPr id="347148" name="Object 8"/>
          <p:cNvGraphicFramePr/>
          <p:nvPr/>
        </p:nvGraphicFramePr>
        <p:xfrm>
          <a:off x="7245350" y="5791200"/>
          <a:ext cx="1441450" cy="336550"/>
        </p:xfrm>
        <a:graphic>
          <a:graphicData uri="http://schemas.openxmlformats.org/presentationml/2006/ole">
            <mc:AlternateContent xmlns:mc="http://schemas.openxmlformats.org/markup-compatibility/2006">
              <mc:Choice xmlns:v="urn:schemas-microsoft-com:vml" Requires="v">
                <p:oleObj spid="_x0000_s3292" name="" r:id="rId14" imgW="726440" imgH="168910" progId="Equation.Ribbit">
                  <p:embed/>
                </p:oleObj>
              </mc:Choice>
              <mc:Fallback>
                <p:oleObj name="" r:id="rId14" imgW="726440" imgH="168910" progId="Equation.Ribbit">
                  <p:embed/>
                  <p:pic>
                    <p:nvPicPr>
                      <p:cNvPr id="0" name="图片 3291"/>
                      <p:cNvPicPr/>
                      <p:nvPr/>
                    </p:nvPicPr>
                    <p:blipFill>
                      <a:blip r:embed="rId15"/>
                      <a:stretch>
                        <a:fillRect/>
                      </a:stretch>
                    </p:blipFill>
                    <p:spPr>
                      <a:xfrm>
                        <a:off x="7245350" y="5791200"/>
                        <a:ext cx="1441450" cy="336550"/>
                      </a:xfrm>
                      <a:prstGeom prst="rect">
                        <a:avLst/>
                      </a:prstGeom>
                      <a:noFill/>
                      <a:ln w="38100">
                        <a:noFill/>
                        <a:miter/>
                      </a:ln>
                    </p:spPr>
                  </p:pic>
                </p:oleObj>
              </mc:Fallback>
            </mc:AlternateContent>
          </a:graphicData>
        </a:graphic>
      </p:graphicFrame>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9185"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buNone/>
            </a:pPr>
            <a:r>
              <a:rPr lang="en-US" altLang="zh-CN" dirty="0">
                <a:solidFill>
                  <a:srgbClr val="FF0000"/>
                </a:solidFill>
                <a:latin typeface="黑体" panose="02010609060101010101" pitchFamily="49" charset="-122"/>
                <a:ea typeface="黑体" panose="02010609060101010101" pitchFamily="49" charset="-122"/>
              </a:rPr>
              <a:t>1</a:t>
            </a:r>
            <a:r>
              <a:rPr lang="zh-CN" altLang="en-US" dirty="0">
                <a:solidFill>
                  <a:srgbClr val="FF0000"/>
                </a:solidFill>
                <a:latin typeface="黑体" panose="02010609060101010101" pitchFamily="49" charset="-122"/>
                <a:ea typeface="黑体" panose="02010609060101010101" pitchFamily="49" charset="-122"/>
              </a:rPr>
              <a:t>）最佳划分的度量问题：</a:t>
            </a:r>
            <a:endParaRPr lang="en-US" altLang="zh-CN" dirty="0">
              <a:solidFill>
                <a:srgbClr val="FF0000"/>
              </a:solidFill>
              <a:latin typeface="黑体" panose="02010609060101010101" pitchFamily="49" charset="-122"/>
              <a:ea typeface="黑体" panose="02010609060101010101" pitchFamily="49" charset="-122"/>
            </a:endParaRPr>
          </a:p>
          <a:p>
            <a:pPr eaLnBrk="1" hangingPunct="1">
              <a:lnSpc>
                <a:spcPts val="3800"/>
              </a:lnSpc>
            </a:pPr>
            <a:r>
              <a:rPr lang="zh-CN" altLang="en-US" dirty="0">
                <a:latin typeface="黑体" panose="02010609060101010101" pitchFamily="49" charset="-122"/>
                <a:ea typeface="黑体" panose="02010609060101010101" pitchFamily="49" charset="-122"/>
              </a:rPr>
              <a:t>由此，我们就可以得到以下</a:t>
            </a: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种选择最佳划分的度量标准：</a:t>
            </a:r>
            <a:endParaRPr lang="en-US" altLang="zh-CN"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ü"/>
            </a:pPr>
            <a:r>
              <a:rPr lang="zh-CN" altLang="en-US" dirty="0">
                <a:latin typeface="黑体" panose="02010609060101010101" pitchFamily="49" charset="-122"/>
                <a:ea typeface="黑体" panose="02010609060101010101" pitchFamily="49" charset="-122"/>
              </a:rPr>
              <a:t>熵减最大：</a:t>
            </a:r>
            <a:endParaRPr lang="en-US" altLang="zh-CN"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ü"/>
            </a:pPr>
            <a:endParaRPr lang="en-US" altLang="zh-CN"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ü"/>
            </a:pPr>
            <a:r>
              <a:rPr lang="zh-CN" altLang="en-US" dirty="0">
                <a:latin typeface="黑体" panose="02010609060101010101" pitchFamily="49" charset="-122"/>
                <a:ea typeface="黑体" panose="02010609060101010101" pitchFamily="49" charset="-122"/>
              </a:rPr>
              <a:t>基尼指数减最大：</a:t>
            </a:r>
            <a:endParaRPr lang="en-US" altLang="zh-CN"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ü"/>
            </a:pPr>
            <a:endParaRPr lang="en-US" altLang="zh-CN"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ü"/>
            </a:pPr>
            <a:r>
              <a:rPr lang="zh-CN" altLang="en-US" dirty="0">
                <a:latin typeface="黑体" panose="02010609060101010101" pitchFamily="49" charset="-122"/>
                <a:ea typeface="黑体" panose="02010609060101010101" pitchFamily="49" charset="-122"/>
              </a:rPr>
              <a:t>误分类率减最大：</a:t>
            </a:r>
            <a:endParaRPr lang="zh-CN" altLang="en-US" dirty="0">
              <a:latin typeface="黑体" panose="02010609060101010101" pitchFamily="49" charset="-122"/>
              <a:ea typeface="黑体" panose="02010609060101010101" pitchFamily="49" charset="-122"/>
            </a:endParaRPr>
          </a:p>
        </p:txBody>
      </p:sp>
      <p:sp>
        <p:nvSpPr>
          <p:cNvPr id="349186"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pic>
        <p:nvPicPr>
          <p:cNvPr id="349187" name="Picture 22"/>
          <p:cNvPicPr>
            <a:picLocks noChangeAspect="1"/>
          </p:cNvPicPr>
          <p:nvPr/>
        </p:nvPicPr>
        <p:blipFill>
          <a:blip r:embed="rId1"/>
          <a:stretch>
            <a:fillRect/>
          </a:stretch>
        </p:blipFill>
        <p:spPr>
          <a:xfrm>
            <a:off x="2419350" y="2743200"/>
            <a:ext cx="5810250" cy="876300"/>
          </a:xfrm>
          <a:prstGeom prst="rect">
            <a:avLst/>
          </a:prstGeom>
          <a:noFill/>
          <a:ln w="12700">
            <a:noFill/>
          </a:ln>
        </p:spPr>
      </p:pic>
      <p:pic>
        <p:nvPicPr>
          <p:cNvPr id="349188" name="Picture 23"/>
          <p:cNvPicPr>
            <a:picLocks noChangeAspect="1"/>
          </p:cNvPicPr>
          <p:nvPr/>
        </p:nvPicPr>
        <p:blipFill>
          <a:blip r:embed="rId2"/>
          <a:stretch>
            <a:fillRect/>
          </a:stretch>
        </p:blipFill>
        <p:spPr>
          <a:xfrm>
            <a:off x="3505200" y="3971925"/>
            <a:ext cx="4791075" cy="828675"/>
          </a:xfrm>
          <a:prstGeom prst="rect">
            <a:avLst/>
          </a:prstGeom>
          <a:noFill/>
          <a:ln w="12700">
            <a:noFill/>
          </a:ln>
        </p:spPr>
      </p:pic>
      <p:pic>
        <p:nvPicPr>
          <p:cNvPr id="349189" name="Picture 24"/>
          <p:cNvPicPr>
            <a:picLocks noChangeAspect="1"/>
          </p:cNvPicPr>
          <p:nvPr/>
        </p:nvPicPr>
        <p:blipFill>
          <a:blip r:embed="rId3"/>
          <a:stretch>
            <a:fillRect/>
          </a:stretch>
        </p:blipFill>
        <p:spPr>
          <a:xfrm>
            <a:off x="3429000" y="5124450"/>
            <a:ext cx="5114925" cy="819150"/>
          </a:xfrm>
          <a:prstGeom prst="rect">
            <a:avLst/>
          </a:prstGeom>
          <a:noFill/>
          <a:ln w="1270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Rectangle 3"/>
          <p:cNvSpPr txBox="1"/>
          <p:nvPr/>
        </p:nvSpPr>
        <p:spPr>
          <a:xfrm>
            <a:off x="411163" y="1143000"/>
            <a:ext cx="8318500" cy="5410200"/>
          </a:xfrm>
          <a:prstGeom prst="rect">
            <a:avLst/>
          </a:prstGeom>
          <a:noFill/>
          <a:ln w="9525">
            <a:noFill/>
          </a:ln>
        </p:spPr>
        <p:txBody>
          <a:bodyPr anchor="t" anchorCtr="0"/>
          <a:p>
            <a:pPr marL="292100" indent="-292100" algn="just">
              <a:lnSpc>
                <a:spcPts val="3800"/>
              </a:lnSpc>
              <a:spcBef>
                <a:spcPct val="10000"/>
              </a:spcBef>
              <a:spcAft>
                <a:spcPts val="400"/>
              </a:spcAft>
              <a:buClr>
                <a:srgbClr val="0C7B9C"/>
              </a:buClr>
              <a:buSzPct val="75000"/>
              <a:buFont typeface="Monotype Sorts" pitchFamily="2" charset="2"/>
              <a:buChar char="l"/>
            </a:pPr>
            <a:r>
              <a:rPr lang="zh-CN" altLang="en-US" sz="2400" dirty="0">
                <a:solidFill>
                  <a:srgbClr val="FF0000"/>
                </a:solidFill>
                <a:latin typeface="黑体" panose="02010609060101010101" pitchFamily="49" charset="-122"/>
                <a:ea typeface="黑体" panose="02010609060101010101" pitchFamily="49" charset="-122"/>
              </a:rPr>
              <a:t>强监督学习</a:t>
            </a:r>
            <a:r>
              <a:rPr lang="zh-CN" altLang="en-US" sz="2400" b="0" dirty="0">
                <a:latin typeface="黑体" panose="02010609060101010101" pitchFamily="49" charset="-122"/>
                <a:ea typeface="黑体" panose="02010609060101010101" pitchFamily="49" charset="-122"/>
              </a:rPr>
              <a:t>：强监督信息</a:t>
            </a:r>
            <a:endParaRPr lang="en-US" altLang="zh-CN" sz="2400" b="0" dirty="0">
              <a:latin typeface="黑体" panose="02010609060101010101" pitchFamily="49" charset="-122"/>
              <a:ea typeface="黑体" panose="02010609060101010101" pitchFamily="49" charset="-122"/>
            </a:endParaRPr>
          </a:p>
          <a:p>
            <a:pPr marL="292100" indent="-292100" algn="just">
              <a:lnSpc>
                <a:spcPts val="3800"/>
              </a:lnSpc>
              <a:spcBef>
                <a:spcPct val="10000"/>
              </a:spcBef>
              <a:spcAft>
                <a:spcPts val="400"/>
              </a:spcAft>
              <a:buClr>
                <a:srgbClr val="0C7B9C"/>
              </a:buClr>
              <a:buSzPct val="75000"/>
              <a:buFont typeface="Monotype Sorts" pitchFamily="2" charset="2"/>
              <a:buChar char="l"/>
            </a:pPr>
            <a:r>
              <a:rPr lang="zh-CN" altLang="en-US" sz="2400" dirty="0">
                <a:solidFill>
                  <a:srgbClr val="FF0000"/>
                </a:solidFill>
                <a:latin typeface="黑体" panose="02010609060101010101" pitchFamily="49" charset="-122"/>
                <a:ea typeface="黑体" panose="02010609060101010101" pitchFamily="49" charset="-122"/>
              </a:rPr>
              <a:t>无监督学习</a:t>
            </a:r>
            <a:r>
              <a:rPr lang="zh-CN" altLang="en-US" sz="2400" b="0" dirty="0">
                <a:latin typeface="黑体" panose="02010609060101010101" pitchFamily="49" charset="-122"/>
                <a:ea typeface="黑体" panose="02010609060101010101" pitchFamily="49" charset="-122"/>
              </a:rPr>
              <a:t>：无监督信息</a:t>
            </a:r>
            <a:endParaRPr lang="en-US" altLang="zh-CN" sz="2400" dirty="0">
              <a:solidFill>
                <a:srgbClr val="FF0000"/>
              </a:solidFill>
              <a:latin typeface="黑体" panose="02010609060101010101" pitchFamily="49" charset="-122"/>
              <a:ea typeface="黑体" panose="02010609060101010101" pitchFamily="49" charset="-122"/>
            </a:endParaRPr>
          </a:p>
          <a:p>
            <a:pPr marL="292100" indent="-292100" algn="just">
              <a:lnSpc>
                <a:spcPts val="3800"/>
              </a:lnSpc>
              <a:spcBef>
                <a:spcPct val="10000"/>
              </a:spcBef>
              <a:spcAft>
                <a:spcPts val="400"/>
              </a:spcAft>
              <a:buClr>
                <a:srgbClr val="0C7B9C"/>
              </a:buClr>
              <a:buSzPct val="75000"/>
              <a:buFont typeface="Monotype Sorts" pitchFamily="2" charset="2"/>
              <a:buChar char="l"/>
            </a:pPr>
            <a:r>
              <a:rPr lang="zh-CN" altLang="en-US" sz="2400" dirty="0">
                <a:solidFill>
                  <a:srgbClr val="FF0000"/>
                </a:solidFill>
                <a:latin typeface="黑体" panose="02010609060101010101" pitchFamily="49" charset="-122"/>
                <a:ea typeface="黑体" panose="02010609060101010101" pitchFamily="49" charset="-122"/>
              </a:rPr>
              <a:t>弱监督学习</a:t>
            </a:r>
            <a:r>
              <a:rPr lang="zh-CN" altLang="en-US" sz="2400" b="0" dirty="0">
                <a:latin typeface="黑体" panose="02010609060101010101" pitchFamily="49" charset="-122"/>
                <a:ea typeface="黑体" panose="02010609060101010101" pitchFamily="49" charset="-122"/>
              </a:rPr>
              <a:t>：弱监督信息</a:t>
            </a:r>
            <a:endParaRPr lang="en-US" altLang="zh-CN" sz="2400" dirty="0">
              <a:solidFill>
                <a:srgbClr val="FF0000"/>
              </a:solidFill>
              <a:latin typeface="黑体" panose="02010609060101010101" pitchFamily="49" charset="-122"/>
              <a:ea typeface="黑体" panose="02010609060101010101" pitchFamily="49" charset="-122"/>
            </a:endParaRPr>
          </a:p>
          <a:p>
            <a:pPr marL="292100" indent="-292100" algn="just">
              <a:lnSpc>
                <a:spcPts val="3800"/>
              </a:lnSpc>
              <a:spcBef>
                <a:spcPct val="10000"/>
              </a:spcBef>
              <a:spcAft>
                <a:spcPts val="400"/>
              </a:spcAft>
              <a:buClr>
                <a:srgbClr val="0C7B9C"/>
              </a:buClr>
              <a:buSzPct val="75000"/>
              <a:buFont typeface="Wingdings" panose="05000000000000000000" pitchFamily="2" charset="2"/>
              <a:buChar char="ü"/>
            </a:pPr>
            <a:r>
              <a:rPr lang="zh-CN" altLang="en-US" sz="2400" dirty="0">
                <a:solidFill>
                  <a:srgbClr val="0000FF"/>
                </a:solidFill>
                <a:latin typeface="黑体" panose="02010609060101010101" pitchFamily="49" charset="-122"/>
                <a:ea typeface="黑体" panose="02010609060101010101" pitchFamily="49" charset="-122"/>
              </a:rPr>
              <a:t>不完全监督</a:t>
            </a:r>
            <a:r>
              <a:rPr lang="zh-CN" altLang="en-US" sz="2400" b="0" dirty="0">
                <a:solidFill>
                  <a:srgbClr val="0000FF"/>
                </a:solidFill>
                <a:latin typeface="黑体" panose="02010609060101010101" pitchFamily="49" charset="-122"/>
                <a:ea typeface="黑体" panose="02010609060101010101" pitchFamily="49" charset="-122"/>
              </a:rPr>
              <a:t>：只有一部分训练样本有标记，比如，主动学习和半监督学习；</a:t>
            </a:r>
            <a:endParaRPr lang="en-US" altLang="zh-CN" sz="2400" b="0" dirty="0">
              <a:solidFill>
                <a:srgbClr val="0000FF"/>
              </a:solidFill>
              <a:latin typeface="黑体" panose="02010609060101010101" pitchFamily="49" charset="-122"/>
              <a:ea typeface="黑体" panose="02010609060101010101" pitchFamily="49" charset="-122"/>
            </a:endParaRPr>
          </a:p>
          <a:p>
            <a:pPr marL="292100" indent="-292100" algn="just">
              <a:lnSpc>
                <a:spcPts val="3800"/>
              </a:lnSpc>
              <a:spcBef>
                <a:spcPct val="10000"/>
              </a:spcBef>
              <a:spcAft>
                <a:spcPts val="400"/>
              </a:spcAft>
              <a:buClr>
                <a:srgbClr val="0C7B9C"/>
              </a:buClr>
              <a:buSzPct val="75000"/>
              <a:buFont typeface="Wingdings" panose="05000000000000000000" pitchFamily="2" charset="2"/>
              <a:buChar char="ü"/>
            </a:pPr>
            <a:r>
              <a:rPr lang="zh-CN" altLang="en-US" sz="2400" dirty="0">
                <a:solidFill>
                  <a:srgbClr val="0000FF"/>
                </a:solidFill>
                <a:latin typeface="黑体" panose="02010609060101010101" pitchFamily="49" charset="-122"/>
                <a:ea typeface="黑体" panose="02010609060101010101" pitchFamily="49" charset="-122"/>
              </a:rPr>
              <a:t>不准确监督</a:t>
            </a:r>
            <a:r>
              <a:rPr lang="zh-CN" altLang="en-US" sz="2400" b="0" dirty="0">
                <a:solidFill>
                  <a:srgbClr val="0000FF"/>
                </a:solidFill>
                <a:latin typeface="黑体" panose="02010609060101010101" pitchFamily="49" charset="-122"/>
                <a:ea typeface="黑体" panose="02010609060101010101" pitchFamily="49" charset="-122"/>
              </a:rPr>
              <a:t>：给出的样本标记不总是真实标记，也就是说给出的标记有些是错误的，比如，偏标记学习和众包学习。</a:t>
            </a:r>
            <a:endParaRPr lang="en-US" altLang="zh-CN" sz="2400" b="0" dirty="0">
              <a:solidFill>
                <a:srgbClr val="0000FF"/>
              </a:solidFill>
              <a:latin typeface="黑体" panose="02010609060101010101" pitchFamily="49" charset="-122"/>
              <a:ea typeface="黑体" panose="02010609060101010101" pitchFamily="49" charset="-122"/>
            </a:endParaRPr>
          </a:p>
          <a:p>
            <a:pPr marL="292100" indent="-292100" algn="just">
              <a:lnSpc>
                <a:spcPts val="3800"/>
              </a:lnSpc>
              <a:spcBef>
                <a:spcPct val="10000"/>
              </a:spcBef>
              <a:spcAft>
                <a:spcPts val="400"/>
              </a:spcAft>
              <a:buClr>
                <a:srgbClr val="0C7B9C"/>
              </a:buClr>
              <a:buSzPct val="75000"/>
              <a:buFont typeface="Wingdings" panose="05000000000000000000" pitchFamily="2" charset="2"/>
              <a:buChar char="ü"/>
            </a:pPr>
            <a:r>
              <a:rPr lang="zh-CN" altLang="en-US" sz="2400" dirty="0">
                <a:solidFill>
                  <a:srgbClr val="0000FF"/>
                </a:solidFill>
                <a:latin typeface="黑体" panose="02010609060101010101" pitchFamily="49" charset="-122"/>
                <a:ea typeface="黑体" panose="02010609060101010101" pitchFamily="49" charset="-122"/>
              </a:rPr>
              <a:t>不确切监督</a:t>
            </a:r>
            <a:r>
              <a:rPr lang="zh-CN" altLang="en-US" sz="2400" b="0" dirty="0">
                <a:solidFill>
                  <a:srgbClr val="0000FF"/>
                </a:solidFill>
                <a:latin typeface="黑体" panose="02010609060101010101" pitchFamily="49" charset="-122"/>
                <a:ea typeface="黑体" panose="02010609060101010101" pitchFamily="49" charset="-122"/>
              </a:rPr>
              <a:t>：训练样本只有粗粒度标记，比如，多示例学习；多个示例组成的包对应一个标记。</a:t>
            </a:r>
            <a:endParaRPr lang="en-US" altLang="zh-CN" sz="2400" b="0" dirty="0">
              <a:solidFill>
                <a:srgbClr val="0000FF"/>
              </a:solidFill>
              <a:latin typeface="黑体" panose="02010609060101010101" pitchFamily="49" charset="-122"/>
              <a:ea typeface="黑体" panose="02010609060101010101" pitchFamily="49" charset="-122"/>
            </a:endParaRPr>
          </a:p>
          <a:p>
            <a:pPr marL="292100" indent="-292100" algn="just">
              <a:lnSpc>
                <a:spcPts val="3800"/>
              </a:lnSpc>
              <a:spcBef>
                <a:spcPct val="10000"/>
              </a:spcBef>
              <a:spcAft>
                <a:spcPts val="400"/>
              </a:spcAft>
              <a:buClr>
                <a:srgbClr val="0C7B9C"/>
              </a:buClr>
              <a:buSzPct val="75000"/>
              <a:buFont typeface="Wingdings" panose="05000000000000000000" pitchFamily="2" charset="2"/>
              <a:buChar char="l"/>
            </a:pPr>
            <a:r>
              <a:rPr lang="zh-CN" altLang="en-US" sz="2400" dirty="0">
                <a:solidFill>
                  <a:srgbClr val="FF0000"/>
                </a:solidFill>
                <a:latin typeface="黑体" panose="02010609060101010101" pitchFamily="49" charset="-122"/>
                <a:ea typeface="黑体" panose="02010609060101010101" pitchFamily="49" charset="-122"/>
              </a:rPr>
              <a:t>强化学习</a:t>
            </a:r>
            <a:r>
              <a:rPr lang="en-US" altLang="zh-CN" sz="2400" dirty="0">
                <a:solidFill>
                  <a:srgbClr val="FF0000"/>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增强学习</a:t>
            </a:r>
            <a:r>
              <a:rPr lang="zh-CN" altLang="en-US" sz="2400" b="0" dirty="0">
                <a:latin typeface="黑体" panose="02010609060101010101" pitchFamily="49" charset="-122"/>
                <a:ea typeface="黑体" panose="02010609060101010101" pitchFamily="49" charset="-122"/>
              </a:rPr>
              <a:t>：延迟监督信息</a:t>
            </a:r>
            <a:endParaRPr lang="zh-CN" altLang="en-US" sz="2400" dirty="0">
              <a:solidFill>
                <a:srgbClr val="FF0000"/>
              </a:solidFill>
              <a:latin typeface="黑体" panose="02010609060101010101" pitchFamily="49" charset="-122"/>
              <a:ea typeface="黑体" panose="02010609060101010101" pitchFamily="49" charset="-122"/>
            </a:endParaRPr>
          </a:p>
        </p:txBody>
      </p:sp>
      <p:sp>
        <p:nvSpPr>
          <p:cNvPr id="37890" name="TextBox 14"/>
          <p:cNvSpPr txBox="1"/>
          <p:nvPr/>
        </p:nvSpPr>
        <p:spPr>
          <a:xfrm>
            <a:off x="304800" y="115888"/>
            <a:ext cx="75438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三、本课程的授课思路与内容安排</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1233"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buNone/>
            </a:pPr>
            <a:r>
              <a:rPr lang="en-US" altLang="zh-CN" dirty="0">
                <a:solidFill>
                  <a:srgbClr val="FF0000"/>
                </a:solidFill>
                <a:latin typeface="黑体" panose="02010609060101010101" pitchFamily="49" charset="-122"/>
                <a:ea typeface="黑体" panose="02010609060101010101" pitchFamily="49" charset="-122"/>
              </a:rPr>
              <a:t>1</a:t>
            </a:r>
            <a:r>
              <a:rPr lang="zh-CN" altLang="en-US" dirty="0">
                <a:solidFill>
                  <a:srgbClr val="FF0000"/>
                </a:solidFill>
                <a:latin typeface="黑体" panose="02010609060101010101" pitchFamily="49" charset="-122"/>
                <a:ea typeface="黑体" panose="02010609060101010101" pitchFamily="49" charset="-122"/>
              </a:rPr>
              <a:t>）最佳划分的度量问题：</a:t>
            </a:r>
            <a:endParaRPr lang="en-US" altLang="zh-CN" dirty="0">
              <a:solidFill>
                <a:srgbClr val="FF0000"/>
              </a:solidFill>
              <a:latin typeface="黑体" panose="02010609060101010101" pitchFamily="49" charset="-122"/>
              <a:ea typeface="黑体" panose="02010609060101010101" pitchFamily="49" charset="-122"/>
            </a:endParaRPr>
          </a:p>
          <a:p>
            <a:pPr eaLnBrk="1" hangingPunct="1">
              <a:lnSpc>
                <a:spcPts val="3800"/>
              </a:lnSpc>
            </a:pPr>
            <a:r>
              <a:rPr lang="zh-CN" altLang="en-US" dirty="0">
                <a:latin typeface="黑体" panose="02010609060101010101" pitchFamily="49" charset="-122"/>
                <a:ea typeface="黑体" panose="02010609060101010101" pitchFamily="49" charset="-122"/>
              </a:rPr>
              <a:t>需要注意的是，这里的熵减最大度量标准就是信息增益最大度量标准，记为：</a:t>
            </a:r>
            <a:endParaRPr lang="en-US" altLang="zh-CN" dirty="0">
              <a:latin typeface="黑体" panose="02010609060101010101" pitchFamily="49" charset="-122"/>
              <a:ea typeface="黑体" panose="02010609060101010101" pitchFamily="49" charset="-122"/>
            </a:endParaRPr>
          </a:p>
          <a:p>
            <a:pPr eaLnBrk="1" hangingPunct="1">
              <a:lnSpc>
                <a:spcPts val="3800"/>
              </a:lnSpc>
            </a:pPr>
            <a:r>
              <a:rPr lang="zh-CN" altLang="en-US" dirty="0">
                <a:latin typeface="黑体" panose="02010609060101010101" pitchFamily="49" charset="-122"/>
                <a:ea typeface="黑体" panose="02010609060101010101" pitchFamily="49" charset="-122"/>
              </a:rPr>
              <a:t>信息增益标准存在一个内在的偏置，它偏好选择具有较多属性值的属性，为减少这种偏好可能带来的不利影响，著名的</a:t>
            </a:r>
            <a:r>
              <a:rPr lang="en-US" altLang="zh-CN" dirty="0">
                <a:latin typeface="黑体" panose="02010609060101010101" pitchFamily="49" charset="-122"/>
                <a:ea typeface="黑体" panose="02010609060101010101" pitchFamily="49" charset="-122"/>
              </a:rPr>
              <a:t>C4.5</a:t>
            </a:r>
            <a:r>
              <a:rPr lang="zh-CN" altLang="en-US" dirty="0">
                <a:latin typeface="黑体" panose="02010609060101010101" pitchFamily="49" charset="-122"/>
                <a:ea typeface="黑体" panose="02010609060101010101" pitchFamily="49" charset="-122"/>
              </a:rPr>
              <a:t>决策树算法 </a:t>
            </a:r>
            <a:r>
              <a:rPr lang="en-US" altLang="zh-CN" dirty="0">
                <a:latin typeface="Times New Roman" panose="02020603050405020304" pitchFamily="18" charset="0"/>
                <a:ea typeface="黑体" panose="02010609060101010101" pitchFamily="49" charset="-122"/>
              </a:rPr>
              <a:t>[Quinlan,</a:t>
            </a:r>
            <a:r>
              <a:rPr lang="zh-CN" altLang="en-US" dirty="0">
                <a:latin typeface="Times New Roman" panose="02020603050405020304" pitchFamily="18" charset="0"/>
                <a:ea typeface="黑体" panose="02010609060101010101" pitchFamily="49" charset="-122"/>
              </a:rPr>
              <a:t> </a:t>
            </a:r>
            <a:r>
              <a:rPr lang="en-US" altLang="zh-CN" dirty="0">
                <a:latin typeface="Times New Roman" panose="02020603050405020304" pitchFamily="18" charset="0"/>
                <a:ea typeface="黑体" panose="02010609060101010101" pitchFamily="49" charset="-122"/>
              </a:rPr>
              <a:t>1993] </a:t>
            </a:r>
            <a:r>
              <a:rPr lang="zh-CN" altLang="en-US" dirty="0">
                <a:latin typeface="Times New Roman" panose="02020603050405020304" pitchFamily="18" charset="0"/>
                <a:ea typeface="黑体" panose="02010609060101010101" pitchFamily="49" charset="-122"/>
              </a:rPr>
              <a:t>不直接使用信息增益，而是使用“增益率”</a:t>
            </a:r>
            <a:r>
              <a:rPr lang="en-US" altLang="zh-CN" dirty="0">
                <a:latin typeface="Times New Roman" panose="02020603050405020304" pitchFamily="18" charset="0"/>
                <a:ea typeface="黑体" panose="02010609060101010101" pitchFamily="49" charset="-122"/>
              </a:rPr>
              <a:t> (Gain Ratio) </a:t>
            </a:r>
            <a:r>
              <a:rPr lang="zh-CN" altLang="en-US" dirty="0">
                <a:latin typeface="Times New Roman" panose="02020603050405020304" pitchFamily="18" charset="0"/>
                <a:ea typeface="黑体" panose="02010609060101010101" pitchFamily="49" charset="-122"/>
              </a:rPr>
              <a:t>来选择最佳划分属性。</a:t>
            </a:r>
            <a:endParaRPr lang="en-US" altLang="zh-CN" dirty="0">
              <a:latin typeface="Times New Roman" panose="02020603050405020304" pitchFamily="18" charset="0"/>
              <a:ea typeface="黑体" panose="02010609060101010101" pitchFamily="49" charset="-122"/>
            </a:endParaRPr>
          </a:p>
        </p:txBody>
      </p:sp>
      <p:sp>
        <p:nvSpPr>
          <p:cNvPr id="351234"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graphicFrame>
        <p:nvGraphicFramePr>
          <p:cNvPr id="351235" name="Object 2"/>
          <p:cNvGraphicFramePr/>
          <p:nvPr/>
        </p:nvGraphicFramePr>
        <p:xfrm>
          <a:off x="4951413" y="2400300"/>
          <a:ext cx="687387" cy="342900"/>
        </p:xfrm>
        <a:graphic>
          <a:graphicData uri="http://schemas.openxmlformats.org/presentationml/2006/ole">
            <mc:AlternateContent xmlns:mc="http://schemas.openxmlformats.org/markup-compatibility/2006">
              <mc:Choice xmlns:v="urn:schemas-microsoft-com:vml" Requires="v">
                <p:oleObj spid="_x0000_s3298" name="" r:id="rId1" imgW="345440" imgH="172720" progId="Equation.Ribbit">
                  <p:embed/>
                </p:oleObj>
              </mc:Choice>
              <mc:Fallback>
                <p:oleObj name="" r:id="rId1" imgW="345440" imgH="172720" progId="Equation.Ribbit">
                  <p:embed/>
                  <p:pic>
                    <p:nvPicPr>
                      <p:cNvPr id="0" name="图片 3297"/>
                      <p:cNvPicPr/>
                      <p:nvPr/>
                    </p:nvPicPr>
                    <p:blipFill>
                      <a:blip r:embed="rId2"/>
                      <a:stretch>
                        <a:fillRect/>
                      </a:stretch>
                    </p:blipFill>
                    <p:spPr>
                      <a:xfrm>
                        <a:off x="4951413" y="2400300"/>
                        <a:ext cx="687387" cy="342900"/>
                      </a:xfrm>
                      <a:prstGeom prst="rect">
                        <a:avLst/>
                      </a:prstGeom>
                      <a:noFill/>
                      <a:ln w="38100">
                        <a:noFill/>
                        <a:miter/>
                      </a:ln>
                    </p:spPr>
                  </p:pic>
                </p:oleObj>
              </mc:Fallback>
            </mc:AlternateContent>
          </a:graphicData>
        </a:graphic>
      </p:graphicFrame>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3281"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buNone/>
            </a:pPr>
            <a:r>
              <a:rPr lang="en-US" altLang="zh-CN" dirty="0">
                <a:solidFill>
                  <a:srgbClr val="FF0000"/>
                </a:solidFill>
                <a:latin typeface="黑体" panose="02010609060101010101" pitchFamily="49" charset="-122"/>
                <a:ea typeface="黑体" panose="02010609060101010101" pitchFamily="49" charset="-122"/>
              </a:rPr>
              <a:t>1</a:t>
            </a:r>
            <a:r>
              <a:rPr lang="zh-CN" altLang="en-US" dirty="0">
                <a:solidFill>
                  <a:srgbClr val="FF0000"/>
                </a:solidFill>
                <a:latin typeface="黑体" panose="02010609060101010101" pitchFamily="49" charset="-122"/>
                <a:ea typeface="黑体" panose="02010609060101010101" pitchFamily="49" charset="-122"/>
              </a:rPr>
              <a:t>）最佳划分的度量问题：</a:t>
            </a:r>
            <a:endParaRPr lang="en-US" altLang="zh-CN" dirty="0">
              <a:solidFill>
                <a:srgbClr val="FF0000"/>
              </a:solidFill>
              <a:latin typeface="黑体" panose="02010609060101010101" pitchFamily="49" charset="-122"/>
              <a:ea typeface="黑体" panose="02010609060101010101" pitchFamily="49" charset="-122"/>
            </a:endParaRPr>
          </a:p>
          <a:p>
            <a:pPr eaLnBrk="1" hangingPunct="1">
              <a:lnSpc>
                <a:spcPts val="3800"/>
              </a:lnSpc>
            </a:pPr>
            <a:r>
              <a:rPr lang="zh-CN" altLang="en-US" dirty="0">
                <a:latin typeface="Times New Roman" panose="02020603050405020304" pitchFamily="18" charset="0"/>
                <a:ea typeface="黑体" panose="02010609060101010101" pitchFamily="49" charset="-122"/>
              </a:rPr>
              <a:t>增益率度量就是在信息增益度量中引入一个被称为“分裂信息”</a:t>
            </a:r>
            <a:r>
              <a:rPr lang="en-US" altLang="zh-CN" dirty="0">
                <a:latin typeface="Times New Roman" panose="02020603050405020304" pitchFamily="18" charset="0"/>
                <a:ea typeface="黑体" panose="02010609060101010101" pitchFamily="49" charset="-122"/>
              </a:rPr>
              <a:t> (Split Information) </a:t>
            </a:r>
            <a:r>
              <a:rPr lang="zh-CN" altLang="en-US" dirty="0">
                <a:latin typeface="Times New Roman" panose="02020603050405020304" pitchFamily="18" charset="0"/>
                <a:ea typeface="黑体" panose="02010609060101010101" pitchFamily="49" charset="-122"/>
              </a:rPr>
              <a:t>的项作分母来惩罚</a:t>
            </a:r>
            <a:r>
              <a:rPr lang="zh-CN" altLang="en-US" dirty="0">
                <a:latin typeface="黑体" panose="02010609060101010101" pitchFamily="49" charset="-122"/>
                <a:ea typeface="黑体" panose="02010609060101010101" pitchFamily="49" charset="-122"/>
              </a:rPr>
              <a:t>具有较多属性值的属性：</a:t>
            </a:r>
            <a:endParaRPr lang="en-US" altLang="zh-CN" dirty="0">
              <a:latin typeface="黑体" panose="02010609060101010101" pitchFamily="49" charset="-122"/>
              <a:ea typeface="黑体" panose="02010609060101010101" pitchFamily="49" charset="-122"/>
            </a:endParaRPr>
          </a:p>
          <a:p>
            <a:pPr eaLnBrk="1" hangingPunct="1">
              <a:lnSpc>
                <a:spcPts val="3800"/>
              </a:lnSpc>
            </a:pPr>
            <a:endParaRPr lang="en-US" altLang="zh-CN" dirty="0">
              <a:latin typeface="Times New Roman" panose="02020603050405020304" pitchFamily="18" charset="0"/>
              <a:ea typeface="黑体" panose="02010609060101010101" pitchFamily="49" charset="-122"/>
            </a:endParaRPr>
          </a:p>
          <a:p>
            <a:pPr eaLnBrk="1" hangingPunct="1">
              <a:lnSpc>
                <a:spcPts val="3800"/>
              </a:lnSpc>
              <a:buNone/>
            </a:pPr>
            <a:r>
              <a:rPr lang="en-US" altLang="zh-CN" dirty="0">
                <a:latin typeface="Times New Roman" panose="02020603050405020304" pitchFamily="18" charset="0"/>
                <a:ea typeface="黑体" panose="02010609060101010101" pitchFamily="49" charset="-122"/>
              </a:rPr>
              <a:t>	</a:t>
            </a:r>
            <a:endParaRPr lang="en-US" altLang="zh-CN" dirty="0">
              <a:latin typeface="Times New Roman" panose="02020603050405020304" pitchFamily="18" charset="0"/>
              <a:ea typeface="黑体" panose="02010609060101010101" pitchFamily="49" charset="-122"/>
            </a:endParaRPr>
          </a:p>
          <a:p>
            <a:pPr eaLnBrk="1" hangingPunct="1">
              <a:lnSpc>
                <a:spcPts val="3800"/>
              </a:lnSpc>
              <a:buNone/>
            </a:pPr>
            <a:r>
              <a:rPr lang="en-US" altLang="zh-CN" dirty="0">
                <a:latin typeface="Times New Roman" panose="02020603050405020304" pitchFamily="18" charset="0"/>
                <a:ea typeface="黑体" panose="02010609060101010101" pitchFamily="49" charset="-122"/>
              </a:rPr>
              <a:t>	</a:t>
            </a:r>
            <a:r>
              <a:rPr lang="zh-CN" altLang="en-US" dirty="0">
                <a:latin typeface="Times New Roman" panose="02020603050405020304" pitchFamily="18" charset="0"/>
                <a:ea typeface="黑体" panose="02010609060101010101" pitchFamily="49" charset="-122"/>
              </a:rPr>
              <a:t>其中，</a:t>
            </a:r>
            <a:r>
              <a:rPr lang="en-US" altLang="zh-CN" i="1" dirty="0">
                <a:latin typeface="Times New Roman" panose="02020603050405020304" pitchFamily="18" charset="0"/>
                <a:ea typeface="黑体" panose="02010609060101010101" pitchFamily="49" charset="-122"/>
              </a:rPr>
              <a:t>SplitInfo</a:t>
            </a:r>
            <a:r>
              <a:rPr lang="zh-CN" altLang="en-US" dirty="0">
                <a:latin typeface="Times New Roman" panose="02020603050405020304" pitchFamily="18" charset="0"/>
                <a:ea typeface="黑体" panose="02010609060101010101" pitchFamily="49" charset="-122"/>
              </a:rPr>
              <a:t>是划分属性的分裂信息。</a:t>
            </a:r>
            <a:endParaRPr lang="en-US" altLang="zh-CN" dirty="0">
              <a:latin typeface="Times New Roman" panose="02020603050405020304" pitchFamily="18" charset="0"/>
              <a:ea typeface="黑体" panose="02010609060101010101" pitchFamily="49" charset="-122"/>
            </a:endParaRPr>
          </a:p>
        </p:txBody>
      </p:sp>
      <p:sp>
        <p:nvSpPr>
          <p:cNvPr id="353282"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pic>
        <p:nvPicPr>
          <p:cNvPr id="353283" name="Picture 6"/>
          <p:cNvPicPr>
            <a:picLocks noChangeAspect="1"/>
          </p:cNvPicPr>
          <p:nvPr/>
        </p:nvPicPr>
        <p:blipFill>
          <a:blip r:embed="rId1"/>
          <a:stretch>
            <a:fillRect/>
          </a:stretch>
        </p:blipFill>
        <p:spPr>
          <a:xfrm>
            <a:off x="3352800" y="3581400"/>
            <a:ext cx="2219325" cy="685800"/>
          </a:xfrm>
          <a:prstGeom prst="rect">
            <a:avLst/>
          </a:prstGeom>
          <a:noFill/>
          <a:ln w="12700">
            <a:noFill/>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5329"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buNone/>
            </a:pPr>
            <a:r>
              <a:rPr lang="en-US" altLang="zh-CN" dirty="0">
                <a:solidFill>
                  <a:srgbClr val="FF0000"/>
                </a:solidFill>
                <a:latin typeface="黑体" panose="02010609060101010101" pitchFamily="49" charset="-122"/>
                <a:ea typeface="黑体" panose="02010609060101010101" pitchFamily="49" charset="-122"/>
              </a:rPr>
              <a:t>1</a:t>
            </a:r>
            <a:r>
              <a:rPr lang="zh-CN" altLang="en-US" dirty="0">
                <a:solidFill>
                  <a:srgbClr val="FF0000"/>
                </a:solidFill>
                <a:latin typeface="黑体" panose="02010609060101010101" pitchFamily="49" charset="-122"/>
                <a:ea typeface="黑体" panose="02010609060101010101" pitchFamily="49" charset="-122"/>
              </a:rPr>
              <a:t>）最佳划分的度量问题：</a:t>
            </a:r>
            <a:endParaRPr lang="en-US" altLang="zh-CN" dirty="0">
              <a:solidFill>
                <a:srgbClr val="FF0000"/>
              </a:solidFill>
              <a:latin typeface="黑体" panose="02010609060101010101" pitchFamily="49" charset="-122"/>
              <a:ea typeface="黑体" panose="02010609060101010101" pitchFamily="49" charset="-122"/>
            </a:endParaRPr>
          </a:p>
          <a:p>
            <a:pPr eaLnBrk="1" hangingPunct="1">
              <a:lnSpc>
                <a:spcPts val="3800"/>
              </a:lnSpc>
            </a:pPr>
            <a:r>
              <a:rPr lang="zh-CN" altLang="en-US" dirty="0">
                <a:latin typeface="黑体" panose="02010609060101010101" pitchFamily="49" charset="-122"/>
                <a:ea typeface="黑体" panose="02010609060101010101" pitchFamily="49" charset="-122"/>
              </a:rPr>
              <a:t>属性的分裂信息</a:t>
            </a:r>
            <a:r>
              <a:rPr lang="en-US" altLang="zh-CN" i="1" dirty="0">
                <a:latin typeface="Times New Roman" panose="02020603050405020304" pitchFamily="18" charset="0"/>
                <a:ea typeface="黑体" panose="02010609060101010101" pitchFamily="49" charset="-122"/>
              </a:rPr>
              <a:t>SplitInfo</a:t>
            </a:r>
            <a:r>
              <a:rPr lang="zh-CN" altLang="en-US" dirty="0">
                <a:latin typeface="Times New Roman" panose="02020603050405020304" pitchFamily="18" charset="0"/>
                <a:ea typeface="黑体" panose="02010609060101010101" pitchFamily="49" charset="-122"/>
              </a:rPr>
              <a:t>度量</a:t>
            </a:r>
            <a:r>
              <a:rPr lang="zh-CN" altLang="en-US" dirty="0">
                <a:latin typeface="黑体" panose="02010609060101010101" pitchFamily="49" charset="-122"/>
                <a:ea typeface="黑体" panose="02010609060101010101" pitchFamily="49" charset="-122"/>
              </a:rPr>
              <a:t>了属性划分数据的广度和均匀性：</a:t>
            </a:r>
            <a:endParaRPr lang="en-US" altLang="zh-CN" dirty="0">
              <a:latin typeface="黑体" panose="02010609060101010101" pitchFamily="49" charset="-122"/>
              <a:ea typeface="黑体" panose="02010609060101010101" pitchFamily="49" charset="-122"/>
            </a:endParaRPr>
          </a:p>
          <a:p>
            <a:pPr eaLnBrk="1" hangingPunct="1">
              <a:lnSpc>
                <a:spcPts val="3800"/>
              </a:lnSpc>
            </a:pPr>
            <a:endParaRPr lang="en-US" altLang="zh-CN" dirty="0">
              <a:latin typeface="Times New Roman" panose="02020603050405020304" pitchFamily="18" charset="0"/>
              <a:ea typeface="黑体" panose="02010609060101010101" pitchFamily="49" charset="-122"/>
            </a:endParaRPr>
          </a:p>
          <a:p>
            <a:pPr eaLnBrk="1" hangingPunct="1">
              <a:lnSpc>
                <a:spcPts val="3800"/>
              </a:lnSpc>
              <a:buNone/>
            </a:pPr>
            <a:r>
              <a:rPr lang="en-US" altLang="zh-CN" dirty="0">
                <a:latin typeface="Times New Roman" panose="02020603050405020304" pitchFamily="18" charset="0"/>
                <a:ea typeface="黑体" panose="02010609060101010101" pitchFamily="49" charset="-122"/>
              </a:rPr>
              <a:t>	</a:t>
            </a:r>
            <a:endParaRPr lang="en-US" altLang="zh-CN" dirty="0">
              <a:latin typeface="Times New Roman" panose="02020603050405020304" pitchFamily="18" charset="0"/>
              <a:ea typeface="黑体" panose="02010609060101010101" pitchFamily="49" charset="-122"/>
            </a:endParaRPr>
          </a:p>
          <a:p>
            <a:pPr eaLnBrk="1" hangingPunct="1">
              <a:lnSpc>
                <a:spcPts val="3800"/>
              </a:lnSpc>
              <a:buNone/>
            </a:pPr>
            <a:r>
              <a:rPr lang="en-US" altLang="zh-CN" dirty="0">
                <a:latin typeface="Times New Roman" panose="02020603050405020304" pitchFamily="18" charset="0"/>
                <a:ea typeface="黑体" panose="02010609060101010101" pitchFamily="49" charset="-122"/>
              </a:rPr>
              <a:t>	</a:t>
            </a:r>
            <a:r>
              <a:rPr lang="zh-CN" altLang="en-US" dirty="0">
                <a:latin typeface="Times New Roman" panose="02020603050405020304" pitchFamily="18" charset="0"/>
                <a:ea typeface="黑体" panose="02010609060101010101" pitchFamily="49" charset="-122"/>
              </a:rPr>
              <a:t>其中，     是当前结点中划分属性第   个属性值</a:t>
            </a:r>
            <a:r>
              <a:rPr lang="zh-CN" altLang="en-US" dirty="0">
                <a:latin typeface="黑体" panose="02010609060101010101" pitchFamily="49" charset="-122"/>
                <a:ea typeface="黑体" panose="02010609060101010101" pitchFamily="49" charset="-122"/>
              </a:rPr>
              <a:t>所占有样本的比例。</a:t>
            </a:r>
            <a:endParaRPr lang="en-US" altLang="zh-CN"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分裂信息实际上就是当前结点关于划分属性各值的熵，它可以阻碍选择属性值均匀分布的属性。</a:t>
            </a:r>
            <a:endParaRPr lang="en-US" altLang="zh-CN" dirty="0">
              <a:latin typeface="Times New Roman" panose="02020603050405020304" pitchFamily="18" charset="0"/>
              <a:ea typeface="黑体" panose="02010609060101010101" pitchFamily="49" charset="-122"/>
            </a:endParaRPr>
          </a:p>
        </p:txBody>
      </p:sp>
      <p:sp>
        <p:nvSpPr>
          <p:cNvPr id="355330"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pic>
        <p:nvPicPr>
          <p:cNvPr id="355331" name="Picture 3"/>
          <p:cNvPicPr>
            <a:picLocks noChangeAspect="1"/>
          </p:cNvPicPr>
          <p:nvPr/>
        </p:nvPicPr>
        <p:blipFill>
          <a:blip r:embed="rId1"/>
          <a:stretch>
            <a:fillRect/>
          </a:stretch>
        </p:blipFill>
        <p:spPr>
          <a:xfrm>
            <a:off x="3009900" y="3048000"/>
            <a:ext cx="3124200" cy="790575"/>
          </a:xfrm>
          <a:prstGeom prst="rect">
            <a:avLst/>
          </a:prstGeom>
          <a:noFill/>
          <a:ln w="12700">
            <a:noFill/>
          </a:ln>
        </p:spPr>
      </p:pic>
      <p:graphicFrame>
        <p:nvGraphicFramePr>
          <p:cNvPr id="355332" name="Object 2"/>
          <p:cNvGraphicFramePr/>
          <p:nvPr/>
        </p:nvGraphicFramePr>
        <p:xfrm>
          <a:off x="1733550" y="4070350"/>
          <a:ext cx="522288" cy="349250"/>
        </p:xfrm>
        <a:graphic>
          <a:graphicData uri="http://schemas.openxmlformats.org/presentationml/2006/ole">
            <mc:AlternateContent xmlns:mc="http://schemas.openxmlformats.org/markup-compatibility/2006">
              <mc:Choice xmlns:v="urn:schemas-microsoft-com:vml" Requires="v">
                <p:oleObj spid="_x0000_s3296" name="" r:id="rId2" imgW="263525" imgH="176530" progId="Equation.Ribbit">
                  <p:embed/>
                </p:oleObj>
              </mc:Choice>
              <mc:Fallback>
                <p:oleObj name="" r:id="rId2" imgW="263525" imgH="176530" progId="Equation.Ribbit">
                  <p:embed/>
                  <p:pic>
                    <p:nvPicPr>
                      <p:cNvPr id="0" name="图片 3295"/>
                      <p:cNvPicPr/>
                      <p:nvPr/>
                    </p:nvPicPr>
                    <p:blipFill>
                      <a:blip r:embed="rId3"/>
                      <a:stretch>
                        <a:fillRect/>
                      </a:stretch>
                    </p:blipFill>
                    <p:spPr>
                      <a:xfrm>
                        <a:off x="1733550" y="4070350"/>
                        <a:ext cx="522288" cy="349250"/>
                      </a:xfrm>
                      <a:prstGeom prst="rect">
                        <a:avLst/>
                      </a:prstGeom>
                      <a:noFill/>
                      <a:ln w="38100">
                        <a:noFill/>
                        <a:miter/>
                      </a:ln>
                    </p:spPr>
                  </p:pic>
                </p:oleObj>
              </mc:Fallback>
            </mc:AlternateContent>
          </a:graphicData>
        </a:graphic>
      </p:graphicFrame>
      <p:graphicFrame>
        <p:nvGraphicFramePr>
          <p:cNvPr id="355333" name="Object 3"/>
          <p:cNvGraphicFramePr/>
          <p:nvPr/>
        </p:nvGraphicFramePr>
        <p:xfrm>
          <a:off x="6253163" y="4114800"/>
          <a:ext cx="147637" cy="304800"/>
        </p:xfrm>
        <a:graphic>
          <a:graphicData uri="http://schemas.openxmlformats.org/presentationml/2006/ole">
            <mc:AlternateContent xmlns:mc="http://schemas.openxmlformats.org/markup-compatibility/2006">
              <mc:Choice xmlns:v="urn:schemas-microsoft-com:vml" Requires="v">
                <p:oleObj spid="_x0000_s3300" name="" r:id="rId4" imgW="74930" imgH="153670" progId="Equation.Ribbit">
                  <p:embed/>
                </p:oleObj>
              </mc:Choice>
              <mc:Fallback>
                <p:oleObj name="" r:id="rId4" imgW="74930" imgH="153670" progId="Equation.Ribbit">
                  <p:embed/>
                  <p:pic>
                    <p:nvPicPr>
                      <p:cNvPr id="0" name="图片 3299"/>
                      <p:cNvPicPr/>
                      <p:nvPr/>
                    </p:nvPicPr>
                    <p:blipFill>
                      <a:blip r:embed="rId5"/>
                      <a:stretch>
                        <a:fillRect/>
                      </a:stretch>
                    </p:blipFill>
                    <p:spPr>
                      <a:xfrm>
                        <a:off x="6253163" y="4114800"/>
                        <a:ext cx="147637" cy="304800"/>
                      </a:xfrm>
                      <a:prstGeom prst="rect">
                        <a:avLst/>
                      </a:prstGeom>
                      <a:noFill/>
                      <a:ln w="38100">
                        <a:noFill/>
                        <a:miter/>
                      </a:ln>
                    </p:spPr>
                  </p:pic>
                </p:oleObj>
              </mc:Fallback>
            </mc:AlternateContent>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7377"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buNone/>
            </a:pPr>
            <a:r>
              <a:rPr lang="en-US" altLang="zh-CN" dirty="0">
                <a:solidFill>
                  <a:srgbClr val="FF0000"/>
                </a:solidFill>
                <a:latin typeface="黑体" panose="02010609060101010101" pitchFamily="49" charset="-122"/>
                <a:ea typeface="黑体" panose="02010609060101010101" pitchFamily="49" charset="-122"/>
              </a:rPr>
              <a:t>1</a:t>
            </a:r>
            <a:r>
              <a:rPr lang="zh-CN" altLang="en-US" dirty="0">
                <a:solidFill>
                  <a:srgbClr val="FF0000"/>
                </a:solidFill>
                <a:latin typeface="黑体" panose="02010609060101010101" pitchFamily="49" charset="-122"/>
                <a:ea typeface="黑体" panose="02010609060101010101" pitchFamily="49" charset="-122"/>
              </a:rPr>
              <a:t>）最佳划分的度量问题：</a:t>
            </a:r>
            <a:endParaRPr lang="en-US" altLang="zh-CN" dirty="0">
              <a:solidFill>
                <a:srgbClr val="FF0000"/>
              </a:solidFill>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但同时也产生了一个新的实际问题：当划分属性在当前结点中几乎都取相同的属性值时，会导致增益率无定义或者非常大（分母可能为</a:t>
            </a:r>
            <a:r>
              <a:rPr lang="en-US" altLang="zh-CN" dirty="0">
                <a:latin typeface="黑体" panose="02010609060101010101" pitchFamily="49" charset="-122"/>
                <a:ea typeface="黑体" panose="02010609060101010101" pitchFamily="49" charset="-122"/>
              </a:rPr>
              <a:t>0</a:t>
            </a:r>
            <a:r>
              <a:rPr lang="zh-CN" altLang="en-US" dirty="0">
                <a:latin typeface="黑体" panose="02010609060101010101" pitchFamily="49" charset="-122"/>
                <a:ea typeface="黑体" panose="02010609060101010101" pitchFamily="49" charset="-122"/>
              </a:rPr>
              <a:t>或者非常小）。</a:t>
            </a:r>
            <a:endParaRPr lang="en-US" altLang="zh-CN"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为了避免选择这种属性，</a:t>
            </a:r>
            <a:r>
              <a:rPr lang="en-US" altLang="zh-CN" dirty="0">
                <a:latin typeface="黑体" panose="02010609060101010101" pitchFamily="49" charset="-122"/>
                <a:ea typeface="黑体" panose="02010609060101010101" pitchFamily="49" charset="-122"/>
              </a:rPr>
              <a:t>C4.5</a:t>
            </a:r>
            <a:r>
              <a:rPr lang="zh-CN" altLang="en-US" dirty="0">
                <a:latin typeface="黑体" panose="02010609060101010101" pitchFamily="49" charset="-122"/>
                <a:ea typeface="黑体" panose="02010609060101010101" pitchFamily="49" charset="-122"/>
              </a:rPr>
              <a:t>决策树算法</a:t>
            </a:r>
            <a:r>
              <a:rPr lang="en-US" altLang="zh-CN" dirty="0">
                <a:latin typeface="Times New Roman" panose="02020603050405020304" pitchFamily="18" charset="0"/>
                <a:ea typeface="黑体" panose="02010609060101010101" pitchFamily="49" charset="-122"/>
              </a:rPr>
              <a:t>[Quinlan,</a:t>
            </a:r>
            <a:r>
              <a:rPr lang="zh-CN" altLang="en-US" dirty="0">
                <a:latin typeface="Times New Roman" panose="02020603050405020304" pitchFamily="18" charset="0"/>
                <a:ea typeface="黑体" panose="02010609060101010101" pitchFamily="49" charset="-122"/>
              </a:rPr>
              <a:t> </a:t>
            </a:r>
            <a:r>
              <a:rPr lang="en-US" altLang="zh-CN" dirty="0">
                <a:latin typeface="Times New Roman" panose="02020603050405020304" pitchFamily="18" charset="0"/>
                <a:ea typeface="黑体" panose="02010609060101010101" pitchFamily="49" charset="-122"/>
              </a:rPr>
              <a:t>1993]</a:t>
            </a:r>
            <a:r>
              <a:rPr lang="zh-CN" altLang="en-US" dirty="0">
                <a:latin typeface="黑体" panose="02010609060101010101" pitchFamily="49" charset="-122"/>
                <a:ea typeface="黑体" panose="02010609060101010101" pitchFamily="49" charset="-122"/>
              </a:rPr>
              <a:t>并不是直接选择增益率最大的划分属性，而是使用了一个启发式方法：先计算每个属性的信息增益及平均值，然后仅对信息增益高于平均值的属性应用增益率度量。</a:t>
            </a:r>
            <a:endParaRPr lang="en-US" altLang="zh-CN" dirty="0">
              <a:latin typeface="Times New Roman" panose="02020603050405020304" pitchFamily="18" charset="0"/>
              <a:ea typeface="黑体" panose="02010609060101010101" pitchFamily="49" charset="-122"/>
            </a:endParaRPr>
          </a:p>
        </p:txBody>
      </p:sp>
      <p:sp>
        <p:nvSpPr>
          <p:cNvPr id="357378"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9425"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buNone/>
            </a:pPr>
            <a:r>
              <a:rPr lang="en-US" altLang="zh-CN" dirty="0">
                <a:solidFill>
                  <a:srgbClr val="FF0000"/>
                </a:solidFill>
                <a:latin typeface="黑体" panose="02010609060101010101" pitchFamily="49" charset="-122"/>
                <a:ea typeface="黑体" panose="02010609060101010101" pitchFamily="49" charset="-122"/>
              </a:rPr>
              <a:t>1</a:t>
            </a:r>
            <a:r>
              <a:rPr lang="zh-CN" altLang="en-US" dirty="0">
                <a:solidFill>
                  <a:srgbClr val="FF0000"/>
                </a:solidFill>
                <a:latin typeface="黑体" panose="02010609060101010101" pitchFamily="49" charset="-122"/>
                <a:ea typeface="黑体" panose="02010609060101010101" pitchFamily="49" charset="-122"/>
              </a:rPr>
              <a:t>）最佳划分的度量问题：</a:t>
            </a:r>
            <a:endParaRPr lang="en-US" altLang="zh-CN" dirty="0">
              <a:solidFill>
                <a:srgbClr val="FF0000"/>
              </a:solidFill>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为了克服信息增益度量和增益率度量的问题，平均增益</a:t>
            </a:r>
            <a:r>
              <a:rPr lang="en-US" altLang="zh-CN" i="1" dirty="0">
                <a:latin typeface="Times New Roman" panose="02020603050405020304" pitchFamily="18" charset="0"/>
                <a:ea typeface="黑体" panose="02010609060101010101" pitchFamily="49" charset="-122"/>
              </a:rPr>
              <a:t>AverGain</a:t>
            </a:r>
            <a:r>
              <a:rPr lang="zh-CN" altLang="en-US" dirty="0">
                <a:latin typeface="黑体" panose="02010609060101010101" pitchFamily="49" charset="-122"/>
                <a:ea typeface="黑体" panose="02010609060101010101" pitchFamily="49" charset="-122"/>
              </a:rPr>
              <a:t>度量</a:t>
            </a:r>
            <a:r>
              <a:rPr lang="en-US" altLang="zh-CN" dirty="0">
                <a:latin typeface="Times New Roman" panose="02020603050405020304" pitchFamily="18" charset="0"/>
                <a:ea typeface="黑体" panose="02010609060101010101" pitchFamily="49" charset="-122"/>
              </a:rPr>
              <a:t>[Wang &amp; Jiang,</a:t>
            </a:r>
            <a:r>
              <a:rPr lang="zh-CN" altLang="en-US" dirty="0">
                <a:latin typeface="Times New Roman" panose="02020603050405020304" pitchFamily="18" charset="0"/>
                <a:ea typeface="黑体" panose="02010609060101010101" pitchFamily="49" charset="-122"/>
              </a:rPr>
              <a:t> </a:t>
            </a:r>
            <a:r>
              <a:rPr lang="en-US" altLang="zh-CN" dirty="0">
                <a:latin typeface="Times New Roman" panose="02020603050405020304" pitchFamily="18" charset="0"/>
                <a:ea typeface="黑体" panose="02010609060101010101" pitchFamily="49" charset="-122"/>
              </a:rPr>
              <a:t>2007]</a:t>
            </a:r>
            <a:r>
              <a:rPr lang="zh-CN" altLang="en-US" dirty="0">
                <a:latin typeface="黑体" panose="02010609060101010101" pitchFamily="49" charset="-122"/>
                <a:ea typeface="黑体" panose="02010609060101010101" pitchFamily="49" charset="-122"/>
              </a:rPr>
              <a:t>被提出。平均增益度量用划分属性取值的个数来替换属性的分裂信息，不仅惩罚了属性值较多的属性，还避免了增益率度量的实际问题。具体的度量公式如下：</a:t>
            </a:r>
            <a:endParaRPr lang="en-US" altLang="zh-CN"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l"/>
            </a:pPr>
            <a:endParaRPr lang="en-US" altLang="zh-CN"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l"/>
            </a:pPr>
            <a:endParaRPr lang="en-US" altLang="zh-CN"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其中，是划分属性取值的个数。</a:t>
            </a:r>
            <a:endParaRPr lang="en-US" altLang="zh-CN" dirty="0">
              <a:latin typeface="黑体" panose="02010609060101010101" pitchFamily="49" charset="-122"/>
              <a:ea typeface="黑体" panose="02010609060101010101" pitchFamily="49" charset="-122"/>
            </a:endParaRPr>
          </a:p>
          <a:p>
            <a:pPr eaLnBrk="1" hangingPunct="1">
              <a:lnSpc>
                <a:spcPts val="3800"/>
              </a:lnSpc>
              <a:buNone/>
            </a:pPr>
            <a:endParaRPr lang="en-US" altLang="zh-CN" dirty="0">
              <a:latin typeface="Times New Roman" panose="02020603050405020304" pitchFamily="18" charset="0"/>
              <a:ea typeface="黑体" panose="02010609060101010101" pitchFamily="49" charset="-122"/>
            </a:endParaRPr>
          </a:p>
        </p:txBody>
      </p:sp>
      <p:sp>
        <p:nvSpPr>
          <p:cNvPr id="359426"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i="1" dirty="0">
                <a:solidFill>
                  <a:srgbClr val="0000CC"/>
                </a:solidFill>
                <a:latin typeface="Times New Roman" panose="02020603050405020304" pitchFamily="18" charset="0"/>
                <a:ea typeface="楷体" panose="02010609060101010101" pitchFamily="49" charset="-122"/>
              </a:rPr>
              <a:t>三</a:t>
            </a:r>
            <a:r>
              <a:rPr lang="zh-CN" altLang="en-US" sz="3600" dirty="0">
                <a:solidFill>
                  <a:srgbClr val="0000CC"/>
                </a:solidFill>
                <a:latin typeface="楷体" panose="02010609060101010101" pitchFamily="49" charset="-122"/>
                <a:ea typeface="楷体" panose="02010609060101010101" pitchFamily="49" charset="-122"/>
              </a:rPr>
              <a:t>、决策树学习常见问题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359427" name="Rectangle 2"/>
          <p:cNvSpPr/>
          <p:nvPr/>
        </p:nvSpPr>
        <p:spPr>
          <a:xfrm>
            <a:off x="0" y="0"/>
            <a:ext cx="9144000" cy="0"/>
          </a:xfrm>
          <a:prstGeom prst="rect">
            <a:avLst/>
          </a:prstGeom>
          <a:noFill/>
          <a:ln w="12700">
            <a:noFill/>
          </a:ln>
        </p:spPr>
        <p:txBody>
          <a:bodyPr wrap="none" anchor="ctr" anchorCtr="0">
            <a:spAutoFit/>
          </a:bodyPr>
          <a:p>
            <a:pPr eaLnBrk="0" hangingPunct="0">
              <a:buClrTx/>
              <a:buFontTx/>
            </a:pPr>
            <a:endParaRPr lang="zh-CN" altLang="en-US" dirty="0">
              <a:latin typeface="Times New Roman" panose="02020603050405020304" pitchFamily="18" charset="0"/>
              <a:ea typeface="黑体" panose="02010609060101010101" pitchFamily="49" charset="-122"/>
            </a:endParaRPr>
          </a:p>
        </p:txBody>
      </p:sp>
      <p:graphicFrame>
        <p:nvGraphicFramePr>
          <p:cNvPr id="359428" name="Object 3"/>
          <p:cNvGraphicFramePr/>
          <p:nvPr/>
        </p:nvGraphicFramePr>
        <p:xfrm>
          <a:off x="3048000" y="4495800"/>
          <a:ext cx="2482850" cy="673100"/>
        </p:xfrm>
        <a:graphic>
          <a:graphicData uri="http://schemas.openxmlformats.org/presentationml/2006/ole">
            <mc:AlternateContent xmlns:mc="http://schemas.openxmlformats.org/markup-compatibility/2006">
              <mc:Choice xmlns:v="urn:schemas-microsoft-com:vml" Requires="v">
                <p:oleObj spid="_x0000_s3299" name="" r:id="rId1" imgW="1252220" imgH="339090" progId="Equation.Ribbit">
                  <p:embed/>
                </p:oleObj>
              </mc:Choice>
              <mc:Fallback>
                <p:oleObj name="" r:id="rId1" imgW="1252220" imgH="339090" progId="Equation.Ribbit">
                  <p:embed/>
                  <p:pic>
                    <p:nvPicPr>
                      <p:cNvPr id="0" name="图片 3298"/>
                      <p:cNvPicPr/>
                      <p:nvPr/>
                    </p:nvPicPr>
                    <p:blipFill>
                      <a:blip r:embed="rId2"/>
                      <a:stretch>
                        <a:fillRect/>
                      </a:stretch>
                    </p:blipFill>
                    <p:spPr>
                      <a:xfrm>
                        <a:off x="3048000" y="4495800"/>
                        <a:ext cx="2482850" cy="673100"/>
                      </a:xfrm>
                      <a:prstGeom prst="rect">
                        <a:avLst/>
                      </a:prstGeom>
                      <a:noFill/>
                      <a:ln w="38100">
                        <a:noFill/>
                        <a:miter/>
                      </a:ln>
                    </p:spPr>
                  </p:pic>
                </p:oleObj>
              </mc:Fallback>
            </mc:AlternateContent>
          </a:graphicData>
        </a:graphic>
      </p:graphicFrame>
      <p:graphicFrame>
        <p:nvGraphicFramePr>
          <p:cNvPr id="359429" name="Object 4"/>
          <p:cNvGraphicFramePr/>
          <p:nvPr/>
        </p:nvGraphicFramePr>
        <p:xfrm>
          <a:off x="1676400" y="5632450"/>
          <a:ext cx="160338" cy="311150"/>
        </p:xfrm>
        <a:graphic>
          <a:graphicData uri="http://schemas.openxmlformats.org/presentationml/2006/ole">
            <mc:AlternateContent xmlns:mc="http://schemas.openxmlformats.org/markup-compatibility/2006">
              <mc:Choice xmlns:v="urn:schemas-microsoft-com:vml" Requires="v">
                <p:oleObj spid="_x0000_s3297" name="" r:id="rId3" imgW="81280" imgH="157480" progId="Equation.Ribbit">
                  <p:embed/>
                </p:oleObj>
              </mc:Choice>
              <mc:Fallback>
                <p:oleObj name="" r:id="rId3" imgW="81280" imgH="157480" progId="Equation.Ribbit">
                  <p:embed/>
                  <p:pic>
                    <p:nvPicPr>
                      <p:cNvPr id="0" name="图片 3296"/>
                      <p:cNvPicPr/>
                      <p:nvPr/>
                    </p:nvPicPr>
                    <p:blipFill>
                      <a:blip r:embed="rId4"/>
                      <a:stretch>
                        <a:fillRect/>
                      </a:stretch>
                    </p:blipFill>
                    <p:spPr>
                      <a:xfrm>
                        <a:off x="1676400" y="5632450"/>
                        <a:ext cx="160338" cy="311150"/>
                      </a:xfrm>
                      <a:prstGeom prst="rect">
                        <a:avLst/>
                      </a:prstGeom>
                      <a:noFill/>
                      <a:ln w="38100">
                        <a:noFill/>
                        <a:miter/>
                      </a:ln>
                    </p:spPr>
                  </p:pic>
                </p:oleObj>
              </mc:Fallback>
            </mc:AlternateContent>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1473"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buNone/>
            </a:pPr>
            <a:r>
              <a:rPr lang="en-US" altLang="zh-CN" dirty="0">
                <a:solidFill>
                  <a:srgbClr val="FF0000"/>
                </a:solidFill>
                <a:latin typeface="黑体" panose="02010609060101010101" pitchFamily="49" charset="-122"/>
                <a:ea typeface="黑体" panose="02010609060101010101" pitchFamily="49" charset="-122"/>
              </a:rPr>
              <a:t>1</a:t>
            </a:r>
            <a:r>
              <a:rPr lang="zh-CN" altLang="en-US" dirty="0">
                <a:solidFill>
                  <a:srgbClr val="FF0000"/>
                </a:solidFill>
                <a:latin typeface="黑体" panose="02010609060101010101" pitchFamily="49" charset="-122"/>
                <a:ea typeface="黑体" panose="02010609060101010101" pitchFamily="49" charset="-122"/>
              </a:rPr>
              <a:t>）最佳划分的度量问题：</a:t>
            </a:r>
            <a:endParaRPr lang="en-US" altLang="zh-CN" dirty="0">
              <a:solidFill>
                <a:srgbClr val="FF0000"/>
              </a:solidFill>
              <a:latin typeface="黑体" panose="02010609060101010101" pitchFamily="49" charset="-122"/>
              <a:ea typeface="黑体" panose="02010609060101010101" pitchFamily="49" charset="-122"/>
            </a:endParaRPr>
          </a:p>
          <a:p>
            <a:pPr eaLnBrk="1" hangingPunct="1">
              <a:lnSpc>
                <a:spcPts val="3800"/>
              </a:lnSpc>
            </a:pPr>
            <a:r>
              <a:rPr lang="zh-CN" altLang="en-US" dirty="0">
                <a:latin typeface="黑体" panose="02010609060101010101" pitchFamily="49" charset="-122"/>
                <a:ea typeface="黑体" panose="02010609060101010101" pitchFamily="49" charset="-122"/>
              </a:rPr>
              <a:t>增益率和平均增益度量改进信息增益度量的方法同样适合于基尼指数和误分类率，由此，我们又可以得到以下</a:t>
            </a:r>
            <a:r>
              <a:rPr lang="en-US" altLang="zh-CN" dirty="0">
                <a:latin typeface="黑体" panose="02010609060101010101" pitchFamily="49" charset="-122"/>
                <a:ea typeface="黑体" panose="02010609060101010101" pitchFamily="49" charset="-122"/>
              </a:rPr>
              <a:t>6</a:t>
            </a:r>
            <a:r>
              <a:rPr lang="zh-CN" altLang="en-US" dirty="0">
                <a:latin typeface="黑体" panose="02010609060101010101" pitchFamily="49" charset="-122"/>
                <a:ea typeface="黑体" panose="02010609060101010101" pitchFamily="49" charset="-122"/>
              </a:rPr>
              <a:t>种选择最佳划分的度量标准：</a:t>
            </a:r>
            <a:endParaRPr lang="en-US" altLang="zh-CN"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ü"/>
            </a:pPr>
            <a:r>
              <a:rPr lang="zh-CN" altLang="en-US" dirty="0">
                <a:latin typeface="黑体" panose="02010609060101010101" pitchFamily="49" charset="-122"/>
                <a:ea typeface="黑体" panose="02010609060101010101" pitchFamily="49" charset="-122"/>
              </a:rPr>
              <a:t>熵减率最大：</a:t>
            </a:r>
            <a:endParaRPr lang="en-US" altLang="zh-CN"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ü"/>
            </a:pPr>
            <a:endParaRPr lang="en-US" altLang="zh-CN"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ü"/>
            </a:pPr>
            <a:r>
              <a:rPr lang="zh-CN" altLang="en-US" dirty="0">
                <a:latin typeface="黑体" panose="02010609060101010101" pitchFamily="49" charset="-122"/>
                <a:ea typeface="黑体" panose="02010609060101010101" pitchFamily="49" charset="-122"/>
              </a:rPr>
              <a:t>基尼指数减率最大：</a:t>
            </a:r>
            <a:endParaRPr lang="en-US" altLang="zh-CN"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ü"/>
            </a:pPr>
            <a:endParaRPr lang="en-US" altLang="zh-CN"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ü"/>
            </a:pPr>
            <a:r>
              <a:rPr lang="zh-CN" altLang="en-US" dirty="0">
                <a:latin typeface="黑体" panose="02010609060101010101" pitchFamily="49" charset="-122"/>
                <a:ea typeface="黑体" panose="02010609060101010101" pitchFamily="49" charset="-122"/>
              </a:rPr>
              <a:t>误分类率减率最大：</a:t>
            </a:r>
            <a:endParaRPr lang="zh-CN" altLang="en-US" dirty="0">
              <a:latin typeface="黑体" panose="02010609060101010101" pitchFamily="49" charset="-122"/>
              <a:ea typeface="黑体" panose="02010609060101010101" pitchFamily="49" charset="-122"/>
            </a:endParaRPr>
          </a:p>
        </p:txBody>
      </p:sp>
      <p:sp>
        <p:nvSpPr>
          <p:cNvPr id="361474"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361475" name="Rectangle 5"/>
          <p:cNvSpPr/>
          <p:nvPr/>
        </p:nvSpPr>
        <p:spPr>
          <a:xfrm>
            <a:off x="0" y="0"/>
            <a:ext cx="9144000" cy="0"/>
          </a:xfrm>
          <a:prstGeom prst="rect">
            <a:avLst/>
          </a:prstGeom>
          <a:noFill/>
          <a:ln w="12700">
            <a:noFill/>
          </a:ln>
        </p:spPr>
        <p:txBody>
          <a:bodyPr wrap="none" anchor="ctr" anchorCtr="0">
            <a:spAutoFit/>
          </a:bodyPr>
          <a:p>
            <a:pPr eaLnBrk="0" hangingPunct="0">
              <a:buClrTx/>
              <a:buFontTx/>
            </a:pPr>
            <a:endParaRPr lang="zh-CN" altLang="en-US" dirty="0">
              <a:latin typeface="Times New Roman" panose="02020603050405020304" pitchFamily="18" charset="0"/>
              <a:ea typeface="黑体" panose="02010609060101010101" pitchFamily="49" charset="-122"/>
            </a:endParaRPr>
          </a:p>
        </p:txBody>
      </p:sp>
      <p:graphicFrame>
        <p:nvGraphicFramePr>
          <p:cNvPr id="361476" name="Object 4"/>
          <p:cNvGraphicFramePr/>
          <p:nvPr/>
        </p:nvGraphicFramePr>
        <p:xfrm>
          <a:off x="3886200" y="5613400"/>
          <a:ext cx="4064000" cy="787400"/>
        </p:xfrm>
        <a:graphic>
          <a:graphicData uri="http://schemas.openxmlformats.org/presentationml/2006/ole">
            <mc:AlternateContent xmlns:mc="http://schemas.openxmlformats.org/markup-compatibility/2006">
              <mc:Choice xmlns:v="urn:schemas-microsoft-com:vml" Requires="v">
                <p:oleObj spid="_x0000_s3304" name="" r:id="rId1" imgW="1815465" imgH="355600" progId="Equation.3">
                  <p:embed/>
                </p:oleObj>
              </mc:Choice>
              <mc:Fallback>
                <p:oleObj name="" r:id="rId1" imgW="1815465" imgH="355600" progId="Equation.3">
                  <p:embed/>
                  <p:pic>
                    <p:nvPicPr>
                      <p:cNvPr id="0" name="图片 3303"/>
                      <p:cNvPicPr/>
                      <p:nvPr/>
                    </p:nvPicPr>
                    <p:blipFill>
                      <a:blip r:embed="rId2"/>
                      <a:stretch>
                        <a:fillRect/>
                      </a:stretch>
                    </p:blipFill>
                    <p:spPr>
                      <a:xfrm>
                        <a:off x="3886200" y="5613400"/>
                        <a:ext cx="4064000" cy="787400"/>
                      </a:xfrm>
                      <a:prstGeom prst="rect">
                        <a:avLst/>
                      </a:prstGeom>
                      <a:noFill/>
                      <a:ln w="38100">
                        <a:noFill/>
                        <a:miter/>
                      </a:ln>
                    </p:spPr>
                  </p:pic>
                </p:oleObj>
              </mc:Fallback>
            </mc:AlternateContent>
          </a:graphicData>
        </a:graphic>
      </p:graphicFrame>
      <p:sp>
        <p:nvSpPr>
          <p:cNvPr id="361477" name="Rectangle 7"/>
          <p:cNvSpPr/>
          <p:nvPr/>
        </p:nvSpPr>
        <p:spPr>
          <a:xfrm>
            <a:off x="0" y="0"/>
            <a:ext cx="9144000" cy="0"/>
          </a:xfrm>
          <a:prstGeom prst="rect">
            <a:avLst/>
          </a:prstGeom>
          <a:noFill/>
          <a:ln w="12700">
            <a:noFill/>
          </a:ln>
        </p:spPr>
        <p:txBody>
          <a:bodyPr wrap="none" anchor="ctr" anchorCtr="0">
            <a:spAutoFit/>
          </a:bodyPr>
          <a:p>
            <a:pPr eaLnBrk="0" hangingPunct="0">
              <a:buClrTx/>
              <a:buFontTx/>
            </a:pPr>
            <a:endParaRPr lang="zh-CN" altLang="en-US" dirty="0">
              <a:latin typeface="Times New Roman" panose="02020603050405020304" pitchFamily="18" charset="0"/>
              <a:ea typeface="黑体" panose="02010609060101010101" pitchFamily="49" charset="-122"/>
            </a:endParaRPr>
          </a:p>
        </p:txBody>
      </p:sp>
      <p:graphicFrame>
        <p:nvGraphicFramePr>
          <p:cNvPr id="361478" name="Object 6"/>
          <p:cNvGraphicFramePr/>
          <p:nvPr/>
        </p:nvGraphicFramePr>
        <p:xfrm>
          <a:off x="2971800" y="3352800"/>
          <a:ext cx="4359275" cy="838200"/>
        </p:xfrm>
        <a:graphic>
          <a:graphicData uri="http://schemas.openxmlformats.org/presentationml/2006/ole">
            <mc:AlternateContent xmlns:mc="http://schemas.openxmlformats.org/markup-compatibility/2006">
              <mc:Choice xmlns:v="urn:schemas-microsoft-com:vml" Requires="v">
                <p:oleObj spid="_x0000_s3302" name="" r:id="rId3" imgW="1981200" imgH="381000" progId="Equation.3">
                  <p:embed/>
                </p:oleObj>
              </mc:Choice>
              <mc:Fallback>
                <p:oleObj name="" r:id="rId3" imgW="1981200" imgH="381000" progId="Equation.3">
                  <p:embed/>
                  <p:pic>
                    <p:nvPicPr>
                      <p:cNvPr id="0" name="图片 3301"/>
                      <p:cNvPicPr/>
                      <p:nvPr/>
                    </p:nvPicPr>
                    <p:blipFill>
                      <a:blip r:embed="rId4"/>
                      <a:stretch>
                        <a:fillRect/>
                      </a:stretch>
                    </p:blipFill>
                    <p:spPr>
                      <a:xfrm>
                        <a:off x="2971800" y="3352800"/>
                        <a:ext cx="4359275" cy="838200"/>
                      </a:xfrm>
                      <a:prstGeom prst="rect">
                        <a:avLst/>
                      </a:prstGeom>
                      <a:noFill/>
                      <a:ln w="38100">
                        <a:noFill/>
                        <a:miter/>
                      </a:ln>
                    </p:spPr>
                  </p:pic>
                </p:oleObj>
              </mc:Fallback>
            </mc:AlternateContent>
          </a:graphicData>
        </a:graphic>
      </p:graphicFrame>
      <p:sp>
        <p:nvSpPr>
          <p:cNvPr id="361479" name="Rectangle 9"/>
          <p:cNvSpPr/>
          <p:nvPr/>
        </p:nvSpPr>
        <p:spPr>
          <a:xfrm>
            <a:off x="0" y="0"/>
            <a:ext cx="9144000" cy="0"/>
          </a:xfrm>
          <a:prstGeom prst="rect">
            <a:avLst/>
          </a:prstGeom>
          <a:noFill/>
          <a:ln w="12700">
            <a:noFill/>
          </a:ln>
        </p:spPr>
        <p:txBody>
          <a:bodyPr wrap="none" anchor="ctr" anchorCtr="0">
            <a:spAutoFit/>
          </a:bodyPr>
          <a:p>
            <a:pPr eaLnBrk="0" hangingPunct="0">
              <a:buClrTx/>
              <a:buFontTx/>
            </a:pPr>
            <a:endParaRPr lang="zh-CN" altLang="en-US" dirty="0">
              <a:latin typeface="Times New Roman" panose="02020603050405020304" pitchFamily="18" charset="0"/>
              <a:ea typeface="黑体" panose="02010609060101010101" pitchFamily="49" charset="-122"/>
            </a:endParaRPr>
          </a:p>
        </p:txBody>
      </p:sp>
      <p:graphicFrame>
        <p:nvGraphicFramePr>
          <p:cNvPr id="361480" name="Object 8"/>
          <p:cNvGraphicFramePr/>
          <p:nvPr/>
        </p:nvGraphicFramePr>
        <p:xfrm>
          <a:off x="3886200" y="4572000"/>
          <a:ext cx="4054475" cy="838200"/>
        </p:xfrm>
        <a:graphic>
          <a:graphicData uri="http://schemas.openxmlformats.org/presentationml/2006/ole">
            <mc:AlternateContent xmlns:mc="http://schemas.openxmlformats.org/markup-compatibility/2006">
              <mc:Choice xmlns:v="urn:schemas-microsoft-com:vml" Requires="v">
                <p:oleObj spid="_x0000_s3303" name="" r:id="rId5" imgW="1701800" imgH="355600" progId="Equation.3">
                  <p:embed/>
                </p:oleObj>
              </mc:Choice>
              <mc:Fallback>
                <p:oleObj name="" r:id="rId5" imgW="1701800" imgH="355600" progId="Equation.3">
                  <p:embed/>
                  <p:pic>
                    <p:nvPicPr>
                      <p:cNvPr id="0" name="图片 3302"/>
                      <p:cNvPicPr/>
                      <p:nvPr/>
                    </p:nvPicPr>
                    <p:blipFill>
                      <a:blip r:embed="rId6"/>
                      <a:stretch>
                        <a:fillRect/>
                      </a:stretch>
                    </p:blipFill>
                    <p:spPr>
                      <a:xfrm>
                        <a:off x="3886200" y="4572000"/>
                        <a:ext cx="4054475" cy="838200"/>
                      </a:xfrm>
                      <a:prstGeom prst="rect">
                        <a:avLst/>
                      </a:prstGeom>
                      <a:noFill/>
                      <a:ln w="38100">
                        <a:noFill/>
                        <a:miter/>
                      </a:ln>
                    </p:spPr>
                  </p:pic>
                </p:oleObj>
              </mc:Fallback>
            </mc:AlternateContent>
          </a:graphicData>
        </a:graphic>
      </p:graphicFrame>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3521"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buNone/>
            </a:pPr>
            <a:r>
              <a:rPr lang="en-US" altLang="zh-CN" dirty="0">
                <a:solidFill>
                  <a:srgbClr val="FF0000"/>
                </a:solidFill>
                <a:latin typeface="黑体" panose="02010609060101010101" pitchFamily="49" charset="-122"/>
                <a:ea typeface="黑体" panose="02010609060101010101" pitchFamily="49" charset="-122"/>
              </a:rPr>
              <a:t>1</a:t>
            </a:r>
            <a:r>
              <a:rPr lang="zh-CN" altLang="en-US" dirty="0">
                <a:solidFill>
                  <a:srgbClr val="FF0000"/>
                </a:solidFill>
                <a:latin typeface="黑体" panose="02010609060101010101" pitchFamily="49" charset="-122"/>
                <a:ea typeface="黑体" panose="02010609060101010101" pitchFamily="49" charset="-122"/>
              </a:rPr>
              <a:t>）最佳划分的度量问题：</a:t>
            </a:r>
            <a:endParaRPr lang="en-US" altLang="zh-CN" dirty="0">
              <a:solidFill>
                <a:srgbClr val="FF0000"/>
              </a:solidFill>
              <a:latin typeface="黑体" panose="02010609060101010101" pitchFamily="49" charset="-122"/>
              <a:ea typeface="黑体" panose="02010609060101010101" pitchFamily="49" charset="-122"/>
            </a:endParaRPr>
          </a:p>
          <a:p>
            <a:pPr eaLnBrk="1" hangingPunct="1">
              <a:lnSpc>
                <a:spcPts val="3800"/>
              </a:lnSpc>
            </a:pPr>
            <a:r>
              <a:rPr lang="zh-CN" altLang="en-US" dirty="0">
                <a:latin typeface="黑体" panose="02010609060101010101" pitchFamily="49" charset="-122"/>
                <a:ea typeface="黑体" panose="02010609060101010101" pitchFamily="49" charset="-122"/>
              </a:rPr>
              <a:t>增益率和平均增益度量改进信息增益度量的方法同样适合于基尼指数和误分类率，由此，我们又可以得到以下</a:t>
            </a:r>
            <a:r>
              <a:rPr lang="en-US" altLang="zh-CN" dirty="0">
                <a:latin typeface="黑体" panose="02010609060101010101" pitchFamily="49" charset="-122"/>
                <a:ea typeface="黑体" panose="02010609060101010101" pitchFamily="49" charset="-122"/>
              </a:rPr>
              <a:t>6</a:t>
            </a:r>
            <a:r>
              <a:rPr lang="zh-CN" altLang="en-US" dirty="0">
                <a:latin typeface="黑体" panose="02010609060101010101" pitchFamily="49" charset="-122"/>
                <a:ea typeface="黑体" panose="02010609060101010101" pitchFamily="49" charset="-122"/>
              </a:rPr>
              <a:t>种选择最佳划分的度量标准：</a:t>
            </a:r>
            <a:endParaRPr lang="en-US" altLang="zh-CN"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ü"/>
            </a:pPr>
            <a:r>
              <a:rPr lang="zh-CN" altLang="en-US" dirty="0">
                <a:latin typeface="黑体" panose="02010609060101010101" pitchFamily="49" charset="-122"/>
                <a:ea typeface="黑体" panose="02010609060101010101" pitchFamily="49" charset="-122"/>
              </a:rPr>
              <a:t>平均熵减最大：</a:t>
            </a:r>
            <a:endParaRPr lang="en-US" altLang="zh-CN"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ü"/>
            </a:pPr>
            <a:endParaRPr lang="en-US" altLang="zh-CN"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ü"/>
            </a:pPr>
            <a:r>
              <a:rPr lang="zh-CN" altLang="en-US" dirty="0">
                <a:latin typeface="黑体" panose="02010609060101010101" pitchFamily="49" charset="-122"/>
                <a:ea typeface="黑体" panose="02010609060101010101" pitchFamily="49" charset="-122"/>
              </a:rPr>
              <a:t>平均基尼指数减最大：</a:t>
            </a:r>
            <a:endParaRPr lang="en-US" altLang="zh-CN"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ü"/>
            </a:pPr>
            <a:endParaRPr lang="en-US" altLang="zh-CN"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ü"/>
            </a:pPr>
            <a:r>
              <a:rPr lang="zh-CN" altLang="en-US" dirty="0">
                <a:latin typeface="黑体" panose="02010609060101010101" pitchFamily="49" charset="-122"/>
                <a:ea typeface="黑体" panose="02010609060101010101" pitchFamily="49" charset="-122"/>
              </a:rPr>
              <a:t>平均误分类率减最大：</a:t>
            </a:r>
            <a:endParaRPr lang="zh-CN" altLang="en-US" dirty="0">
              <a:latin typeface="黑体" panose="02010609060101010101" pitchFamily="49" charset="-122"/>
              <a:ea typeface="黑体" panose="02010609060101010101" pitchFamily="49" charset="-122"/>
            </a:endParaRPr>
          </a:p>
        </p:txBody>
      </p:sp>
      <p:sp>
        <p:nvSpPr>
          <p:cNvPr id="363522"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363523" name="Rectangle 5"/>
          <p:cNvSpPr/>
          <p:nvPr/>
        </p:nvSpPr>
        <p:spPr>
          <a:xfrm>
            <a:off x="0" y="0"/>
            <a:ext cx="9144000" cy="0"/>
          </a:xfrm>
          <a:prstGeom prst="rect">
            <a:avLst/>
          </a:prstGeom>
          <a:noFill/>
          <a:ln w="12700">
            <a:noFill/>
          </a:ln>
        </p:spPr>
        <p:txBody>
          <a:bodyPr wrap="none" anchor="ctr" anchorCtr="0">
            <a:spAutoFit/>
          </a:bodyPr>
          <a:p>
            <a:pPr eaLnBrk="0" hangingPunct="0">
              <a:buClrTx/>
              <a:buFontTx/>
            </a:pPr>
            <a:endParaRPr lang="zh-CN" altLang="en-US" dirty="0">
              <a:latin typeface="Times New Roman" panose="02020603050405020304" pitchFamily="18" charset="0"/>
              <a:ea typeface="黑体" panose="02010609060101010101" pitchFamily="49" charset="-122"/>
            </a:endParaRPr>
          </a:p>
        </p:txBody>
      </p:sp>
      <p:sp>
        <p:nvSpPr>
          <p:cNvPr id="363524" name="Rectangle 4"/>
          <p:cNvSpPr/>
          <p:nvPr/>
        </p:nvSpPr>
        <p:spPr>
          <a:xfrm>
            <a:off x="0" y="0"/>
            <a:ext cx="9144000" cy="0"/>
          </a:xfrm>
          <a:prstGeom prst="rect">
            <a:avLst/>
          </a:prstGeom>
          <a:noFill/>
          <a:ln w="12700">
            <a:noFill/>
          </a:ln>
        </p:spPr>
        <p:txBody>
          <a:bodyPr wrap="none" anchor="ctr" anchorCtr="0">
            <a:spAutoFit/>
          </a:bodyPr>
          <a:p>
            <a:pPr eaLnBrk="0" hangingPunct="0">
              <a:buClrTx/>
              <a:buFontTx/>
            </a:pPr>
            <a:endParaRPr lang="zh-CN" altLang="en-US" dirty="0">
              <a:latin typeface="Times New Roman" panose="02020603050405020304" pitchFamily="18" charset="0"/>
              <a:ea typeface="黑体" panose="02010609060101010101" pitchFamily="49" charset="-122"/>
            </a:endParaRPr>
          </a:p>
        </p:txBody>
      </p:sp>
      <p:graphicFrame>
        <p:nvGraphicFramePr>
          <p:cNvPr id="363525" name="Object 3"/>
          <p:cNvGraphicFramePr/>
          <p:nvPr/>
        </p:nvGraphicFramePr>
        <p:xfrm>
          <a:off x="3276600" y="3276600"/>
          <a:ext cx="4343400" cy="914400"/>
        </p:xfrm>
        <a:graphic>
          <a:graphicData uri="http://schemas.openxmlformats.org/presentationml/2006/ole">
            <mc:AlternateContent xmlns:mc="http://schemas.openxmlformats.org/markup-compatibility/2006">
              <mc:Choice xmlns:v="urn:schemas-microsoft-com:vml" Requires="v">
                <p:oleObj spid="_x0000_s3306" name="" r:id="rId1" imgW="1993900" imgH="419100" progId="Equation.3">
                  <p:embed/>
                </p:oleObj>
              </mc:Choice>
              <mc:Fallback>
                <p:oleObj name="" r:id="rId1" imgW="1993900" imgH="419100" progId="Equation.3">
                  <p:embed/>
                  <p:pic>
                    <p:nvPicPr>
                      <p:cNvPr id="0" name="图片 3305"/>
                      <p:cNvPicPr/>
                      <p:nvPr/>
                    </p:nvPicPr>
                    <p:blipFill>
                      <a:blip r:embed="rId2"/>
                      <a:stretch>
                        <a:fillRect/>
                      </a:stretch>
                    </p:blipFill>
                    <p:spPr>
                      <a:xfrm>
                        <a:off x="3276600" y="3276600"/>
                        <a:ext cx="4343400" cy="914400"/>
                      </a:xfrm>
                      <a:prstGeom prst="rect">
                        <a:avLst/>
                      </a:prstGeom>
                      <a:noFill/>
                      <a:ln w="38100">
                        <a:noFill/>
                        <a:miter/>
                      </a:ln>
                    </p:spPr>
                  </p:pic>
                </p:oleObj>
              </mc:Fallback>
            </mc:AlternateContent>
          </a:graphicData>
        </a:graphic>
      </p:graphicFrame>
      <p:sp>
        <p:nvSpPr>
          <p:cNvPr id="363526" name="Rectangle 6"/>
          <p:cNvSpPr/>
          <p:nvPr/>
        </p:nvSpPr>
        <p:spPr>
          <a:xfrm>
            <a:off x="0" y="0"/>
            <a:ext cx="9144000" cy="0"/>
          </a:xfrm>
          <a:prstGeom prst="rect">
            <a:avLst/>
          </a:prstGeom>
          <a:noFill/>
          <a:ln w="12700">
            <a:noFill/>
          </a:ln>
        </p:spPr>
        <p:txBody>
          <a:bodyPr wrap="none" anchor="ctr" anchorCtr="0">
            <a:spAutoFit/>
          </a:bodyPr>
          <a:p>
            <a:pPr eaLnBrk="0" hangingPunct="0">
              <a:buClrTx/>
              <a:buFontTx/>
            </a:pPr>
            <a:endParaRPr lang="zh-CN" altLang="en-US" dirty="0">
              <a:latin typeface="Times New Roman" panose="02020603050405020304" pitchFamily="18" charset="0"/>
              <a:ea typeface="黑体" panose="02010609060101010101" pitchFamily="49" charset="-122"/>
            </a:endParaRPr>
          </a:p>
        </p:txBody>
      </p:sp>
      <p:graphicFrame>
        <p:nvGraphicFramePr>
          <p:cNvPr id="363527" name="Object 5"/>
          <p:cNvGraphicFramePr/>
          <p:nvPr/>
        </p:nvGraphicFramePr>
        <p:xfrm>
          <a:off x="4191000" y="4572000"/>
          <a:ext cx="3700463" cy="838200"/>
        </p:xfrm>
        <a:graphic>
          <a:graphicData uri="http://schemas.openxmlformats.org/presentationml/2006/ole">
            <mc:AlternateContent xmlns:mc="http://schemas.openxmlformats.org/markup-compatibility/2006">
              <mc:Choice xmlns:v="urn:schemas-microsoft-com:vml" Requires="v">
                <p:oleObj spid="_x0000_s3305" name="" r:id="rId3" imgW="1726565" imgH="393700" progId="Equation.3">
                  <p:embed/>
                </p:oleObj>
              </mc:Choice>
              <mc:Fallback>
                <p:oleObj name="" r:id="rId3" imgW="1726565" imgH="393700" progId="Equation.3">
                  <p:embed/>
                  <p:pic>
                    <p:nvPicPr>
                      <p:cNvPr id="0" name="图片 3304"/>
                      <p:cNvPicPr/>
                      <p:nvPr/>
                    </p:nvPicPr>
                    <p:blipFill>
                      <a:blip r:embed="rId4"/>
                      <a:stretch>
                        <a:fillRect/>
                      </a:stretch>
                    </p:blipFill>
                    <p:spPr>
                      <a:xfrm>
                        <a:off x="4191000" y="4572000"/>
                        <a:ext cx="3700463" cy="838200"/>
                      </a:xfrm>
                      <a:prstGeom prst="rect">
                        <a:avLst/>
                      </a:prstGeom>
                      <a:noFill/>
                      <a:ln w="38100">
                        <a:noFill/>
                        <a:miter/>
                      </a:ln>
                    </p:spPr>
                  </p:pic>
                </p:oleObj>
              </mc:Fallback>
            </mc:AlternateContent>
          </a:graphicData>
        </a:graphic>
      </p:graphicFrame>
      <p:sp>
        <p:nvSpPr>
          <p:cNvPr id="363528" name="Rectangle 8"/>
          <p:cNvSpPr/>
          <p:nvPr/>
        </p:nvSpPr>
        <p:spPr>
          <a:xfrm>
            <a:off x="0" y="0"/>
            <a:ext cx="9144000" cy="0"/>
          </a:xfrm>
          <a:prstGeom prst="rect">
            <a:avLst/>
          </a:prstGeom>
          <a:noFill/>
          <a:ln w="12700">
            <a:noFill/>
          </a:ln>
        </p:spPr>
        <p:txBody>
          <a:bodyPr wrap="none" anchor="ctr" anchorCtr="0">
            <a:spAutoFit/>
          </a:bodyPr>
          <a:p>
            <a:pPr eaLnBrk="0" hangingPunct="0">
              <a:buClrTx/>
              <a:buFontTx/>
            </a:pPr>
            <a:endParaRPr lang="zh-CN" altLang="en-US" dirty="0">
              <a:latin typeface="Times New Roman" panose="02020603050405020304" pitchFamily="18" charset="0"/>
              <a:ea typeface="黑体" panose="02010609060101010101" pitchFamily="49" charset="-122"/>
            </a:endParaRPr>
          </a:p>
        </p:txBody>
      </p:sp>
      <p:graphicFrame>
        <p:nvGraphicFramePr>
          <p:cNvPr id="363529" name="Object 7"/>
          <p:cNvGraphicFramePr/>
          <p:nvPr/>
        </p:nvGraphicFramePr>
        <p:xfrm>
          <a:off x="4343400" y="5638800"/>
          <a:ext cx="4191000" cy="895350"/>
        </p:xfrm>
        <a:graphic>
          <a:graphicData uri="http://schemas.openxmlformats.org/presentationml/2006/ole">
            <mc:AlternateContent xmlns:mc="http://schemas.openxmlformats.org/markup-compatibility/2006">
              <mc:Choice xmlns:v="urn:schemas-microsoft-com:vml" Requires="v">
                <p:oleObj spid="_x0000_s3301" name="" r:id="rId5" imgW="1828800" imgH="393700" progId="Equation.3">
                  <p:embed/>
                </p:oleObj>
              </mc:Choice>
              <mc:Fallback>
                <p:oleObj name="" r:id="rId5" imgW="1828800" imgH="393700" progId="Equation.3">
                  <p:embed/>
                  <p:pic>
                    <p:nvPicPr>
                      <p:cNvPr id="0" name="图片 3300"/>
                      <p:cNvPicPr/>
                      <p:nvPr/>
                    </p:nvPicPr>
                    <p:blipFill>
                      <a:blip r:embed="rId6"/>
                      <a:stretch>
                        <a:fillRect/>
                      </a:stretch>
                    </p:blipFill>
                    <p:spPr>
                      <a:xfrm>
                        <a:off x="4343400" y="5638800"/>
                        <a:ext cx="4191000" cy="895350"/>
                      </a:xfrm>
                      <a:prstGeom prst="rect">
                        <a:avLst/>
                      </a:prstGeom>
                      <a:noFill/>
                      <a:ln w="38100">
                        <a:noFill/>
                        <a:miter/>
                      </a:ln>
                    </p:spPr>
                  </p:pic>
                </p:oleObj>
              </mc:Fallback>
            </mc:AlternateContent>
          </a:graphicData>
        </a:graphic>
      </p:graphicFrame>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5569"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buNone/>
            </a:pPr>
            <a:r>
              <a:rPr lang="en-US" altLang="zh-CN" dirty="0">
                <a:solidFill>
                  <a:srgbClr val="FF0000"/>
                </a:solidFill>
                <a:latin typeface="黑体" panose="02010609060101010101" pitchFamily="49" charset="-122"/>
                <a:ea typeface="黑体" panose="02010609060101010101" pitchFamily="49" charset="-122"/>
              </a:rPr>
              <a:t>1</a:t>
            </a:r>
            <a:r>
              <a:rPr lang="zh-CN" altLang="en-US" dirty="0">
                <a:solidFill>
                  <a:srgbClr val="FF0000"/>
                </a:solidFill>
                <a:latin typeface="黑体" panose="02010609060101010101" pitchFamily="49" charset="-122"/>
                <a:ea typeface="黑体" panose="02010609060101010101" pitchFamily="49" charset="-122"/>
              </a:rPr>
              <a:t>）最佳划分的度量问题：</a:t>
            </a:r>
            <a:endParaRPr lang="en-US" altLang="zh-CN" dirty="0">
              <a:solidFill>
                <a:srgbClr val="FF0000"/>
              </a:solidFill>
              <a:latin typeface="黑体" panose="02010609060101010101" pitchFamily="49" charset="-122"/>
              <a:ea typeface="黑体" panose="02010609060101010101" pitchFamily="49" charset="-122"/>
            </a:endParaRPr>
          </a:p>
          <a:p>
            <a:pPr eaLnBrk="1" hangingPunct="1">
              <a:lnSpc>
                <a:spcPts val="3800"/>
              </a:lnSpc>
            </a:pPr>
            <a:r>
              <a:rPr lang="zh-CN" altLang="en-US" dirty="0">
                <a:latin typeface="黑体" panose="02010609060101010101" pitchFamily="49" charset="-122"/>
                <a:ea typeface="黑体" panose="02010609060101010101" pitchFamily="49" charset="-122"/>
              </a:rPr>
              <a:t>给定训练集</a:t>
            </a:r>
            <a:r>
              <a:rPr lang="en-US" altLang="zh-CN" dirty="0">
                <a:latin typeface="黑体" panose="02010609060101010101" pitchFamily="49" charset="-122"/>
                <a:ea typeface="黑体" panose="02010609060101010101" pitchFamily="49" charset="-122"/>
              </a:rPr>
              <a:t>S</a:t>
            </a:r>
            <a:r>
              <a:rPr lang="zh-CN" altLang="en-US" dirty="0">
                <a:latin typeface="黑体" panose="02010609060101010101" pitchFamily="49" charset="-122"/>
                <a:ea typeface="黑体" panose="02010609060101010101" pitchFamily="49" charset="-122"/>
              </a:rPr>
              <a:t>，下面以信息增益度量作为最佳划分的标准，演示信息增益的计算和决策树生长的过程：</a:t>
            </a:r>
            <a:endParaRPr lang="zh-CN" altLang="en-US" dirty="0">
              <a:latin typeface="黑体" panose="02010609060101010101" pitchFamily="49" charset="-122"/>
              <a:ea typeface="黑体" panose="02010609060101010101" pitchFamily="49" charset="-122"/>
            </a:endParaRPr>
          </a:p>
        </p:txBody>
      </p:sp>
      <p:sp>
        <p:nvSpPr>
          <p:cNvPr id="365570"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365571" name="Rectangle 5"/>
          <p:cNvSpPr/>
          <p:nvPr/>
        </p:nvSpPr>
        <p:spPr>
          <a:xfrm>
            <a:off x="0" y="0"/>
            <a:ext cx="9144000" cy="0"/>
          </a:xfrm>
          <a:prstGeom prst="rect">
            <a:avLst/>
          </a:prstGeom>
          <a:noFill/>
          <a:ln w="12700">
            <a:noFill/>
          </a:ln>
        </p:spPr>
        <p:txBody>
          <a:bodyPr wrap="none" anchor="ctr" anchorCtr="0">
            <a:spAutoFit/>
          </a:bodyPr>
          <a:p>
            <a:pPr eaLnBrk="0" hangingPunct="0">
              <a:buClrTx/>
              <a:buFontTx/>
            </a:pPr>
            <a:endParaRPr lang="zh-CN" altLang="en-US" dirty="0">
              <a:latin typeface="Times New Roman" panose="02020603050405020304" pitchFamily="18" charset="0"/>
              <a:ea typeface="黑体" panose="02010609060101010101" pitchFamily="49" charset="-122"/>
            </a:endParaRPr>
          </a:p>
        </p:txBody>
      </p:sp>
      <p:sp>
        <p:nvSpPr>
          <p:cNvPr id="365572" name="Rectangle 4"/>
          <p:cNvSpPr/>
          <p:nvPr/>
        </p:nvSpPr>
        <p:spPr>
          <a:xfrm>
            <a:off x="0" y="0"/>
            <a:ext cx="9144000" cy="0"/>
          </a:xfrm>
          <a:prstGeom prst="rect">
            <a:avLst/>
          </a:prstGeom>
          <a:noFill/>
          <a:ln w="12700">
            <a:noFill/>
          </a:ln>
        </p:spPr>
        <p:txBody>
          <a:bodyPr wrap="none" anchor="ctr" anchorCtr="0">
            <a:spAutoFit/>
          </a:bodyPr>
          <a:p>
            <a:pPr eaLnBrk="0" hangingPunct="0">
              <a:buClrTx/>
              <a:buFontTx/>
            </a:pPr>
            <a:endParaRPr lang="zh-CN" altLang="en-US" dirty="0">
              <a:latin typeface="Times New Roman" panose="02020603050405020304" pitchFamily="18" charset="0"/>
              <a:ea typeface="黑体" panose="02010609060101010101" pitchFamily="49" charset="-122"/>
            </a:endParaRPr>
          </a:p>
        </p:txBody>
      </p:sp>
      <p:sp>
        <p:nvSpPr>
          <p:cNvPr id="365573" name="Rectangle 6"/>
          <p:cNvSpPr/>
          <p:nvPr/>
        </p:nvSpPr>
        <p:spPr>
          <a:xfrm>
            <a:off x="0" y="0"/>
            <a:ext cx="9144000" cy="0"/>
          </a:xfrm>
          <a:prstGeom prst="rect">
            <a:avLst/>
          </a:prstGeom>
          <a:noFill/>
          <a:ln w="12700">
            <a:noFill/>
          </a:ln>
        </p:spPr>
        <p:txBody>
          <a:bodyPr wrap="none" anchor="ctr" anchorCtr="0">
            <a:spAutoFit/>
          </a:bodyPr>
          <a:p>
            <a:pPr eaLnBrk="0" hangingPunct="0">
              <a:buClrTx/>
              <a:buFontTx/>
            </a:pPr>
            <a:endParaRPr lang="zh-CN" altLang="en-US" dirty="0">
              <a:latin typeface="Times New Roman" panose="02020603050405020304" pitchFamily="18" charset="0"/>
              <a:ea typeface="黑体" panose="02010609060101010101" pitchFamily="49" charset="-122"/>
            </a:endParaRPr>
          </a:p>
        </p:txBody>
      </p:sp>
      <p:sp>
        <p:nvSpPr>
          <p:cNvPr id="365574" name="Rectangle 8"/>
          <p:cNvSpPr/>
          <p:nvPr/>
        </p:nvSpPr>
        <p:spPr>
          <a:xfrm>
            <a:off x="0" y="0"/>
            <a:ext cx="9144000" cy="0"/>
          </a:xfrm>
          <a:prstGeom prst="rect">
            <a:avLst/>
          </a:prstGeom>
          <a:noFill/>
          <a:ln w="12700">
            <a:noFill/>
          </a:ln>
        </p:spPr>
        <p:txBody>
          <a:bodyPr wrap="none" anchor="ctr" anchorCtr="0">
            <a:spAutoFit/>
          </a:bodyPr>
          <a:p>
            <a:pPr eaLnBrk="0" hangingPunct="0">
              <a:buClrTx/>
              <a:buFontTx/>
            </a:pPr>
            <a:endParaRPr lang="zh-CN" altLang="en-US" dirty="0">
              <a:latin typeface="Times New Roman" panose="02020603050405020304" pitchFamily="18" charset="0"/>
              <a:ea typeface="黑体" panose="02010609060101010101" pitchFamily="49" charset="-122"/>
            </a:endParaRPr>
          </a:p>
        </p:txBody>
      </p:sp>
      <p:pic>
        <p:nvPicPr>
          <p:cNvPr id="365575" name="Picture 3"/>
          <p:cNvPicPr>
            <a:picLocks noChangeAspect="1"/>
          </p:cNvPicPr>
          <p:nvPr/>
        </p:nvPicPr>
        <p:blipFill>
          <a:blip r:embed="rId1"/>
          <a:stretch>
            <a:fillRect/>
          </a:stretch>
        </p:blipFill>
        <p:spPr>
          <a:xfrm>
            <a:off x="762000" y="2819400"/>
            <a:ext cx="7391400" cy="3962400"/>
          </a:xfrm>
          <a:prstGeom prst="rect">
            <a:avLst/>
          </a:prstGeom>
          <a:noFill/>
          <a:ln w="9525">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7617" name="Rectangle 3"/>
          <p:cNvSpPr/>
          <p:nvPr/>
        </p:nvSpPr>
        <p:spPr>
          <a:xfrm>
            <a:off x="1828800" y="2743200"/>
            <a:ext cx="1295400" cy="457200"/>
          </a:xfrm>
          <a:prstGeom prst="rect">
            <a:avLst/>
          </a:prstGeom>
          <a:solidFill>
            <a:srgbClr val="66FFCC">
              <a:alpha val="14117"/>
            </a:srgbClr>
          </a:solidFill>
          <a:ln w="12700" cap="flat" cmpd="sng">
            <a:solidFill>
              <a:schemeClr val="tx1"/>
            </a:solidFill>
            <a:prstDash val="solid"/>
            <a:miter/>
            <a:headEnd type="none" w="med" len="med"/>
            <a:tailEnd type="none" w="med" len="med"/>
          </a:ln>
        </p:spPr>
        <p:txBody>
          <a:bodyPr wrap="none" anchor="ctr" anchorCtr="0"/>
          <a:p>
            <a:pPr algn="ctr" eaLnBrk="0" hangingPunct="0">
              <a:buClrTx/>
              <a:buFontTx/>
            </a:pPr>
            <a:r>
              <a:rPr lang="en-US" altLang="zh-CN" sz="1800" b="0" i="1" dirty="0">
                <a:solidFill>
                  <a:srgbClr val="FF0000"/>
                </a:solidFill>
                <a:latin typeface="Arial" panose="020B0604020202020204" pitchFamily="34" charset="0"/>
              </a:rPr>
              <a:t>Outlook</a:t>
            </a:r>
            <a:endParaRPr lang="en-US" altLang="zh-CN" sz="1800" b="0" i="1" dirty="0">
              <a:solidFill>
                <a:srgbClr val="FF0000"/>
              </a:solidFill>
              <a:latin typeface="Arial" panose="020B0604020202020204" pitchFamily="34" charset="0"/>
            </a:endParaRPr>
          </a:p>
        </p:txBody>
      </p:sp>
      <p:sp>
        <p:nvSpPr>
          <p:cNvPr id="1711108" name="Line 4"/>
          <p:cNvSpPr/>
          <p:nvPr/>
        </p:nvSpPr>
        <p:spPr>
          <a:xfrm flipH="1">
            <a:off x="762000" y="3276600"/>
            <a:ext cx="1447800" cy="609600"/>
          </a:xfrm>
          <a:prstGeom prst="line">
            <a:avLst/>
          </a:prstGeom>
          <a:ln w="12700" cap="flat" cmpd="sng">
            <a:solidFill>
              <a:schemeClr val="tx1"/>
            </a:solidFill>
            <a:prstDash val="solid"/>
            <a:round/>
            <a:headEnd type="none" w="med" len="med"/>
            <a:tailEnd type="triangle" w="med" len="med"/>
          </a:ln>
        </p:spPr>
      </p:sp>
      <p:sp>
        <p:nvSpPr>
          <p:cNvPr id="1711109" name="Line 5"/>
          <p:cNvSpPr/>
          <p:nvPr/>
        </p:nvSpPr>
        <p:spPr>
          <a:xfrm>
            <a:off x="2819400" y="3276600"/>
            <a:ext cx="1143000" cy="609600"/>
          </a:xfrm>
          <a:prstGeom prst="line">
            <a:avLst/>
          </a:prstGeom>
          <a:ln w="12700" cap="flat" cmpd="sng">
            <a:solidFill>
              <a:schemeClr val="tx1"/>
            </a:solidFill>
            <a:prstDash val="solid"/>
            <a:round/>
            <a:headEnd type="none" w="med" len="med"/>
            <a:tailEnd type="triangle" w="med" len="med"/>
          </a:ln>
        </p:spPr>
      </p:sp>
      <p:sp>
        <p:nvSpPr>
          <p:cNvPr id="1711110" name="Text Box 6"/>
          <p:cNvSpPr txBox="1"/>
          <p:nvPr/>
        </p:nvSpPr>
        <p:spPr>
          <a:xfrm>
            <a:off x="1905000" y="3352800"/>
            <a:ext cx="1371600" cy="366713"/>
          </a:xfrm>
          <a:prstGeom prst="rect">
            <a:avLst/>
          </a:prstGeom>
          <a:solidFill>
            <a:srgbClr val="C0C0C0">
              <a:alpha val="14117"/>
            </a:srgbClr>
          </a:solidFill>
          <a:ln w="12700">
            <a:noFill/>
          </a:ln>
        </p:spPr>
        <p:txBody>
          <a:bodyPr anchor="t" anchorCtr="0">
            <a:spAutoFit/>
          </a:bodyPr>
          <a:p>
            <a:pPr eaLnBrk="0" hangingPunct="0">
              <a:spcBef>
                <a:spcPct val="50000"/>
              </a:spcBef>
              <a:buClrTx/>
              <a:buFontTx/>
            </a:pPr>
            <a:r>
              <a:rPr lang="en-US" altLang="zh-CN" sz="1800" b="0" i="1" dirty="0">
                <a:latin typeface="Arial" panose="020B0604020202020204" pitchFamily="34" charset="0"/>
              </a:rPr>
              <a:t>Overcast</a:t>
            </a:r>
            <a:endParaRPr lang="en-US" altLang="zh-CN" sz="1800" b="0" i="1" dirty="0">
              <a:latin typeface="Arial" panose="020B0604020202020204" pitchFamily="34" charset="0"/>
            </a:endParaRPr>
          </a:p>
        </p:txBody>
      </p:sp>
      <p:sp>
        <p:nvSpPr>
          <p:cNvPr id="1711111" name="Line 7"/>
          <p:cNvSpPr/>
          <p:nvPr/>
        </p:nvSpPr>
        <p:spPr>
          <a:xfrm flipH="1">
            <a:off x="2514600" y="3276600"/>
            <a:ext cx="0" cy="609600"/>
          </a:xfrm>
          <a:prstGeom prst="line">
            <a:avLst/>
          </a:prstGeom>
          <a:ln w="12700" cap="flat" cmpd="sng">
            <a:solidFill>
              <a:schemeClr val="tx1"/>
            </a:solidFill>
            <a:prstDash val="solid"/>
            <a:round/>
            <a:headEnd type="none" w="med" len="med"/>
            <a:tailEnd type="triangle" w="med" len="med"/>
          </a:ln>
        </p:spPr>
      </p:sp>
      <p:sp>
        <p:nvSpPr>
          <p:cNvPr id="1711112" name="Text Box 8"/>
          <p:cNvSpPr txBox="1"/>
          <p:nvPr/>
        </p:nvSpPr>
        <p:spPr>
          <a:xfrm>
            <a:off x="609600" y="3352800"/>
            <a:ext cx="1371600" cy="366713"/>
          </a:xfrm>
          <a:prstGeom prst="rect">
            <a:avLst/>
          </a:prstGeom>
          <a:solidFill>
            <a:srgbClr val="C0C0C0">
              <a:alpha val="14117"/>
            </a:srgbClr>
          </a:solidFill>
          <a:ln w="12700">
            <a:noFill/>
          </a:ln>
        </p:spPr>
        <p:txBody>
          <a:bodyPr anchor="t" anchorCtr="0">
            <a:spAutoFit/>
          </a:bodyPr>
          <a:p>
            <a:pPr eaLnBrk="0" hangingPunct="0">
              <a:spcBef>
                <a:spcPct val="50000"/>
              </a:spcBef>
              <a:buClrTx/>
              <a:buFontTx/>
            </a:pPr>
            <a:r>
              <a:rPr lang="en-US" altLang="zh-CN" sz="1800" b="0" i="1" dirty="0">
                <a:latin typeface="Arial" panose="020B0604020202020204" pitchFamily="34" charset="0"/>
              </a:rPr>
              <a:t>Sunny</a:t>
            </a:r>
            <a:endParaRPr lang="en-US" altLang="zh-CN" sz="1800" b="0" i="1" dirty="0">
              <a:latin typeface="Arial" panose="020B0604020202020204" pitchFamily="34" charset="0"/>
            </a:endParaRPr>
          </a:p>
        </p:txBody>
      </p:sp>
      <p:sp>
        <p:nvSpPr>
          <p:cNvPr id="1711113" name="Text Box 9"/>
          <p:cNvSpPr txBox="1"/>
          <p:nvPr/>
        </p:nvSpPr>
        <p:spPr>
          <a:xfrm>
            <a:off x="3429000" y="3352800"/>
            <a:ext cx="1371600" cy="366713"/>
          </a:xfrm>
          <a:prstGeom prst="rect">
            <a:avLst/>
          </a:prstGeom>
          <a:solidFill>
            <a:srgbClr val="C0C0C0">
              <a:alpha val="14117"/>
            </a:srgbClr>
          </a:solidFill>
          <a:ln w="12700">
            <a:noFill/>
          </a:ln>
        </p:spPr>
        <p:txBody>
          <a:bodyPr anchor="t" anchorCtr="0">
            <a:spAutoFit/>
          </a:bodyPr>
          <a:p>
            <a:pPr eaLnBrk="0" hangingPunct="0">
              <a:spcBef>
                <a:spcPct val="50000"/>
              </a:spcBef>
              <a:buClrTx/>
              <a:buFontTx/>
            </a:pPr>
            <a:r>
              <a:rPr lang="en-US" altLang="zh-CN" sz="1800" b="0" i="1" dirty="0">
                <a:latin typeface="Arial" panose="020B0604020202020204" pitchFamily="34" charset="0"/>
              </a:rPr>
              <a:t>Rain</a:t>
            </a:r>
            <a:endParaRPr lang="en-US" altLang="zh-CN" sz="1800" b="0" i="1" dirty="0">
              <a:latin typeface="Arial" panose="020B0604020202020204" pitchFamily="34" charset="0"/>
            </a:endParaRPr>
          </a:p>
        </p:txBody>
      </p:sp>
      <p:pic>
        <p:nvPicPr>
          <p:cNvPr id="367624" name="Picture 10" descr="PlayTennis"/>
          <p:cNvPicPr>
            <a:picLocks noChangeAspect="1"/>
          </p:cNvPicPr>
          <p:nvPr/>
        </p:nvPicPr>
        <p:blipFill>
          <a:blip r:embed="rId1"/>
          <a:stretch>
            <a:fillRect/>
          </a:stretch>
        </p:blipFill>
        <p:spPr>
          <a:xfrm>
            <a:off x="5715000" y="3886200"/>
            <a:ext cx="3276600" cy="2297113"/>
          </a:xfrm>
          <a:prstGeom prst="rect">
            <a:avLst/>
          </a:prstGeom>
          <a:noFill/>
          <a:ln w="9525">
            <a:noFill/>
          </a:ln>
        </p:spPr>
      </p:pic>
      <p:sp>
        <p:nvSpPr>
          <p:cNvPr id="1711115" name="Text Box 11"/>
          <p:cNvSpPr txBox="1"/>
          <p:nvPr/>
        </p:nvSpPr>
        <p:spPr>
          <a:xfrm>
            <a:off x="228600" y="3886200"/>
            <a:ext cx="1327150" cy="915988"/>
          </a:xfrm>
          <a:prstGeom prst="rect">
            <a:avLst/>
          </a:prstGeom>
          <a:noFill/>
          <a:ln w="12700">
            <a:noFill/>
          </a:ln>
        </p:spPr>
        <p:txBody>
          <a:bodyPr wrap="none" anchor="t" anchorCtr="0">
            <a:spAutoFit/>
          </a:bodyPr>
          <a:p>
            <a:pPr eaLnBrk="0" hangingPunct="0">
              <a:buClrTx/>
              <a:buFontTx/>
            </a:pPr>
            <a:r>
              <a:rPr lang="en-US" altLang="zh-CN" sz="1800" b="0" dirty="0">
                <a:latin typeface="Arial" panose="020B0604020202020204" pitchFamily="34" charset="0"/>
              </a:rPr>
              <a:t>{D1,D2,D8,</a:t>
            </a:r>
            <a:endParaRPr lang="en-US" altLang="zh-CN" sz="1800" b="0" dirty="0">
              <a:latin typeface="Arial" panose="020B0604020202020204" pitchFamily="34" charset="0"/>
            </a:endParaRPr>
          </a:p>
          <a:p>
            <a:pPr eaLnBrk="0" hangingPunct="0">
              <a:buClrTx/>
              <a:buFontTx/>
            </a:pPr>
            <a:r>
              <a:rPr lang="en-US" altLang="zh-CN" sz="1800" b="0" dirty="0">
                <a:latin typeface="Arial" panose="020B0604020202020204" pitchFamily="34" charset="0"/>
              </a:rPr>
              <a:t>D9,D11}</a:t>
            </a:r>
            <a:endParaRPr lang="en-US" altLang="zh-CN" sz="1800" b="0" dirty="0">
              <a:latin typeface="Arial" panose="020B0604020202020204" pitchFamily="34" charset="0"/>
            </a:endParaRPr>
          </a:p>
          <a:p>
            <a:pPr eaLnBrk="0" hangingPunct="0">
              <a:buClrTx/>
              <a:buFontTx/>
            </a:pPr>
            <a:r>
              <a:rPr lang="en-US" altLang="zh-CN" sz="1800" b="0" dirty="0">
                <a:latin typeface="Verdana" panose="020B0604030504040204" pitchFamily="34" charset="0"/>
              </a:rPr>
              <a:t>[2+,3-]</a:t>
            </a:r>
            <a:endParaRPr lang="en-US" altLang="zh-CN" sz="1800" b="0" dirty="0">
              <a:latin typeface="Verdana" panose="020B0604030504040204" pitchFamily="34" charset="0"/>
            </a:endParaRPr>
          </a:p>
        </p:txBody>
      </p:sp>
      <p:sp>
        <p:nvSpPr>
          <p:cNvPr id="1711116" name="Text Box 12"/>
          <p:cNvSpPr txBox="1"/>
          <p:nvPr/>
        </p:nvSpPr>
        <p:spPr>
          <a:xfrm>
            <a:off x="3505200" y="3886200"/>
            <a:ext cx="1327150" cy="915988"/>
          </a:xfrm>
          <a:prstGeom prst="rect">
            <a:avLst/>
          </a:prstGeom>
          <a:noFill/>
          <a:ln w="12700">
            <a:noFill/>
          </a:ln>
        </p:spPr>
        <p:txBody>
          <a:bodyPr wrap="none" anchor="t" anchorCtr="0">
            <a:spAutoFit/>
          </a:bodyPr>
          <a:p>
            <a:pPr eaLnBrk="0" hangingPunct="0">
              <a:buClrTx/>
              <a:buFontTx/>
            </a:pPr>
            <a:r>
              <a:rPr lang="en-US" altLang="zh-CN" sz="1800" b="0" dirty="0">
                <a:latin typeface="Arial" panose="020B0604020202020204" pitchFamily="34" charset="0"/>
              </a:rPr>
              <a:t>{D4,D5,D6,</a:t>
            </a:r>
            <a:endParaRPr lang="en-US" altLang="zh-CN" sz="1800" b="0" dirty="0">
              <a:latin typeface="Arial" panose="020B0604020202020204" pitchFamily="34" charset="0"/>
            </a:endParaRPr>
          </a:p>
          <a:p>
            <a:pPr eaLnBrk="0" hangingPunct="0">
              <a:buClrTx/>
              <a:buFontTx/>
            </a:pPr>
            <a:r>
              <a:rPr lang="en-US" altLang="zh-CN" sz="1800" b="0" dirty="0">
                <a:latin typeface="Arial" panose="020B0604020202020204" pitchFamily="34" charset="0"/>
              </a:rPr>
              <a:t>D10,D14}</a:t>
            </a:r>
            <a:endParaRPr lang="en-US" altLang="zh-CN" sz="1800" b="0" dirty="0">
              <a:latin typeface="Arial" panose="020B0604020202020204" pitchFamily="34" charset="0"/>
            </a:endParaRPr>
          </a:p>
          <a:p>
            <a:pPr eaLnBrk="0" hangingPunct="0">
              <a:buClrTx/>
              <a:buFontTx/>
            </a:pPr>
            <a:r>
              <a:rPr lang="en-US" altLang="zh-CN" sz="1800" b="0" dirty="0">
                <a:latin typeface="Verdana" panose="020B0604030504040204" pitchFamily="34" charset="0"/>
              </a:rPr>
              <a:t>[3+,2-]</a:t>
            </a:r>
            <a:endParaRPr lang="en-US" altLang="zh-CN" sz="1800" b="0" dirty="0">
              <a:latin typeface="Verdana" panose="020B0604030504040204" pitchFamily="34" charset="0"/>
            </a:endParaRPr>
          </a:p>
        </p:txBody>
      </p:sp>
      <p:sp>
        <p:nvSpPr>
          <p:cNvPr id="367627" name="Rectangle 13"/>
          <p:cNvSpPr/>
          <p:nvPr/>
        </p:nvSpPr>
        <p:spPr>
          <a:xfrm>
            <a:off x="6096000" y="3733800"/>
            <a:ext cx="533400" cy="2590800"/>
          </a:xfrm>
          <a:prstGeom prst="rect">
            <a:avLst/>
          </a:prstGeom>
          <a:noFill/>
          <a:ln w="12700" cap="flat" cmpd="sng">
            <a:solidFill>
              <a:srgbClr val="FF0000"/>
            </a:solidFill>
            <a:prstDash val="solid"/>
            <a:miter/>
            <a:headEnd type="none" w="med" len="med"/>
            <a:tailEnd type="none" w="med" len="med"/>
          </a:ln>
        </p:spPr>
        <p:txBody>
          <a:bodyPr wrap="none" anchor="ctr" anchorCtr="0"/>
          <a:p>
            <a:pPr eaLnBrk="0" hangingPunct="0">
              <a:buClrTx/>
              <a:buFontTx/>
            </a:pPr>
            <a:endParaRPr lang="zh-CN" altLang="en-US" dirty="0">
              <a:latin typeface="Times New Roman" panose="02020603050405020304" pitchFamily="18" charset="0"/>
            </a:endParaRPr>
          </a:p>
        </p:txBody>
      </p:sp>
      <p:sp>
        <p:nvSpPr>
          <p:cNvPr id="367628" name="Text Box 14"/>
          <p:cNvSpPr txBox="1"/>
          <p:nvPr/>
        </p:nvSpPr>
        <p:spPr>
          <a:xfrm>
            <a:off x="304800" y="1219200"/>
            <a:ext cx="8534400" cy="523875"/>
          </a:xfrm>
          <a:prstGeom prst="rect">
            <a:avLst/>
          </a:prstGeom>
          <a:noFill/>
          <a:ln w="12700">
            <a:noFill/>
          </a:ln>
        </p:spPr>
        <p:txBody>
          <a:bodyPr anchor="t" anchorCtr="0">
            <a:spAutoFit/>
          </a:bodyPr>
          <a:p>
            <a:pPr eaLnBrk="0" hangingPunct="0">
              <a:buClrTx/>
              <a:buFontTx/>
            </a:pPr>
            <a:r>
              <a:rPr lang="zh-CN" altLang="en-US" dirty="0">
                <a:latin typeface="Times New Roman" panose="02020603050405020304" pitchFamily="18" charset="0"/>
              </a:rPr>
              <a:t>假如</a:t>
            </a:r>
            <a:r>
              <a:rPr lang="en-US" altLang="zh-CN" dirty="0">
                <a:latin typeface="Times New Roman" panose="02020603050405020304" pitchFamily="18" charset="0"/>
              </a:rPr>
              <a:t> </a:t>
            </a:r>
            <a:r>
              <a:rPr lang="en-US" altLang="zh-CN" i="1" dirty="0">
                <a:latin typeface="Times New Roman" panose="02020603050405020304" pitchFamily="18" charset="0"/>
              </a:rPr>
              <a:t>“</a:t>
            </a:r>
            <a:r>
              <a:rPr lang="en-US" altLang="zh-CN" i="1" dirty="0">
                <a:solidFill>
                  <a:srgbClr val="FF0000"/>
                </a:solidFill>
                <a:latin typeface="Times New Roman" panose="02020603050405020304" pitchFamily="18" charset="0"/>
              </a:rPr>
              <a:t>Outlook</a:t>
            </a:r>
            <a:r>
              <a:rPr lang="en-US" altLang="zh-CN" i="1" dirty="0">
                <a:latin typeface="Times New Roman" panose="02020603050405020304" pitchFamily="18" charset="0"/>
              </a:rPr>
              <a:t>”</a:t>
            </a:r>
            <a:r>
              <a:rPr lang="en-US" altLang="zh-CN" sz="1800" b="0" i="1" dirty="0">
                <a:latin typeface="Arial" panose="020B0604020202020204" pitchFamily="34" charset="0"/>
              </a:rPr>
              <a:t> </a:t>
            </a:r>
            <a:r>
              <a:rPr lang="zh-CN" altLang="en-US" dirty="0">
                <a:latin typeface="Times New Roman" panose="02020603050405020304" pitchFamily="18" charset="0"/>
              </a:rPr>
              <a:t>被选作划分属性，信息增益的计算：</a:t>
            </a:r>
            <a:endParaRPr lang="en-US" altLang="zh-CN" dirty="0">
              <a:latin typeface="Times New Roman" panose="02020603050405020304" pitchFamily="18" charset="0"/>
            </a:endParaRPr>
          </a:p>
        </p:txBody>
      </p:sp>
      <p:sp>
        <p:nvSpPr>
          <p:cNvPr id="1711119" name="Text Box 15"/>
          <p:cNvSpPr txBox="1"/>
          <p:nvPr/>
        </p:nvSpPr>
        <p:spPr>
          <a:xfrm>
            <a:off x="2057400" y="3886200"/>
            <a:ext cx="1162050" cy="915988"/>
          </a:xfrm>
          <a:prstGeom prst="rect">
            <a:avLst/>
          </a:prstGeom>
          <a:noFill/>
          <a:ln w="12700">
            <a:noFill/>
          </a:ln>
        </p:spPr>
        <p:txBody>
          <a:bodyPr wrap="none" anchor="t" anchorCtr="0">
            <a:spAutoFit/>
          </a:bodyPr>
          <a:p>
            <a:pPr eaLnBrk="0" hangingPunct="0">
              <a:buClrTx/>
              <a:buFontTx/>
            </a:pPr>
            <a:r>
              <a:rPr lang="en-US" altLang="zh-CN" sz="1800" b="0" dirty="0">
                <a:latin typeface="Arial" panose="020B0604020202020204" pitchFamily="34" charset="0"/>
              </a:rPr>
              <a:t>{D3,D7,</a:t>
            </a:r>
            <a:endParaRPr lang="en-US" altLang="zh-CN" sz="1800" b="0" dirty="0">
              <a:latin typeface="Arial" panose="020B0604020202020204" pitchFamily="34" charset="0"/>
            </a:endParaRPr>
          </a:p>
          <a:p>
            <a:pPr eaLnBrk="0" hangingPunct="0">
              <a:buClrTx/>
              <a:buFontTx/>
            </a:pPr>
            <a:r>
              <a:rPr lang="en-US" altLang="zh-CN" sz="1800" b="0" dirty="0">
                <a:latin typeface="Arial" panose="020B0604020202020204" pitchFamily="34" charset="0"/>
              </a:rPr>
              <a:t>D12,D13}</a:t>
            </a:r>
            <a:endParaRPr lang="en-US" altLang="zh-CN" sz="1800" b="0" dirty="0">
              <a:latin typeface="Arial" panose="020B0604020202020204" pitchFamily="34" charset="0"/>
            </a:endParaRPr>
          </a:p>
          <a:p>
            <a:pPr eaLnBrk="0" hangingPunct="0">
              <a:buClrTx/>
              <a:buFontTx/>
            </a:pPr>
            <a:r>
              <a:rPr lang="en-US" altLang="zh-CN" sz="1800" b="0" dirty="0">
                <a:latin typeface="Verdana" panose="020B0604030504040204" pitchFamily="34" charset="0"/>
              </a:rPr>
              <a:t>[4+,0-]</a:t>
            </a:r>
            <a:endParaRPr lang="en-US" altLang="zh-CN" sz="1800" b="0" dirty="0">
              <a:latin typeface="Verdana" panose="020B0604030504040204" pitchFamily="34" charset="0"/>
            </a:endParaRPr>
          </a:p>
        </p:txBody>
      </p:sp>
      <p:sp>
        <p:nvSpPr>
          <p:cNvPr id="367630" name="Text Box 16"/>
          <p:cNvSpPr txBox="1"/>
          <p:nvPr/>
        </p:nvSpPr>
        <p:spPr>
          <a:xfrm>
            <a:off x="762000" y="1828800"/>
            <a:ext cx="3429000" cy="915988"/>
          </a:xfrm>
          <a:prstGeom prst="rect">
            <a:avLst/>
          </a:prstGeom>
          <a:noFill/>
          <a:ln w="12700">
            <a:noFill/>
          </a:ln>
        </p:spPr>
        <p:txBody>
          <a:bodyPr anchor="t" anchorCtr="0">
            <a:spAutoFit/>
          </a:bodyPr>
          <a:p>
            <a:pPr eaLnBrk="0" hangingPunct="0">
              <a:buClrTx/>
              <a:buFontTx/>
            </a:pPr>
            <a:r>
              <a:rPr lang="en-US" altLang="zh-CN" sz="1800" b="0" dirty="0">
                <a:latin typeface="Arial" panose="020B0604020202020204" pitchFamily="34" charset="0"/>
              </a:rPr>
              <a:t>{D1,D2,D3,D4,D5,D6,</a:t>
            </a:r>
            <a:r>
              <a:rPr lang="en-US" altLang="zh-CN" sz="1800" b="0" dirty="0">
                <a:latin typeface="Verdana" panose="020B0604030504040204" pitchFamily="34" charset="0"/>
              </a:rPr>
              <a:t>D7,D8,</a:t>
            </a:r>
            <a:endParaRPr lang="en-US" altLang="zh-CN" sz="1800" b="0" dirty="0">
              <a:latin typeface="Verdana" panose="020B0604030504040204" pitchFamily="34" charset="0"/>
            </a:endParaRPr>
          </a:p>
          <a:p>
            <a:pPr eaLnBrk="0" hangingPunct="0">
              <a:buClrTx/>
              <a:buFontTx/>
            </a:pPr>
            <a:r>
              <a:rPr lang="en-US" altLang="zh-CN" sz="1800" b="0" dirty="0">
                <a:latin typeface="Verdana" panose="020B0604030504040204" pitchFamily="34" charset="0"/>
              </a:rPr>
              <a:t>D9,D10,D11,D12,D13,D14}</a:t>
            </a:r>
            <a:endParaRPr lang="en-US" altLang="zh-CN" sz="1800" b="0" dirty="0">
              <a:latin typeface="Verdana" panose="020B0604030504040204" pitchFamily="34" charset="0"/>
            </a:endParaRPr>
          </a:p>
          <a:p>
            <a:pPr eaLnBrk="0" hangingPunct="0">
              <a:buClrTx/>
              <a:buFontTx/>
            </a:pPr>
            <a:r>
              <a:rPr lang="en-US" altLang="zh-CN" sz="1800" b="0" dirty="0">
                <a:latin typeface="Verdana" panose="020B0604030504040204" pitchFamily="34" charset="0"/>
              </a:rPr>
              <a:t>               [9+,5-]</a:t>
            </a:r>
            <a:endParaRPr lang="en-US" altLang="zh-CN" sz="1800" b="0" dirty="0">
              <a:latin typeface="Arial" panose="020B0604020202020204" pitchFamily="34" charset="0"/>
            </a:endParaRPr>
          </a:p>
        </p:txBody>
      </p:sp>
      <p:sp>
        <p:nvSpPr>
          <p:cNvPr id="1711121" name="Rectangle 17"/>
          <p:cNvSpPr/>
          <p:nvPr/>
        </p:nvSpPr>
        <p:spPr>
          <a:xfrm>
            <a:off x="4572000" y="1828800"/>
            <a:ext cx="4132263" cy="366713"/>
          </a:xfrm>
          <a:prstGeom prst="rect">
            <a:avLst/>
          </a:prstGeom>
          <a:noFill/>
          <a:ln w="9525">
            <a:noFill/>
          </a:ln>
        </p:spPr>
        <p:txBody>
          <a:bodyPr wrap="none" anchor="t" anchorCtr="0">
            <a:spAutoFit/>
          </a:bodyPr>
          <a:p>
            <a:pPr eaLnBrk="0" hangingPunct="0">
              <a:buClrTx/>
              <a:buFontTx/>
            </a:pPr>
            <a:r>
              <a:rPr lang="en-US" altLang="zh-CN" sz="1800" b="0" dirty="0">
                <a:latin typeface="Verdana" panose="020B0604030504040204" pitchFamily="34" charset="0"/>
              </a:rPr>
              <a:t>E(S)=-9/14log</a:t>
            </a:r>
            <a:r>
              <a:rPr lang="en-US" altLang="zh-CN" sz="1800" b="0" baseline="-25000" dirty="0">
                <a:latin typeface="Verdana" panose="020B0604030504040204" pitchFamily="34" charset="0"/>
              </a:rPr>
              <a:t>2</a:t>
            </a:r>
            <a:r>
              <a:rPr lang="en-US" altLang="zh-CN" sz="1800" b="0" dirty="0">
                <a:latin typeface="Verdana" panose="020B0604030504040204" pitchFamily="34" charset="0"/>
              </a:rPr>
              <a:t>9/14-5/14log</a:t>
            </a:r>
            <a:r>
              <a:rPr lang="en-US" altLang="zh-CN" sz="1800" b="0" baseline="-25000" dirty="0">
                <a:latin typeface="Verdana" panose="020B0604030504040204" pitchFamily="34" charset="0"/>
              </a:rPr>
              <a:t>2</a:t>
            </a:r>
            <a:r>
              <a:rPr lang="en-US" altLang="zh-CN" sz="1800" b="0" dirty="0">
                <a:latin typeface="Verdana" panose="020B0604030504040204" pitchFamily="34" charset="0"/>
              </a:rPr>
              <a:t>5/14</a:t>
            </a:r>
            <a:endParaRPr lang="zh-CN" altLang="en-US" sz="1800" b="0" dirty="0">
              <a:latin typeface="Verdana" panose="020B0604030504040204" pitchFamily="34" charset="0"/>
            </a:endParaRPr>
          </a:p>
        </p:txBody>
      </p:sp>
      <p:sp>
        <p:nvSpPr>
          <p:cNvPr id="1711122" name="Rectangle 18"/>
          <p:cNvSpPr/>
          <p:nvPr/>
        </p:nvSpPr>
        <p:spPr>
          <a:xfrm>
            <a:off x="4572000" y="2286000"/>
            <a:ext cx="4033838" cy="366713"/>
          </a:xfrm>
          <a:prstGeom prst="rect">
            <a:avLst/>
          </a:prstGeom>
          <a:noFill/>
          <a:ln w="9525">
            <a:noFill/>
          </a:ln>
        </p:spPr>
        <p:txBody>
          <a:bodyPr wrap="none" anchor="t" anchorCtr="0">
            <a:spAutoFit/>
          </a:bodyPr>
          <a:p>
            <a:pPr eaLnBrk="0" hangingPunct="0">
              <a:buClrTx/>
              <a:buFontTx/>
            </a:pPr>
            <a:r>
              <a:rPr lang="en-US" altLang="zh-CN" sz="1800" b="0" dirty="0">
                <a:latin typeface="Verdana" panose="020B0604030504040204" pitchFamily="34" charset="0"/>
              </a:rPr>
              <a:t>E(S</a:t>
            </a:r>
            <a:r>
              <a:rPr lang="en-US" altLang="zh-CN" sz="1800" b="0" baseline="-25000" dirty="0">
                <a:latin typeface="Verdana" panose="020B0604030504040204" pitchFamily="34" charset="0"/>
              </a:rPr>
              <a:t>Sunny</a:t>
            </a:r>
            <a:r>
              <a:rPr lang="en-US" altLang="zh-CN" sz="1800" b="0" dirty="0">
                <a:latin typeface="Verdana" panose="020B0604030504040204" pitchFamily="34" charset="0"/>
              </a:rPr>
              <a:t>)=-2/5log</a:t>
            </a:r>
            <a:r>
              <a:rPr lang="en-US" altLang="zh-CN" sz="1800" b="0" baseline="-25000" dirty="0">
                <a:latin typeface="Verdana" panose="020B0604030504040204" pitchFamily="34" charset="0"/>
              </a:rPr>
              <a:t>2</a:t>
            </a:r>
            <a:r>
              <a:rPr lang="en-US" altLang="zh-CN" sz="1800" b="0" dirty="0">
                <a:latin typeface="Verdana" panose="020B0604030504040204" pitchFamily="34" charset="0"/>
              </a:rPr>
              <a:t>2/5-3/5log</a:t>
            </a:r>
            <a:r>
              <a:rPr lang="en-US" altLang="zh-CN" sz="1800" b="0" baseline="-25000" dirty="0">
                <a:latin typeface="Verdana" panose="020B0604030504040204" pitchFamily="34" charset="0"/>
              </a:rPr>
              <a:t>2</a:t>
            </a:r>
            <a:r>
              <a:rPr lang="en-US" altLang="zh-CN" sz="1800" b="0" dirty="0">
                <a:latin typeface="Verdana" panose="020B0604030504040204" pitchFamily="34" charset="0"/>
              </a:rPr>
              <a:t>3/5</a:t>
            </a:r>
            <a:endParaRPr lang="zh-CN" altLang="en-US" sz="1800" b="0" dirty="0">
              <a:latin typeface="Verdana" panose="020B0604030504040204" pitchFamily="34" charset="0"/>
            </a:endParaRPr>
          </a:p>
        </p:txBody>
      </p:sp>
      <p:sp>
        <p:nvSpPr>
          <p:cNvPr id="1711123" name="Rectangle 19"/>
          <p:cNvSpPr/>
          <p:nvPr/>
        </p:nvSpPr>
        <p:spPr>
          <a:xfrm>
            <a:off x="4572000" y="2743200"/>
            <a:ext cx="4225925" cy="366713"/>
          </a:xfrm>
          <a:prstGeom prst="rect">
            <a:avLst/>
          </a:prstGeom>
          <a:noFill/>
          <a:ln w="9525">
            <a:noFill/>
          </a:ln>
        </p:spPr>
        <p:txBody>
          <a:bodyPr wrap="none" anchor="t" anchorCtr="0">
            <a:spAutoFit/>
          </a:bodyPr>
          <a:p>
            <a:pPr eaLnBrk="0" hangingPunct="0">
              <a:buClrTx/>
              <a:buFontTx/>
            </a:pPr>
            <a:r>
              <a:rPr lang="en-US" altLang="zh-CN" sz="1800" b="0" dirty="0">
                <a:latin typeface="Verdana" panose="020B0604030504040204" pitchFamily="34" charset="0"/>
              </a:rPr>
              <a:t>E(S</a:t>
            </a:r>
            <a:r>
              <a:rPr lang="en-US" altLang="zh-CN" sz="1800" b="0" baseline="-25000" dirty="0">
                <a:latin typeface="Verdana" panose="020B0604030504040204" pitchFamily="34" charset="0"/>
              </a:rPr>
              <a:t>Overcast</a:t>
            </a:r>
            <a:r>
              <a:rPr lang="en-US" altLang="zh-CN" sz="1800" b="0" dirty="0">
                <a:latin typeface="Verdana" panose="020B0604030504040204" pitchFamily="34" charset="0"/>
              </a:rPr>
              <a:t>)=-4/4log</a:t>
            </a:r>
            <a:r>
              <a:rPr lang="en-US" altLang="zh-CN" sz="1800" b="0" baseline="-25000" dirty="0">
                <a:latin typeface="Verdana" panose="020B0604030504040204" pitchFamily="34" charset="0"/>
              </a:rPr>
              <a:t>2</a:t>
            </a:r>
            <a:r>
              <a:rPr lang="en-US" altLang="zh-CN" sz="1800" b="0" dirty="0">
                <a:latin typeface="Verdana" panose="020B0604030504040204" pitchFamily="34" charset="0"/>
              </a:rPr>
              <a:t>4/4-0/4log</a:t>
            </a:r>
            <a:r>
              <a:rPr lang="en-US" altLang="zh-CN" sz="1800" b="0" baseline="-25000" dirty="0">
                <a:latin typeface="Verdana" panose="020B0604030504040204" pitchFamily="34" charset="0"/>
              </a:rPr>
              <a:t>2</a:t>
            </a:r>
            <a:r>
              <a:rPr lang="en-US" altLang="zh-CN" sz="1800" b="0" dirty="0">
                <a:latin typeface="Verdana" panose="020B0604030504040204" pitchFamily="34" charset="0"/>
              </a:rPr>
              <a:t>0/4</a:t>
            </a:r>
            <a:endParaRPr lang="zh-CN" altLang="en-US" sz="1800" b="0" dirty="0">
              <a:latin typeface="Verdana" panose="020B0604030504040204" pitchFamily="34" charset="0"/>
            </a:endParaRPr>
          </a:p>
        </p:txBody>
      </p:sp>
      <p:sp>
        <p:nvSpPr>
          <p:cNvPr id="1711124" name="Rectangle 20"/>
          <p:cNvSpPr/>
          <p:nvPr/>
        </p:nvSpPr>
        <p:spPr>
          <a:xfrm>
            <a:off x="4572000" y="3276600"/>
            <a:ext cx="3884613" cy="366713"/>
          </a:xfrm>
          <a:prstGeom prst="rect">
            <a:avLst/>
          </a:prstGeom>
          <a:noFill/>
          <a:ln w="9525">
            <a:noFill/>
          </a:ln>
        </p:spPr>
        <p:txBody>
          <a:bodyPr wrap="none" anchor="t" anchorCtr="0">
            <a:spAutoFit/>
          </a:bodyPr>
          <a:p>
            <a:pPr eaLnBrk="0" hangingPunct="0">
              <a:buClrTx/>
              <a:buFontTx/>
            </a:pPr>
            <a:r>
              <a:rPr lang="en-US" altLang="zh-CN" sz="1800" b="0" dirty="0">
                <a:latin typeface="Verdana" panose="020B0604030504040204" pitchFamily="34" charset="0"/>
              </a:rPr>
              <a:t>E(S</a:t>
            </a:r>
            <a:r>
              <a:rPr lang="en-US" altLang="zh-CN" sz="1800" b="0" baseline="-25000" dirty="0">
                <a:latin typeface="Verdana" panose="020B0604030504040204" pitchFamily="34" charset="0"/>
              </a:rPr>
              <a:t>Rain</a:t>
            </a:r>
            <a:r>
              <a:rPr lang="en-US" altLang="zh-CN" sz="1800" b="0" dirty="0">
                <a:latin typeface="Verdana" panose="020B0604030504040204" pitchFamily="34" charset="0"/>
              </a:rPr>
              <a:t>)=-3/5log</a:t>
            </a:r>
            <a:r>
              <a:rPr lang="en-US" altLang="zh-CN" sz="1800" b="0" baseline="-25000" dirty="0">
                <a:latin typeface="Verdana" panose="020B0604030504040204" pitchFamily="34" charset="0"/>
              </a:rPr>
              <a:t>2</a:t>
            </a:r>
            <a:r>
              <a:rPr lang="en-US" altLang="zh-CN" sz="1800" b="0" dirty="0">
                <a:latin typeface="Verdana" panose="020B0604030504040204" pitchFamily="34" charset="0"/>
              </a:rPr>
              <a:t>3/5-2/5log</a:t>
            </a:r>
            <a:r>
              <a:rPr lang="en-US" altLang="zh-CN" sz="1800" b="0" baseline="-25000" dirty="0">
                <a:latin typeface="Verdana" panose="020B0604030504040204" pitchFamily="34" charset="0"/>
              </a:rPr>
              <a:t>2</a:t>
            </a:r>
            <a:r>
              <a:rPr lang="en-US" altLang="zh-CN" sz="1800" b="0" dirty="0">
                <a:latin typeface="Verdana" panose="020B0604030504040204" pitchFamily="34" charset="0"/>
              </a:rPr>
              <a:t>2/5</a:t>
            </a:r>
            <a:endParaRPr lang="zh-CN" altLang="en-US" sz="1800" b="0" dirty="0">
              <a:latin typeface="Verdana" panose="020B0604030504040204" pitchFamily="34" charset="0"/>
            </a:endParaRPr>
          </a:p>
        </p:txBody>
      </p:sp>
      <p:sp>
        <p:nvSpPr>
          <p:cNvPr id="1711125" name="Rectangle 21"/>
          <p:cNvSpPr/>
          <p:nvPr/>
        </p:nvSpPr>
        <p:spPr>
          <a:xfrm>
            <a:off x="228600" y="5029200"/>
            <a:ext cx="5408613" cy="915988"/>
          </a:xfrm>
          <a:prstGeom prst="rect">
            <a:avLst/>
          </a:prstGeom>
          <a:noFill/>
          <a:ln w="9525">
            <a:noFill/>
          </a:ln>
        </p:spPr>
        <p:txBody>
          <a:bodyPr wrap="none" anchor="t" anchorCtr="0">
            <a:spAutoFit/>
          </a:bodyPr>
          <a:p>
            <a:pPr eaLnBrk="0" hangingPunct="0">
              <a:buClrTx/>
              <a:buFontTx/>
            </a:pPr>
            <a:r>
              <a:rPr lang="en-US" altLang="zh-CN" sz="1800" b="0" dirty="0">
                <a:latin typeface="Verdana" panose="020B0604030504040204" pitchFamily="34" charset="0"/>
              </a:rPr>
              <a:t>Gain(S,Outlook)=E(S)-</a:t>
            </a:r>
            <a:endParaRPr lang="en-US" altLang="zh-CN" sz="1800" b="0" dirty="0">
              <a:latin typeface="Verdana" panose="020B0604030504040204" pitchFamily="34" charset="0"/>
            </a:endParaRPr>
          </a:p>
          <a:p>
            <a:pPr eaLnBrk="0" hangingPunct="0">
              <a:buClrTx/>
              <a:buFontTx/>
            </a:pPr>
            <a:r>
              <a:rPr lang="en-US" altLang="zh-CN" sz="1800" b="0" dirty="0">
                <a:latin typeface="Verdana" panose="020B0604030504040204" pitchFamily="34" charset="0"/>
              </a:rPr>
              <a:t>[5/14E(S</a:t>
            </a:r>
            <a:r>
              <a:rPr lang="en-US" altLang="zh-CN" sz="1800" b="0" baseline="-25000" dirty="0">
                <a:latin typeface="Verdana" panose="020B0604030504040204" pitchFamily="34" charset="0"/>
              </a:rPr>
              <a:t>Sunny</a:t>
            </a:r>
            <a:r>
              <a:rPr lang="en-US" altLang="zh-CN" sz="1800" b="0" dirty="0">
                <a:latin typeface="Verdana" panose="020B0604030504040204" pitchFamily="34" charset="0"/>
              </a:rPr>
              <a:t>)+4/14E(S</a:t>
            </a:r>
            <a:r>
              <a:rPr lang="en-US" altLang="zh-CN" sz="1800" b="0" baseline="-25000" dirty="0">
                <a:latin typeface="Verdana" panose="020B0604030504040204" pitchFamily="34" charset="0"/>
              </a:rPr>
              <a:t>Overcast</a:t>
            </a:r>
            <a:r>
              <a:rPr lang="en-US" altLang="zh-CN" sz="1800" b="0" dirty="0">
                <a:latin typeface="Verdana" panose="020B0604030504040204" pitchFamily="34" charset="0"/>
              </a:rPr>
              <a:t>)+5/14E(S</a:t>
            </a:r>
            <a:r>
              <a:rPr lang="en-US" altLang="zh-CN" sz="1800" b="0" baseline="-25000" dirty="0">
                <a:latin typeface="Verdana" panose="020B0604030504040204" pitchFamily="34" charset="0"/>
              </a:rPr>
              <a:t>Rain</a:t>
            </a:r>
            <a:r>
              <a:rPr lang="en-US" altLang="zh-CN" sz="1800" b="0" dirty="0">
                <a:latin typeface="Verdana" panose="020B0604030504040204" pitchFamily="34" charset="0"/>
              </a:rPr>
              <a:t>)]</a:t>
            </a:r>
            <a:endParaRPr lang="en-US" altLang="zh-CN" sz="1800" b="0" dirty="0">
              <a:latin typeface="Verdana" panose="020B0604030504040204" pitchFamily="34" charset="0"/>
            </a:endParaRPr>
          </a:p>
          <a:p>
            <a:pPr eaLnBrk="0" hangingPunct="0">
              <a:buClrTx/>
              <a:buFontTx/>
            </a:pPr>
            <a:r>
              <a:rPr lang="en-US" altLang="zh-CN" sz="1800" b="0" dirty="0">
                <a:latin typeface="Verdana" panose="020B0604030504040204" pitchFamily="34" charset="0"/>
              </a:rPr>
              <a:t>=0.246</a:t>
            </a:r>
            <a:endParaRPr lang="en-US" altLang="zh-CN" sz="1800" b="0" dirty="0">
              <a:latin typeface="Verdana" panose="020B0604030504040204" pitchFamily="34" charset="0"/>
            </a:endParaRPr>
          </a:p>
        </p:txBody>
      </p:sp>
      <p:sp>
        <p:nvSpPr>
          <p:cNvPr id="367636"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11112"/>
                                        </p:tgtEl>
                                        <p:attrNameLst>
                                          <p:attrName>style.visibility</p:attrName>
                                        </p:attrNameLst>
                                      </p:cBhvr>
                                      <p:to>
                                        <p:strVal val="visible"/>
                                      </p:to>
                                    </p:set>
                                    <p:anim calcmode="lin" valueType="num">
                                      <p:cBhvr additive="base">
                                        <p:cTn id="7" dur="500" fill="hold"/>
                                        <p:tgtEl>
                                          <p:spTgt spid="1711112"/>
                                        </p:tgtEl>
                                        <p:attrNameLst>
                                          <p:attrName>ppt_x</p:attrName>
                                        </p:attrNameLst>
                                      </p:cBhvr>
                                      <p:tavLst>
                                        <p:tav tm="0">
                                          <p:val>
                                            <p:strVal val="#ppt_x"/>
                                          </p:val>
                                        </p:tav>
                                        <p:tav tm="100000">
                                          <p:val>
                                            <p:strVal val="#ppt_x"/>
                                          </p:val>
                                        </p:tav>
                                      </p:tavLst>
                                    </p:anim>
                                    <p:anim calcmode="lin" valueType="num">
                                      <p:cBhvr additive="base">
                                        <p:cTn id="8" dur="500" fill="hold"/>
                                        <p:tgtEl>
                                          <p:spTgt spid="17111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11115"/>
                                        </p:tgtEl>
                                        <p:attrNameLst>
                                          <p:attrName>style.visibility</p:attrName>
                                        </p:attrNameLst>
                                      </p:cBhvr>
                                      <p:to>
                                        <p:strVal val="visible"/>
                                      </p:to>
                                    </p:set>
                                    <p:anim calcmode="lin" valueType="num">
                                      <p:cBhvr additive="base">
                                        <p:cTn id="11" dur="500" fill="hold"/>
                                        <p:tgtEl>
                                          <p:spTgt spid="1711115"/>
                                        </p:tgtEl>
                                        <p:attrNameLst>
                                          <p:attrName>ppt_x</p:attrName>
                                        </p:attrNameLst>
                                      </p:cBhvr>
                                      <p:tavLst>
                                        <p:tav tm="0">
                                          <p:val>
                                            <p:strVal val="#ppt_x"/>
                                          </p:val>
                                        </p:tav>
                                        <p:tav tm="100000">
                                          <p:val>
                                            <p:strVal val="#ppt_x"/>
                                          </p:val>
                                        </p:tav>
                                      </p:tavLst>
                                    </p:anim>
                                    <p:anim calcmode="lin" valueType="num">
                                      <p:cBhvr additive="base">
                                        <p:cTn id="12" dur="500" fill="hold"/>
                                        <p:tgtEl>
                                          <p:spTgt spid="17111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11108"/>
                                        </p:tgtEl>
                                        <p:attrNameLst>
                                          <p:attrName>style.visibility</p:attrName>
                                        </p:attrNameLst>
                                      </p:cBhvr>
                                      <p:to>
                                        <p:strVal val="visible"/>
                                      </p:to>
                                    </p:set>
                                    <p:anim calcmode="lin" valueType="num">
                                      <p:cBhvr additive="base">
                                        <p:cTn id="15" dur="500" fill="hold"/>
                                        <p:tgtEl>
                                          <p:spTgt spid="1711108"/>
                                        </p:tgtEl>
                                        <p:attrNameLst>
                                          <p:attrName>ppt_x</p:attrName>
                                        </p:attrNameLst>
                                      </p:cBhvr>
                                      <p:tavLst>
                                        <p:tav tm="0">
                                          <p:val>
                                            <p:strVal val="#ppt_x"/>
                                          </p:val>
                                        </p:tav>
                                        <p:tav tm="100000">
                                          <p:val>
                                            <p:strVal val="#ppt_x"/>
                                          </p:val>
                                        </p:tav>
                                      </p:tavLst>
                                    </p:anim>
                                    <p:anim calcmode="lin" valueType="num">
                                      <p:cBhvr additive="base">
                                        <p:cTn id="16" dur="500" fill="hold"/>
                                        <p:tgtEl>
                                          <p:spTgt spid="171110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711119"/>
                                        </p:tgtEl>
                                        <p:attrNameLst>
                                          <p:attrName>style.visibility</p:attrName>
                                        </p:attrNameLst>
                                      </p:cBhvr>
                                      <p:to>
                                        <p:strVal val="visible"/>
                                      </p:to>
                                    </p:set>
                                    <p:anim calcmode="lin" valueType="num">
                                      <p:cBhvr additive="base">
                                        <p:cTn id="21" dur="500" fill="hold"/>
                                        <p:tgtEl>
                                          <p:spTgt spid="1711119"/>
                                        </p:tgtEl>
                                        <p:attrNameLst>
                                          <p:attrName>ppt_x</p:attrName>
                                        </p:attrNameLst>
                                      </p:cBhvr>
                                      <p:tavLst>
                                        <p:tav tm="0">
                                          <p:val>
                                            <p:strVal val="#ppt_x"/>
                                          </p:val>
                                        </p:tav>
                                        <p:tav tm="100000">
                                          <p:val>
                                            <p:strVal val="#ppt_x"/>
                                          </p:val>
                                        </p:tav>
                                      </p:tavLst>
                                    </p:anim>
                                    <p:anim calcmode="lin" valueType="num">
                                      <p:cBhvr additive="base">
                                        <p:cTn id="22" dur="500" fill="hold"/>
                                        <p:tgtEl>
                                          <p:spTgt spid="171111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711111"/>
                                        </p:tgtEl>
                                        <p:attrNameLst>
                                          <p:attrName>style.visibility</p:attrName>
                                        </p:attrNameLst>
                                      </p:cBhvr>
                                      <p:to>
                                        <p:strVal val="visible"/>
                                      </p:to>
                                    </p:set>
                                    <p:anim calcmode="lin" valueType="num">
                                      <p:cBhvr additive="base">
                                        <p:cTn id="25" dur="500" fill="hold"/>
                                        <p:tgtEl>
                                          <p:spTgt spid="1711111"/>
                                        </p:tgtEl>
                                        <p:attrNameLst>
                                          <p:attrName>ppt_x</p:attrName>
                                        </p:attrNameLst>
                                      </p:cBhvr>
                                      <p:tavLst>
                                        <p:tav tm="0">
                                          <p:val>
                                            <p:strVal val="#ppt_x"/>
                                          </p:val>
                                        </p:tav>
                                        <p:tav tm="100000">
                                          <p:val>
                                            <p:strVal val="#ppt_x"/>
                                          </p:val>
                                        </p:tav>
                                      </p:tavLst>
                                    </p:anim>
                                    <p:anim calcmode="lin" valueType="num">
                                      <p:cBhvr additive="base">
                                        <p:cTn id="26" dur="500" fill="hold"/>
                                        <p:tgtEl>
                                          <p:spTgt spid="171111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711110"/>
                                        </p:tgtEl>
                                        <p:attrNameLst>
                                          <p:attrName>style.visibility</p:attrName>
                                        </p:attrNameLst>
                                      </p:cBhvr>
                                      <p:to>
                                        <p:strVal val="visible"/>
                                      </p:to>
                                    </p:set>
                                    <p:anim calcmode="lin" valueType="num">
                                      <p:cBhvr additive="base">
                                        <p:cTn id="29" dur="500" fill="hold"/>
                                        <p:tgtEl>
                                          <p:spTgt spid="1711110"/>
                                        </p:tgtEl>
                                        <p:attrNameLst>
                                          <p:attrName>ppt_x</p:attrName>
                                        </p:attrNameLst>
                                      </p:cBhvr>
                                      <p:tavLst>
                                        <p:tav tm="0">
                                          <p:val>
                                            <p:strVal val="#ppt_x"/>
                                          </p:val>
                                        </p:tav>
                                        <p:tav tm="100000">
                                          <p:val>
                                            <p:strVal val="#ppt_x"/>
                                          </p:val>
                                        </p:tav>
                                      </p:tavLst>
                                    </p:anim>
                                    <p:anim calcmode="lin" valueType="num">
                                      <p:cBhvr additive="base">
                                        <p:cTn id="30" dur="500" fill="hold"/>
                                        <p:tgtEl>
                                          <p:spTgt spid="17111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711113"/>
                                        </p:tgtEl>
                                        <p:attrNameLst>
                                          <p:attrName>style.visibility</p:attrName>
                                        </p:attrNameLst>
                                      </p:cBhvr>
                                      <p:to>
                                        <p:strVal val="visible"/>
                                      </p:to>
                                    </p:set>
                                    <p:anim calcmode="lin" valueType="num">
                                      <p:cBhvr additive="base">
                                        <p:cTn id="35" dur="500" fill="hold"/>
                                        <p:tgtEl>
                                          <p:spTgt spid="1711113"/>
                                        </p:tgtEl>
                                        <p:attrNameLst>
                                          <p:attrName>ppt_x</p:attrName>
                                        </p:attrNameLst>
                                      </p:cBhvr>
                                      <p:tavLst>
                                        <p:tav tm="0">
                                          <p:val>
                                            <p:strVal val="#ppt_x"/>
                                          </p:val>
                                        </p:tav>
                                        <p:tav tm="100000">
                                          <p:val>
                                            <p:strVal val="#ppt_x"/>
                                          </p:val>
                                        </p:tav>
                                      </p:tavLst>
                                    </p:anim>
                                    <p:anim calcmode="lin" valueType="num">
                                      <p:cBhvr additive="base">
                                        <p:cTn id="36" dur="500" fill="hold"/>
                                        <p:tgtEl>
                                          <p:spTgt spid="171111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711109"/>
                                        </p:tgtEl>
                                        <p:attrNameLst>
                                          <p:attrName>style.visibility</p:attrName>
                                        </p:attrNameLst>
                                      </p:cBhvr>
                                      <p:to>
                                        <p:strVal val="visible"/>
                                      </p:to>
                                    </p:set>
                                    <p:anim calcmode="lin" valueType="num">
                                      <p:cBhvr additive="base">
                                        <p:cTn id="39" dur="500" fill="hold"/>
                                        <p:tgtEl>
                                          <p:spTgt spid="1711109"/>
                                        </p:tgtEl>
                                        <p:attrNameLst>
                                          <p:attrName>ppt_x</p:attrName>
                                        </p:attrNameLst>
                                      </p:cBhvr>
                                      <p:tavLst>
                                        <p:tav tm="0">
                                          <p:val>
                                            <p:strVal val="#ppt_x"/>
                                          </p:val>
                                        </p:tav>
                                        <p:tav tm="100000">
                                          <p:val>
                                            <p:strVal val="#ppt_x"/>
                                          </p:val>
                                        </p:tav>
                                      </p:tavLst>
                                    </p:anim>
                                    <p:anim calcmode="lin" valueType="num">
                                      <p:cBhvr additive="base">
                                        <p:cTn id="40" dur="500" fill="hold"/>
                                        <p:tgtEl>
                                          <p:spTgt spid="171110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711116"/>
                                        </p:tgtEl>
                                        <p:attrNameLst>
                                          <p:attrName>style.visibility</p:attrName>
                                        </p:attrNameLst>
                                      </p:cBhvr>
                                      <p:to>
                                        <p:strVal val="visible"/>
                                      </p:to>
                                    </p:set>
                                    <p:anim calcmode="lin" valueType="num">
                                      <p:cBhvr additive="base">
                                        <p:cTn id="43" dur="500" fill="hold"/>
                                        <p:tgtEl>
                                          <p:spTgt spid="1711116"/>
                                        </p:tgtEl>
                                        <p:attrNameLst>
                                          <p:attrName>ppt_x</p:attrName>
                                        </p:attrNameLst>
                                      </p:cBhvr>
                                      <p:tavLst>
                                        <p:tav tm="0">
                                          <p:val>
                                            <p:strVal val="#ppt_x"/>
                                          </p:val>
                                        </p:tav>
                                        <p:tav tm="100000">
                                          <p:val>
                                            <p:strVal val="#ppt_x"/>
                                          </p:val>
                                        </p:tav>
                                      </p:tavLst>
                                    </p:anim>
                                    <p:anim calcmode="lin" valueType="num">
                                      <p:cBhvr additive="base">
                                        <p:cTn id="44" dur="500" fill="hold"/>
                                        <p:tgtEl>
                                          <p:spTgt spid="17111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711121"/>
                                        </p:tgtEl>
                                        <p:attrNameLst>
                                          <p:attrName>style.visibility</p:attrName>
                                        </p:attrNameLst>
                                      </p:cBhvr>
                                      <p:to>
                                        <p:strVal val="visible"/>
                                      </p:to>
                                    </p:set>
                                    <p:anim calcmode="lin" valueType="num">
                                      <p:cBhvr additive="base">
                                        <p:cTn id="49" dur="500" fill="hold"/>
                                        <p:tgtEl>
                                          <p:spTgt spid="1711121"/>
                                        </p:tgtEl>
                                        <p:attrNameLst>
                                          <p:attrName>ppt_x</p:attrName>
                                        </p:attrNameLst>
                                      </p:cBhvr>
                                      <p:tavLst>
                                        <p:tav tm="0">
                                          <p:val>
                                            <p:strVal val="#ppt_x"/>
                                          </p:val>
                                        </p:tav>
                                        <p:tav tm="100000">
                                          <p:val>
                                            <p:strVal val="#ppt_x"/>
                                          </p:val>
                                        </p:tav>
                                      </p:tavLst>
                                    </p:anim>
                                    <p:anim calcmode="lin" valueType="num">
                                      <p:cBhvr additive="base">
                                        <p:cTn id="50" dur="500" fill="hold"/>
                                        <p:tgtEl>
                                          <p:spTgt spid="171112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711122"/>
                                        </p:tgtEl>
                                        <p:attrNameLst>
                                          <p:attrName>style.visibility</p:attrName>
                                        </p:attrNameLst>
                                      </p:cBhvr>
                                      <p:to>
                                        <p:strVal val="visible"/>
                                      </p:to>
                                    </p:set>
                                    <p:anim calcmode="lin" valueType="num">
                                      <p:cBhvr additive="base">
                                        <p:cTn id="55" dur="500" fill="hold"/>
                                        <p:tgtEl>
                                          <p:spTgt spid="1711122"/>
                                        </p:tgtEl>
                                        <p:attrNameLst>
                                          <p:attrName>ppt_x</p:attrName>
                                        </p:attrNameLst>
                                      </p:cBhvr>
                                      <p:tavLst>
                                        <p:tav tm="0">
                                          <p:val>
                                            <p:strVal val="#ppt_x"/>
                                          </p:val>
                                        </p:tav>
                                        <p:tav tm="100000">
                                          <p:val>
                                            <p:strVal val="#ppt_x"/>
                                          </p:val>
                                        </p:tav>
                                      </p:tavLst>
                                    </p:anim>
                                    <p:anim calcmode="lin" valueType="num">
                                      <p:cBhvr additive="base">
                                        <p:cTn id="56" dur="500" fill="hold"/>
                                        <p:tgtEl>
                                          <p:spTgt spid="171112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711123"/>
                                        </p:tgtEl>
                                        <p:attrNameLst>
                                          <p:attrName>style.visibility</p:attrName>
                                        </p:attrNameLst>
                                      </p:cBhvr>
                                      <p:to>
                                        <p:strVal val="visible"/>
                                      </p:to>
                                    </p:set>
                                    <p:anim calcmode="lin" valueType="num">
                                      <p:cBhvr additive="base">
                                        <p:cTn id="61" dur="500" fill="hold"/>
                                        <p:tgtEl>
                                          <p:spTgt spid="1711123"/>
                                        </p:tgtEl>
                                        <p:attrNameLst>
                                          <p:attrName>ppt_x</p:attrName>
                                        </p:attrNameLst>
                                      </p:cBhvr>
                                      <p:tavLst>
                                        <p:tav tm="0">
                                          <p:val>
                                            <p:strVal val="#ppt_x"/>
                                          </p:val>
                                        </p:tav>
                                        <p:tav tm="100000">
                                          <p:val>
                                            <p:strVal val="#ppt_x"/>
                                          </p:val>
                                        </p:tav>
                                      </p:tavLst>
                                    </p:anim>
                                    <p:anim calcmode="lin" valueType="num">
                                      <p:cBhvr additive="base">
                                        <p:cTn id="62" dur="500" fill="hold"/>
                                        <p:tgtEl>
                                          <p:spTgt spid="1711123"/>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11124"/>
                                        </p:tgtEl>
                                        <p:attrNameLst>
                                          <p:attrName>style.visibility</p:attrName>
                                        </p:attrNameLst>
                                      </p:cBhvr>
                                      <p:to>
                                        <p:strVal val="visible"/>
                                      </p:to>
                                    </p:set>
                                    <p:anim calcmode="lin" valueType="num">
                                      <p:cBhvr additive="base">
                                        <p:cTn id="67" dur="500" fill="hold"/>
                                        <p:tgtEl>
                                          <p:spTgt spid="1711124"/>
                                        </p:tgtEl>
                                        <p:attrNameLst>
                                          <p:attrName>ppt_x</p:attrName>
                                        </p:attrNameLst>
                                      </p:cBhvr>
                                      <p:tavLst>
                                        <p:tav tm="0">
                                          <p:val>
                                            <p:strVal val="#ppt_x"/>
                                          </p:val>
                                        </p:tav>
                                        <p:tav tm="100000">
                                          <p:val>
                                            <p:strVal val="#ppt_x"/>
                                          </p:val>
                                        </p:tav>
                                      </p:tavLst>
                                    </p:anim>
                                    <p:anim calcmode="lin" valueType="num">
                                      <p:cBhvr additive="base">
                                        <p:cTn id="68" dur="500" fill="hold"/>
                                        <p:tgtEl>
                                          <p:spTgt spid="1711124"/>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711125"/>
                                        </p:tgtEl>
                                        <p:attrNameLst>
                                          <p:attrName>style.visibility</p:attrName>
                                        </p:attrNameLst>
                                      </p:cBhvr>
                                      <p:to>
                                        <p:strVal val="visible"/>
                                      </p:to>
                                    </p:set>
                                    <p:anim calcmode="lin" valueType="num">
                                      <p:cBhvr additive="base">
                                        <p:cTn id="73" dur="500" fill="hold"/>
                                        <p:tgtEl>
                                          <p:spTgt spid="1711125"/>
                                        </p:tgtEl>
                                        <p:attrNameLst>
                                          <p:attrName>ppt_x</p:attrName>
                                        </p:attrNameLst>
                                      </p:cBhvr>
                                      <p:tavLst>
                                        <p:tav tm="0">
                                          <p:val>
                                            <p:strVal val="#ppt_x"/>
                                          </p:val>
                                        </p:tav>
                                        <p:tav tm="100000">
                                          <p:val>
                                            <p:strVal val="#ppt_x"/>
                                          </p:val>
                                        </p:tav>
                                      </p:tavLst>
                                    </p:anim>
                                    <p:anim calcmode="lin" valueType="num">
                                      <p:cBhvr additive="base">
                                        <p:cTn id="74" dur="500" fill="hold"/>
                                        <p:tgtEl>
                                          <p:spTgt spid="1711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1110" grpId="0" animBg="1"/>
      <p:bldP spid="1711112" grpId="0" animBg="1"/>
      <p:bldP spid="1711113" grpId="0" animBg="1"/>
      <p:bldP spid="1711115" grpId="0"/>
      <p:bldP spid="1711116" grpId="0"/>
      <p:bldP spid="1711119" grpId="0"/>
      <p:bldP spid="1711121" grpId="0"/>
      <p:bldP spid="1711122" grpId="0"/>
      <p:bldP spid="1711123" grpId="0"/>
      <p:bldP spid="1711124" grpId="0"/>
      <p:bldP spid="1711125"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9665"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9" name="Text Box 14"/>
          <p:cNvSpPr txBox="1">
            <a:spLocks noChangeArrowheads="1"/>
          </p:cNvSpPr>
          <p:nvPr/>
        </p:nvSpPr>
        <p:spPr bwMode="auto">
          <a:xfrm>
            <a:off x="304800" y="1219200"/>
            <a:ext cx="8534400" cy="5441950"/>
          </a:xfrm>
          <a:prstGeom prst="rect">
            <a:avLst/>
          </a:prstGeom>
          <a:noFill/>
          <a:ln w="12700" algn="ctr">
            <a:noFill/>
            <a:miter lim="800000"/>
          </a:ln>
        </p:spPr>
        <p:txBody>
          <a:bodyPr>
            <a:spAutoFit/>
          </a:bodyPr>
          <a:lstStyle/>
          <a:p>
            <a:pPr marR="0" defTabSz="914400" eaLnBrk="0" hangingPunct="0">
              <a:buClrTx/>
              <a:buSzTx/>
              <a:buFont typeface="Arial" panose="020B0604020202020204" pitchFamily="34" charset="0"/>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mn-cs"/>
              </a:rPr>
              <a:t>可见，用属性</a:t>
            </a:r>
            <a:r>
              <a:rPr kumimoji="0" lang="en-US" altLang="zh-CN" kern="1200" cap="none" spc="0" normalizeH="0" baseline="0" noProof="0" dirty="0">
                <a:latin typeface="Times New Roman" panose="02020603050405020304" pitchFamily="18" charset="0"/>
                <a:ea typeface="宋体" panose="02010600030101010101" pitchFamily="2" charset="-122"/>
                <a:cs typeface="+mn-cs"/>
              </a:rPr>
              <a:t> </a:t>
            </a:r>
            <a:r>
              <a:rPr kumimoji="0" lang="en-US" altLang="zh-CN" i="1" kern="1200" cap="none" spc="0" normalizeH="0" baseline="0" noProof="0" dirty="0">
                <a:latin typeface="Times New Roman" panose="02020603050405020304" pitchFamily="18" charset="0"/>
                <a:ea typeface="宋体" panose="02010600030101010101" pitchFamily="2" charset="-122"/>
                <a:cs typeface="+mn-cs"/>
              </a:rPr>
              <a:t>“</a:t>
            </a:r>
            <a:r>
              <a:rPr kumimoji="0" lang="en-US" altLang="zh-CN" i="1" kern="1200" cap="none" spc="0" normalizeH="0" baseline="0" noProof="0" dirty="0">
                <a:solidFill>
                  <a:srgbClr val="FF0000"/>
                </a:solidFill>
                <a:latin typeface="Times New Roman" panose="02020603050405020304" pitchFamily="18" charset="0"/>
                <a:ea typeface="宋体" panose="02010600030101010101" pitchFamily="2" charset="-122"/>
                <a:cs typeface="+mn-cs"/>
              </a:rPr>
              <a:t>Outlook</a:t>
            </a:r>
            <a:r>
              <a:rPr kumimoji="0" lang="en-US" altLang="zh-CN" i="1" kern="1200" cap="none" spc="0" normalizeH="0" baseline="0" noProof="0" dirty="0">
                <a:latin typeface="Times New Roman" panose="02020603050405020304" pitchFamily="18" charset="0"/>
                <a:ea typeface="宋体" panose="02010600030101010101" pitchFamily="2" charset="-122"/>
                <a:cs typeface="+mn-cs"/>
              </a:rPr>
              <a:t>”</a:t>
            </a:r>
            <a:r>
              <a:rPr kumimoji="0" lang="en-US" altLang="zh-CN" sz="1800" b="0" i="1" kern="1200" cap="none" spc="0" normalizeH="0" baseline="0" noProof="0" dirty="0">
                <a:latin typeface="Arial" panose="020B0604020202020204" pitchFamily="34" charset="0"/>
                <a:ea typeface="宋体" panose="02010600030101010101" pitchFamily="2" charset="-122"/>
                <a:cs typeface="+mn-cs"/>
              </a:rPr>
              <a:t> </a:t>
            </a:r>
            <a:r>
              <a:rPr kumimoji="0" lang="zh-CN" altLang="en-US" kern="1200" cap="none" spc="0" normalizeH="0" baseline="0" noProof="0" dirty="0">
                <a:latin typeface="Times New Roman" panose="02020603050405020304" pitchFamily="18" charset="0"/>
                <a:ea typeface="宋体" panose="02010600030101010101" pitchFamily="2" charset="-122"/>
                <a:cs typeface="+mn-cs"/>
              </a:rPr>
              <a:t>划分样本集</a:t>
            </a:r>
            <a:r>
              <a:rPr kumimoji="0" lang="en-US" altLang="zh-CN" kern="1200" cap="none" spc="0" normalizeH="0" baseline="0" noProof="0" dirty="0">
                <a:latin typeface="Times New Roman" panose="02020603050405020304" pitchFamily="18" charset="0"/>
                <a:ea typeface="宋体" panose="02010600030101010101" pitchFamily="2" charset="-122"/>
                <a:cs typeface="+mn-cs"/>
              </a:rPr>
              <a:t>S</a:t>
            </a:r>
            <a:r>
              <a:rPr kumimoji="0" lang="zh-CN" altLang="en-US" kern="1200" cap="none" spc="0" normalizeH="0" baseline="0" noProof="0" dirty="0">
                <a:latin typeface="Times New Roman" panose="02020603050405020304" pitchFamily="18" charset="0"/>
                <a:ea typeface="宋体" panose="02010600030101010101" pitchFamily="2" charset="-122"/>
                <a:cs typeface="+mn-cs"/>
              </a:rPr>
              <a:t>的信息增益为：</a:t>
            </a:r>
            <a:endParaRPr kumimoji="0" lang="en-US" altLang="zh-CN" kern="1200" cap="none" spc="0" normalizeH="0" baseline="0" noProof="0" dirty="0">
              <a:latin typeface="Times New Roman" panose="02020603050405020304" pitchFamily="18" charset="0"/>
              <a:ea typeface="宋体" panose="02010600030101010101" pitchFamily="2" charset="-122"/>
              <a:cs typeface="+mn-cs"/>
            </a:endParaRPr>
          </a:p>
          <a:p>
            <a:pPr marL="292100" marR="0" indent="-292100" defTabSz="914400" eaLnBrk="0" hangingPunct="0">
              <a:spcBef>
                <a:spcPct val="10000"/>
              </a:spcBef>
              <a:spcAft>
                <a:spcPts val="400"/>
              </a:spcAft>
              <a:buClr>
                <a:srgbClr val="0C7B9C"/>
              </a:buClr>
              <a:buSzPct val="75000"/>
              <a:buFont typeface="Monotype Sorts" pitchFamily="2" charset="2"/>
              <a:buChar char="l"/>
              <a:defRPr/>
            </a:pPr>
            <a:r>
              <a:rPr kumimoji="0" lang="en-US" altLang="zh-CN" b="0" kern="1200" cap="none" spc="0" normalizeH="0" baseline="0" noProof="0" dirty="0">
                <a:latin typeface="Arial" panose="020B0604020202020204" pitchFamily="34" charset="0"/>
                <a:ea typeface="宋体" panose="02010600030101010101" pitchFamily="2" charset="-122"/>
                <a:cs typeface="+mn-cs"/>
              </a:rPr>
              <a:t>Gain(</a:t>
            </a:r>
            <a:r>
              <a:rPr kumimoji="0" lang="en-US" altLang="zh-CN" b="0" kern="1200" cap="none" spc="0" normalizeH="0" baseline="0" noProof="0" dirty="0" err="1">
                <a:latin typeface="Arial" panose="020B0604020202020204" pitchFamily="34" charset="0"/>
                <a:ea typeface="宋体" panose="02010600030101010101" pitchFamily="2" charset="-122"/>
                <a:cs typeface="+mn-cs"/>
              </a:rPr>
              <a:t>S,Outlook</a:t>
            </a:r>
            <a:r>
              <a:rPr kumimoji="0" lang="en-US" altLang="zh-CN" b="0" kern="1200" cap="none" spc="0" normalizeH="0" baseline="0" noProof="0" dirty="0">
                <a:latin typeface="Arial" panose="020B0604020202020204" pitchFamily="34" charset="0"/>
                <a:ea typeface="宋体" panose="02010600030101010101" pitchFamily="2" charset="-122"/>
                <a:cs typeface="+mn-cs"/>
              </a:rPr>
              <a:t>) = </a:t>
            </a:r>
            <a:r>
              <a:rPr kumimoji="0" lang="en-US" altLang="zh-CN" kern="1200" cap="none" spc="0" normalizeH="0" baseline="0" noProof="0" dirty="0">
                <a:latin typeface="Arial" panose="020B0604020202020204" pitchFamily="34" charset="0"/>
                <a:ea typeface="宋体" panose="02010600030101010101" pitchFamily="2" charset="-122"/>
                <a:cs typeface="+mn-cs"/>
              </a:rPr>
              <a:t>0.246</a:t>
            </a:r>
            <a:endParaRPr kumimoji="0" lang="en-US" altLang="zh-CN" kern="1200" cap="none" spc="0" normalizeH="0" baseline="0" noProof="0" dirty="0">
              <a:latin typeface="Arial" panose="020B0604020202020204" pitchFamily="34" charset="0"/>
              <a:ea typeface="宋体" panose="02010600030101010101" pitchFamily="2" charset="-122"/>
              <a:cs typeface="+mn-cs"/>
            </a:endParaRPr>
          </a:p>
          <a:p>
            <a:pPr marR="0" defTabSz="914400" eaLnBrk="0" hangingPunct="0">
              <a:spcBef>
                <a:spcPct val="10000"/>
              </a:spcBef>
              <a:spcAft>
                <a:spcPts val="400"/>
              </a:spcAft>
              <a:buClr>
                <a:srgbClr val="0C7B9C"/>
              </a:buClr>
              <a:buSzPct val="75000"/>
              <a:buFont typeface="Arial" panose="020B0604020202020204" pitchFamily="34" charset="0"/>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mn-cs"/>
              </a:rPr>
              <a:t>以同样的方法，我们可以得到分别以</a:t>
            </a:r>
            <a:r>
              <a:rPr kumimoji="0" lang="en-US" altLang="zh-CN" i="1" kern="1200" cap="none" spc="0" normalizeH="0" baseline="0" noProof="0" dirty="0">
                <a:latin typeface="Times New Roman" panose="02020603050405020304" pitchFamily="18" charset="0"/>
                <a:ea typeface="宋体" panose="02010600030101010101" pitchFamily="2" charset="-122"/>
                <a:cs typeface="+mn-cs"/>
              </a:rPr>
              <a:t>“</a:t>
            </a:r>
            <a:r>
              <a:rPr kumimoji="0" lang="en-US" altLang="zh-CN" i="1" kern="1200" cap="none" spc="0" normalizeH="0" baseline="0" noProof="0" dirty="0">
                <a:solidFill>
                  <a:srgbClr val="FF0000"/>
                </a:solidFill>
                <a:latin typeface="Times New Roman" panose="02020603050405020304" pitchFamily="18" charset="0"/>
                <a:ea typeface="宋体" panose="02010600030101010101" pitchFamily="2" charset="-122"/>
                <a:cs typeface="+mn-cs"/>
              </a:rPr>
              <a:t>Temperature</a:t>
            </a:r>
            <a:r>
              <a:rPr kumimoji="0" lang="en-US" altLang="zh-CN" i="1" kern="1200" cap="none" spc="0" normalizeH="0" baseline="0" noProof="0" dirty="0">
                <a:latin typeface="Times New Roman" panose="02020603050405020304" pitchFamily="18" charset="0"/>
                <a:ea typeface="宋体" panose="02010600030101010101" pitchFamily="2" charset="-122"/>
                <a:cs typeface="+mn-cs"/>
              </a:rPr>
              <a:t>”</a:t>
            </a:r>
            <a:r>
              <a:rPr kumimoji="0" lang="en-US" altLang="zh-CN" sz="1800" b="0" i="1" kern="1200" cap="none" spc="0" normalizeH="0" baseline="0" noProof="0" dirty="0">
                <a:latin typeface="Arial" panose="020B0604020202020204" pitchFamily="34" charset="0"/>
                <a:ea typeface="宋体" panose="02010600030101010101" pitchFamily="2" charset="-122"/>
                <a:cs typeface="+mn-cs"/>
              </a:rPr>
              <a:t> </a:t>
            </a:r>
            <a:r>
              <a:rPr kumimoji="0" lang="zh-CN" altLang="en-US" sz="1800" b="0" i="1" kern="1200" cap="none" spc="0" normalizeH="0" baseline="0" noProof="0" dirty="0">
                <a:latin typeface="Arial" panose="020B0604020202020204" pitchFamily="34" charset="0"/>
                <a:ea typeface="宋体" panose="02010600030101010101" pitchFamily="2" charset="-122"/>
                <a:cs typeface="+mn-cs"/>
              </a:rPr>
              <a:t>、</a:t>
            </a:r>
            <a:r>
              <a:rPr kumimoji="0" lang="en-US" altLang="zh-CN" i="1" kern="1200" cap="none" spc="0" normalizeH="0" baseline="0" noProof="0" dirty="0">
                <a:latin typeface="Times New Roman" panose="02020603050405020304" pitchFamily="18" charset="0"/>
                <a:ea typeface="宋体" panose="02010600030101010101" pitchFamily="2" charset="-122"/>
                <a:cs typeface="+mn-cs"/>
              </a:rPr>
              <a:t> “</a:t>
            </a:r>
            <a:r>
              <a:rPr kumimoji="0" lang="en-US" altLang="zh-CN" i="1" kern="1200" cap="none" spc="0" normalizeH="0" baseline="0" noProof="0" dirty="0">
                <a:solidFill>
                  <a:srgbClr val="FF0000"/>
                </a:solidFill>
                <a:latin typeface="Times New Roman" panose="02020603050405020304" pitchFamily="18" charset="0"/>
                <a:ea typeface="宋体" panose="02010600030101010101" pitchFamily="2" charset="-122"/>
                <a:cs typeface="+mn-cs"/>
              </a:rPr>
              <a:t>Humidity</a:t>
            </a:r>
            <a:r>
              <a:rPr kumimoji="0" lang="en-US" altLang="zh-CN" i="1" kern="1200" cap="none" spc="0" normalizeH="0" baseline="0" noProof="0" dirty="0">
                <a:latin typeface="Times New Roman" panose="02020603050405020304" pitchFamily="18" charset="0"/>
                <a:ea typeface="宋体" panose="02010600030101010101" pitchFamily="2" charset="-122"/>
                <a:cs typeface="+mn-cs"/>
              </a:rPr>
              <a:t>”</a:t>
            </a:r>
            <a:r>
              <a:rPr kumimoji="0" lang="zh-CN" altLang="en-US" i="1" kern="1200" cap="none" spc="0" normalizeH="0" baseline="0" noProof="0" dirty="0">
                <a:latin typeface="Times New Roman" panose="02020603050405020304" pitchFamily="18" charset="0"/>
                <a:ea typeface="宋体" panose="02010600030101010101" pitchFamily="2" charset="-122"/>
                <a:cs typeface="+mn-cs"/>
              </a:rPr>
              <a:t>、</a:t>
            </a:r>
            <a:r>
              <a:rPr kumimoji="0" lang="en-US" altLang="zh-CN" i="1" kern="1200" cap="none" spc="0" normalizeH="0" baseline="0" noProof="0" dirty="0">
                <a:latin typeface="Times New Roman" panose="02020603050405020304" pitchFamily="18" charset="0"/>
                <a:ea typeface="宋体" panose="02010600030101010101" pitchFamily="2" charset="-122"/>
                <a:cs typeface="+mn-cs"/>
              </a:rPr>
              <a:t> “</a:t>
            </a:r>
            <a:r>
              <a:rPr kumimoji="0" lang="en-US" altLang="zh-CN" i="1" kern="1200" cap="none" spc="0" normalizeH="0" baseline="0" noProof="0" dirty="0">
                <a:solidFill>
                  <a:srgbClr val="FF0000"/>
                </a:solidFill>
                <a:latin typeface="Times New Roman" panose="02020603050405020304" pitchFamily="18" charset="0"/>
                <a:ea typeface="宋体" panose="02010600030101010101" pitchFamily="2" charset="-122"/>
                <a:cs typeface="+mn-cs"/>
              </a:rPr>
              <a:t>Wind</a:t>
            </a:r>
            <a:r>
              <a:rPr kumimoji="0" lang="en-US" altLang="zh-CN" i="1" kern="1200" cap="none" spc="0" normalizeH="0" baseline="0" noProof="0" dirty="0">
                <a:latin typeface="Times New Roman" panose="02020603050405020304" pitchFamily="18" charset="0"/>
                <a:ea typeface="宋体" panose="02010600030101010101" pitchFamily="2" charset="-122"/>
                <a:cs typeface="+mn-cs"/>
              </a:rPr>
              <a:t>”</a:t>
            </a:r>
            <a:r>
              <a:rPr kumimoji="0" lang="zh-CN" altLang="en-US" kern="1200" cap="none" spc="0" normalizeH="0" baseline="0" noProof="0" dirty="0">
                <a:latin typeface="Times New Roman" panose="02020603050405020304" pitchFamily="18" charset="0"/>
                <a:ea typeface="宋体" panose="02010600030101010101" pitchFamily="2" charset="-122"/>
                <a:cs typeface="+mn-cs"/>
              </a:rPr>
              <a:t>作为划分属性的信息增益：</a:t>
            </a:r>
            <a:endParaRPr kumimoji="0" lang="en-US" altLang="zh-CN" kern="1200" cap="none" spc="0" normalizeH="0" baseline="0" noProof="0" dirty="0">
              <a:latin typeface="Times New Roman" panose="02020603050405020304" pitchFamily="18" charset="0"/>
              <a:ea typeface="宋体" panose="02010600030101010101" pitchFamily="2" charset="-122"/>
              <a:cs typeface="+mn-cs"/>
            </a:endParaRPr>
          </a:p>
          <a:p>
            <a:pPr marL="292100" marR="0" indent="-292100" defTabSz="914400" eaLnBrk="0" hangingPunct="0">
              <a:spcBef>
                <a:spcPct val="10000"/>
              </a:spcBef>
              <a:spcAft>
                <a:spcPts val="400"/>
              </a:spcAft>
              <a:buClr>
                <a:srgbClr val="0C7B9C"/>
              </a:buClr>
              <a:buSzPct val="75000"/>
              <a:buFont typeface="Monotype Sorts" pitchFamily="2" charset="2"/>
              <a:buChar char="l"/>
              <a:defRPr/>
            </a:pPr>
            <a:r>
              <a:rPr kumimoji="0" lang="en-US" altLang="zh-CN" b="0" kern="1200" cap="none" spc="0" normalizeH="0" baseline="0" noProof="0" dirty="0">
                <a:latin typeface="Arial" panose="020B0604020202020204" pitchFamily="34" charset="0"/>
                <a:ea typeface="宋体" panose="02010600030101010101" pitchFamily="2" charset="-122"/>
                <a:cs typeface="+mn-cs"/>
              </a:rPr>
              <a:t>Gain(</a:t>
            </a:r>
            <a:r>
              <a:rPr kumimoji="0" lang="en-US" altLang="zh-CN" b="0" kern="1200" cap="none" spc="0" normalizeH="0" baseline="0" noProof="0" dirty="0" err="1">
                <a:latin typeface="Arial" panose="020B0604020202020204" pitchFamily="34" charset="0"/>
                <a:ea typeface="宋体" panose="02010600030101010101" pitchFamily="2" charset="-122"/>
                <a:cs typeface="+mn-cs"/>
              </a:rPr>
              <a:t>S,Temperature</a:t>
            </a:r>
            <a:r>
              <a:rPr kumimoji="0" lang="en-US" altLang="zh-CN" b="0" kern="1200" cap="none" spc="0" normalizeH="0" baseline="0" noProof="0" dirty="0">
                <a:latin typeface="Arial" panose="020B0604020202020204" pitchFamily="34" charset="0"/>
                <a:ea typeface="宋体" panose="02010600030101010101" pitchFamily="2" charset="-122"/>
                <a:cs typeface="+mn-cs"/>
              </a:rPr>
              <a:t>) = 0.029</a:t>
            </a:r>
            <a:endParaRPr kumimoji="0" lang="en-US" altLang="zh-CN" b="0" kern="1200" cap="none" spc="0" normalizeH="0" baseline="0" noProof="0" dirty="0">
              <a:latin typeface="Arial" panose="020B0604020202020204" pitchFamily="34" charset="0"/>
              <a:ea typeface="宋体" panose="02010600030101010101" pitchFamily="2" charset="-122"/>
              <a:cs typeface="+mn-cs"/>
            </a:endParaRPr>
          </a:p>
          <a:p>
            <a:pPr marL="292100" marR="0" indent="-292100" defTabSz="914400" eaLnBrk="0" hangingPunct="0">
              <a:spcBef>
                <a:spcPct val="10000"/>
              </a:spcBef>
              <a:spcAft>
                <a:spcPts val="400"/>
              </a:spcAft>
              <a:buClr>
                <a:srgbClr val="0C7B9C"/>
              </a:buClr>
              <a:buSzPct val="75000"/>
              <a:buFont typeface="Monotype Sorts" pitchFamily="2" charset="2"/>
              <a:buChar char="l"/>
              <a:defRPr/>
            </a:pPr>
            <a:r>
              <a:rPr kumimoji="0" lang="en-US" altLang="zh-CN" b="0" kern="1200" cap="none" spc="0" normalizeH="0" baseline="0" noProof="0" dirty="0">
                <a:latin typeface="Arial" panose="020B0604020202020204" pitchFamily="34" charset="0"/>
                <a:ea typeface="宋体" panose="02010600030101010101" pitchFamily="2" charset="-122"/>
                <a:cs typeface="+mn-cs"/>
              </a:rPr>
              <a:t>Gain(</a:t>
            </a:r>
            <a:r>
              <a:rPr kumimoji="0" lang="en-US" altLang="zh-CN" b="0" kern="1200" cap="none" spc="0" normalizeH="0" baseline="0" noProof="0" dirty="0" err="1">
                <a:latin typeface="Arial" panose="020B0604020202020204" pitchFamily="34" charset="0"/>
                <a:ea typeface="宋体" panose="02010600030101010101" pitchFamily="2" charset="-122"/>
                <a:cs typeface="+mn-cs"/>
              </a:rPr>
              <a:t>S,Humidity</a:t>
            </a:r>
            <a:r>
              <a:rPr kumimoji="0" lang="en-US" altLang="zh-CN" b="0" kern="1200" cap="none" spc="0" normalizeH="0" baseline="0" noProof="0" dirty="0">
                <a:latin typeface="Arial" panose="020B0604020202020204" pitchFamily="34" charset="0"/>
                <a:ea typeface="宋体" panose="02010600030101010101" pitchFamily="2" charset="-122"/>
                <a:cs typeface="+mn-cs"/>
              </a:rPr>
              <a:t>) = 0.151</a:t>
            </a:r>
            <a:endParaRPr kumimoji="0" lang="en-US" altLang="zh-CN" b="0" kern="1200" cap="none" spc="0" normalizeH="0" baseline="0" noProof="0" dirty="0">
              <a:latin typeface="Arial" panose="020B0604020202020204" pitchFamily="34" charset="0"/>
              <a:ea typeface="宋体" panose="02010600030101010101" pitchFamily="2" charset="-122"/>
              <a:cs typeface="+mn-cs"/>
            </a:endParaRPr>
          </a:p>
          <a:p>
            <a:pPr marL="292100" marR="0" indent="-292100" defTabSz="914400" eaLnBrk="0" hangingPunct="0">
              <a:spcBef>
                <a:spcPct val="10000"/>
              </a:spcBef>
              <a:spcAft>
                <a:spcPts val="400"/>
              </a:spcAft>
              <a:buClr>
                <a:srgbClr val="0C7B9C"/>
              </a:buClr>
              <a:buSzPct val="75000"/>
              <a:buFont typeface="Monotype Sorts" pitchFamily="2" charset="2"/>
              <a:buChar char="l"/>
              <a:defRPr/>
            </a:pPr>
            <a:r>
              <a:rPr kumimoji="0" lang="en-US" altLang="zh-CN" b="0" kern="1200" cap="none" spc="0" normalizeH="0" baseline="0" noProof="0" dirty="0">
                <a:latin typeface="Arial" panose="020B0604020202020204" pitchFamily="34" charset="0"/>
                <a:ea typeface="宋体" panose="02010600030101010101" pitchFamily="2" charset="-122"/>
                <a:cs typeface="+mn-cs"/>
              </a:rPr>
              <a:t>Gain(</a:t>
            </a:r>
            <a:r>
              <a:rPr kumimoji="0" lang="en-US" altLang="zh-CN" b="0" kern="1200" cap="none" spc="0" normalizeH="0" baseline="0" noProof="0" dirty="0" err="1">
                <a:latin typeface="Arial" panose="020B0604020202020204" pitchFamily="34" charset="0"/>
                <a:ea typeface="宋体" panose="02010600030101010101" pitchFamily="2" charset="-122"/>
                <a:cs typeface="+mn-cs"/>
              </a:rPr>
              <a:t>S,Wind</a:t>
            </a:r>
            <a:r>
              <a:rPr kumimoji="0" lang="en-US" altLang="zh-CN" b="0" kern="1200" cap="none" spc="0" normalizeH="0" baseline="0" noProof="0" dirty="0">
                <a:latin typeface="Arial" panose="020B0604020202020204" pitchFamily="34" charset="0"/>
                <a:ea typeface="宋体" panose="02010600030101010101" pitchFamily="2" charset="-122"/>
                <a:cs typeface="+mn-cs"/>
              </a:rPr>
              <a:t>) = 0.048</a:t>
            </a:r>
            <a:endParaRPr kumimoji="0" lang="en-US" altLang="zh-CN" b="0" kern="1200" cap="none" spc="0" normalizeH="0" baseline="0" noProof="0" dirty="0">
              <a:latin typeface="Arial" panose="020B0604020202020204" pitchFamily="34" charset="0"/>
              <a:ea typeface="宋体" panose="02010600030101010101" pitchFamily="2" charset="-122"/>
              <a:cs typeface="+mn-cs"/>
            </a:endParaRPr>
          </a:p>
          <a:p>
            <a:pPr marR="0" defTabSz="914400" eaLnBrk="0" hangingPunct="0">
              <a:spcBef>
                <a:spcPct val="10000"/>
              </a:spcBef>
              <a:spcAft>
                <a:spcPts val="400"/>
              </a:spcAft>
              <a:buClr>
                <a:srgbClr val="0C7B9C"/>
              </a:buClr>
              <a:buSzPct val="75000"/>
              <a:buFont typeface="Arial" panose="020B0604020202020204" pitchFamily="34" charset="0"/>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mn-cs"/>
              </a:rPr>
              <a:t>因此，对于当前结点，用</a:t>
            </a:r>
            <a:r>
              <a:rPr kumimoji="0" lang="en-US" altLang="zh-CN" kern="1200" cap="none" spc="0" normalizeH="0" baseline="0" noProof="0" dirty="0">
                <a:latin typeface="Times New Roman" panose="02020603050405020304" pitchFamily="18" charset="0"/>
                <a:ea typeface="宋体" panose="02010600030101010101" pitchFamily="2" charset="-122"/>
                <a:cs typeface="+mn-cs"/>
              </a:rPr>
              <a:t> </a:t>
            </a:r>
            <a:r>
              <a:rPr kumimoji="0" lang="en-US" altLang="zh-CN" i="1" kern="1200" cap="none" spc="0" normalizeH="0" baseline="0" noProof="0" dirty="0">
                <a:latin typeface="Times New Roman" panose="02020603050405020304" pitchFamily="18" charset="0"/>
                <a:ea typeface="宋体" panose="02010600030101010101" pitchFamily="2" charset="-122"/>
                <a:cs typeface="+mn-cs"/>
              </a:rPr>
              <a:t>“</a:t>
            </a:r>
            <a:r>
              <a:rPr kumimoji="0" lang="en-US" altLang="zh-CN" i="1" kern="1200" cap="none" spc="0" normalizeH="0" baseline="0" noProof="0" dirty="0">
                <a:solidFill>
                  <a:srgbClr val="FF0000"/>
                </a:solidFill>
                <a:latin typeface="Times New Roman" panose="02020603050405020304" pitchFamily="18" charset="0"/>
                <a:ea typeface="宋体" panose="02010600030101010101" pitchFamily="2" charset="-122"/>
                <a:cs typeface="+mn-cs"/>
              </a:rPr>
              <a:t>Outlook</a:t>
            </a:r>
            <a:r>
              <a:rPr kumimoji="0" lang="en-US" altLang="zh-CN" i="1" kern="1200" cap="none" spc="0" normalizeH="0" baseline="0" noProof="0" dirty="0">
                <a:latin typeface="Times New Roman" panose="02020603050405020304" pitchFamily="18" charset="0"/>
                <a:ea typeface="宋体" panose="02010600030101010101" pitchFamily="2" charset="-122"/>
                <a:cs typeface="+mn-cs"/>
              </a:rPr>
              <a:t>”</a:t>
            </a:r>
            <a:r>
              <a:rPr kumimoji="0" lang="zh-CN" altLang="en-US" kern="1200" cap="none" spc="0" normalizeH="0" baseline="0" noProof="0" dirty="0">
                <a:latin typeface="Times New Roman" panose="02020603050405020304" pitchFamily="18" charset="0"/>
                <a:ea typeface="宋体" panose="02010600030101010101" pitchFamily="2" charset="-122"/>
                <a:cs typeface="+mn-cs"/>
              </a:rPr>
              <a:t>划分样本集</a:t>
            </a:r>
            <a:r>
              <a:rPr kumimoji="0" lang="en-US" altLang="zh-CN" kern="1200" cap="none" spc="0" normalizeH="0" baseline="0" noProof="0" dirty="0">
                <a:latin typeface="Times New Roman" panose="02020603050405020304" pitchFamily="18" charset="0"/>
                <a:ea typeface="宋体" panose="02010600030101010101" pitchFamily="2" charset="-122"/>
                <a:cs typeface="+mn-cs"/>
              </a:rPr>
              <a:t>S</a:t>
            </a:r>
            <a:r>
              <a:rPr kumimoji="0" lang="zh-CN" altLang="en-US" kern="1200" cap="none" spc="0" normalizeH="0" baseline="0" noProof="0" dirty="0">
                <a:latin typeface="Times New Roman" panose="02020603050405020304" pitchFamily="18" charset="0"/>
                <a:ea typeface="宋体" panose="02010600030101010101" pitchFamily="2" charset="-122"/>
                <a:cs typeface="+mn-cs"/>
              </a:rPr>
              <a:t>的信息增益最大，被选为划分属性。</a:t>
            </a:r>
            <a:endParaRPr kumimoji="0" lang="en-US" altLang="zh-CN" kern="1200" cap="none" spc="0" normalizeH="0" baseline="0" noProof="0" dirty="0">
              <a:latin typeface="Times New Roman" panose="02020603050405020304" pitchFamily="18" charset="0"/>
              <a:ea typeface="宋体" panose="02010600030101010101" pitchFamily="2" charset="-122"/>
              <a:cs typeface="+mn-cs"/>
            </a:endParaRPr>
          </a:p>
          <a:p>
            <a:pPr marR="0" defTabSz="914400" eaLnBrk="0" hangingPunct="0">
              <a:spcBef>
                <a:spcPct val="10000"/>
              </a:spcBef>
              <a:spcAft>
                <a:spcPts val="400"/>
              </a:spcAft>
              <a:buClr>
                <a:srgbClr val="0C7B9C"/>
              </a:buClr>
              <a:buSzPct val="75000"/>
              <a:buFont typeface="Arial" panose="020B0604020202020204" pitchFamily="34" charset="0"/>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mn-cs"/>
              </a:rPr>
              <a:t>对于生成的每一个儿子结点，重复上面的过程，直到所有的结点为叶子结点。长树过程演示如下：</a:t>
            </a:r>
            <a:endParaRPr kumimoji="0" lang="en-US" altLang="zh-CN" kern="1200" cap="none" spc="0" normalizeH="0" baseline="0" noProof="0" dirty="0">
              <a:latin typeface="Times New Roman" panose="02020603050405020304" pitchFamily="18" charset="0"/>
              <a:ea typeface="宋体" panose="02010600030101010101" pitchFamily="2" charset="-122"/>
              <a:cs typeface="+mn-cs"/>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表格 9"/>
          <p:cNvGraphicFramePr>
            <a:graphicFrameLocks noGrp="1"/>
          </p:cNvGraphicFramePr>
          <p:nvPr/>
        </p:nvGraphicFramePr>
        <p:xfrm>
          <a:off x="838200" y="1219200"/>
          <a:ext cx="7239000" cy="4495800"/>
        </p:xfrm>
        <a:graphic>
          <a:graphicData uri="http://schemas.openxmlformats.org/drawingml/2006/table">
            <a:tbl>
              <a:tblPr/>
              <a:tblGrid>
                <a:gridCol w="586946"/>
                <a:gridCol w="1239107"/>
                <a:gridCol w="1673884"/>
                <a:gridCol w="1239107"/>
                <a:gridCol w="978243"/>
                <a:gridCol w="1521712"/>
              </a:tblGrid>
              <a:tr h="299720">
                <a:tc>
                  <a:txBody>
                    <a:bodyPr/>
                    <a:lstStyle/>
                    <a:p>
                      <a:pPr algn="ctr">
                        <a:spcAft>
                          <a:spcPts val="0"/>
                        </a:spcAft>
                      </a:pPr>
                      <a:r>
                        <a:rPr lang="en-US" altLang="zh-CN" sz="1800" kern="100" dirty="0" smtClean="0">
                          <a:solidFill>
                            <a:srgbClr val="0000FF"/>
                          </a:solidFill>
                          <a:latin typeface="Times New Roman" panose="02020603050405020304"/>
                          <a:ea typeface="宋体" panose="02010600030101010101" pitchFamily="2" charset="-122"/>
                          <a:cs typeface="Times New Roman" panose="02020603050405020304"/>
                        </a:rPr>
                        <a:t>Day</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dirty="0" smtClean="0">
                          <a:latin typeface="Times New Roman" panose="02020603050405020304"/>
                          <a:ea typeface="宋体" panose="02010600030101010101" pitchFamily="2" charset="-122"/>
                          <a:cs typeface="Times New Roman" panose="02020603050405020304"/>
                        </a:rPr>
                        <a:t>Outlook</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dirty="0" smtClean="0">
                          <a:latin typeface="Times New Roman" panose="02020603050405020304"/>
                          <a:ea typeface="宋体" panose="02010600030101010101" pitchFamily="2" charset="-122"/>
                          <a:cs typeface="Times New Roman" panose="02020603050405020304"/>
                        </a:rPr>
                        <a:t>Temperature</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dirty="0" smtClean="0">
                          <a:latin typeface="Times New Roman" panose="02020603050405020304"/>
                          <a:ea typeface="宋体" panose="02010600030101010101" pitchFamily="2" charset="-122"/>
                          <a:cs typeface="Times New Roman" panose="02020603050405020304"/>
                        </a:rPr>
                        <a:t>Humidity</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dirty="0" smtClean="0">
                          <a:latin typeface="Times New Roman" panose="02020603050405020304"/>
                          <a:ea typeface="宋体" panose="02010600030101010101" pitchFamily="2" charset="-122"/>
                          <a:cs typeface="Times New Roman" panose="02020603050405020304"/>
                        </a:rPr>
                        <a:t>Wind</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dirty="0" err="1" smtClean="0">
                          <a:solidFill>
                            <a:srgbClr val="FF0000"/>
                          </a:solidFill>
                          <a:latin typeface="Times New Roman" panose="02020603050405020304"/>
                          <a:ea typeface="宋体" panose="02010600030101010101" pitchFamily="2" charset="-122"/>
                          <a:cs typeface="Times New Roman" panose="02020603050405020304"/>
                        </a:rPr>
                        <a:t>PlayTennis</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72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1</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Sunny</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Hot</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High</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Weak</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No</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72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2</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Sunny</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Hot</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High</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Strong</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No</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72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3</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Overcast</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Hot</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High</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Weak</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Yes</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72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4</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Rain</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Mild</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High</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Weak</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Yes</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72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5</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Rain</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Cool</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smtClean="0">
                          <a:latin typeface="Times New Roman" panose="02020603050405020304"/>
                          <a:ea typeface="宋体" panose="02010600030101010101" pitchFamily="2" charset="-122"/>
                          <a:cs typeface="Times New Roman" panose="02020603050405020304"/>
                        </a:rPr>
                        <a:t>N</a:t>
                      </a:r>
                      <a:r>
                        <a:rPr lang="en-US" altLang="zh-CN" sz="1800" kern="100" dirty="0" smtClean="0">
                          <a:latin typeface="Times New Roman" panose="02020603050405020304"/>
                          <a:ea typeface="宋体" panose="02010600030101010101" pitchFamily="2" charset="-122"/>
                          <a:cs typeface="Times New Roman" panose="02020603050405020304"/>
                        </a:rPr>
                        <a:t>ormal</a:t>
                      </a:r>
                      <a:endParaRPr lang="en-US"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Weak</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Yes</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72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6</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Rain</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Cool</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kern="100" dirty="0" smtClean="0">
                          <a:latin typeface="Times New Roman" panose="02020603050405020304"/>
                          <a:ea typeface="宋体" panose="02010600030101010101" pitchFamily="2" charset="-122"/>
                          <a:cs typeface="Times New Roman" panose="02020603050405020304"/>
                        </a:rPr>
                        <a:t>N</a:t>
                      </a:r>
                      <a:r>
                        <a:rPr lang="en-US" altLang="zh-CN" sz="1800" kern="100" dirty="0" smtClean="0">
                          <a:latin typeface="Times New Roman" panose="02020603050405020304"/>
                          <a:ea typeface="宋体" panose="02010600030101010101" pitchFamily="2" charset="-122"/>
                          <a:cs typeface="Times New Roman" panose="02020603050405020304"/>
                        </a:rPr>
                        <a:t>ormal</a:t>
                      </a:r>
                      <a:endParaRPr lang="en-US"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Strong</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No</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72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7</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Overcast</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Cool</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kern="100" dirty="0" smtClean="0">
                          <a:latin typeface="Times New Roman" panose="02020603050405020304"/>
                          <a:ea typeface="宋体" panose="02010600030101010101" pitchFamily="2" charset="-122"/>
                          <a:cs typeface="Times New Roman" panose="02020603050405020304"/>
                        </a:rPr>
                        <a:t>N</a:t>
                      </a:r>
                      <a:r>
                        <a:rPr lang="en-US" altLang="zh-CN" sz="1800" kern="100" dirty="0" smtClean="0">
                          <a:latin typeface="Times New Roman" panose="02020603050405020304"/>
                          <a:ea typeface="宋体" panose="02010600030101010101" pitchFamily="2" charset="-122"/>
                          <a:cs typeface="Times New Roman" panose="02020603050405020304"/>
                        </a:rPr>
                        <a:t>ormal</a:t>
                      </a:r>
                      <a:endParaRPr lang="en-US"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Strong</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Yes</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72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8</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Sunny</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Mild</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High</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Weak</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No</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72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9</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Sunny</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Cool</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kern="100" dirty="0" smtClean="0">
                          <a:latin typeface="Times New Roman" panose="02020603050405020304"/>
                          <a:ea typeface="宋体" panose="02010600030101010101" pitchFamily="2" charset="-122"/>
                          <a:cs typeface="Times New Roman" panose="02020603050405020304"/>
                        </a:rPr>
                        <a:t>N</a:t>
                      </a:r>
                      <a:r>
                        <a:rPr lang="en-US" altLang="zh-CN" sz="1800" kern="100" dirty="0" smtClean="0">
                          <a:latin typeface="Times New Roman" panose="02020603050405020304"/>
                          <a:ea typeface="宋体" panose="02010600030101010101" pitchFamily="2" charset="-122"/>
                          <a:cs typeface="Times New Roman" panose="02020603050405020304"/>
                        </a:rPr>
                        <a:t>ormal</a:t>
                      </a:r>
                      <a:endParaRPr lang="en-US"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Weak</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Yes</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72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10</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Rain</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Mild</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kern="100" dirty="0" smtClean="0">
                          <a:latin typeface="Times New Roman" panose="02020603050405020304"/>
                          <a:ea typeface="宋体" panose="02010600030101010101" pitchFamily="2" charset="-122"/>
                          <a:cs typeface="Times New Roman" panose="02020603050405020304"/>
                        </a:rPr>
                        <a:t>N</a:t>
                      </a:r>
                      <a:r>
                        <a:rPr lang="en-US" altLang="zh-CN" sz="1800" kern="100" dirty="0" smtClean="0">
                          <a:latin typeface="Times New Roman" panose="02020603050405020304"/>
                          <a:ea typeface="宋体" panose="02010600030101010101" pitchFamily="2" charset="-122"/>
                          <a:cs typeface="Times New Roman" panose="02020603050405020304"/>
                        </a:rPr>
                        <a:t>ormal</a:t>
                      </a:r>
                      <a:endParaRPr lang="en-US"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Weak</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Yes</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72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11</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Sunny</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Mild</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kern="100" dirty="0" smtClean="0">
                          <a:latin typeface="Times New Roman" panose="02020603050405020304"/>
                          <a:ea typeface="宋体" panose="02010600030101010101" pitchFamily="2" charset="-122"/>
                          <a:cs typeface="Times New Roman" panose="02020603050405020304"/>
                        </a:rPr>
                        <a:t>N</a:t>
                      </a:r>
                      <a:r>
                        <a:rPr lang="en-US" altLang="zh-CN" sz="1800" kern="100" dirty="0" smtClean="0">
                          <a:latin typeface="Times New Roman" panose="02020603050405020304"/>
                          <a:ea typeface="宋体" panose="02010600030101010101" pitchFamily="2" charset="-122"/>
                          <a:cs typeface="Times New Roman" panose="02020603050405020304"/>
                        </a:rPr>
                        <a:t>ormal</a:t>
                      </a:r>
                      <a:endParaRPr lang="en-US"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Strong</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Yes</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72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12</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Overcast</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Mild</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High</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Strong</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Yes</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72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13</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Overcast</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Hot</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kern="100" dirty="0" smtClean="0">
                          <a:latin typeface="Times New Roman" panose="02020603050405020304"/>
                          <a:ea typeface="宋体" panose="02010600030101010101" pitchFamily="2" charset="-122"/>
                          <a:cs typeface="Times New Roman" panose="02020603050405020304"/>
                        </a:rPr>
                        <a:t>N</a:t>
                      </a:r>
                      <a:r>
                        <a:rPr lang="en-US" altLang="zh-CN" sz="1800" kern="100" dirty="0" smtClean="0">
                          <a:latin typeface="Times New Roman" panose="02020603050405020304"/>
                          <a:ea typeface="宋体" panose="02010600030101010101" pitchFamily="2" charset="-122"/>
                          <a:cs typeface="Times New Roman" panose="02020603050405020304"/>
                        </a:rPr>
                        <a:t>ormal</a:t>
                      </a:r>
                      <a:endParaRPr lang="en-US"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Weak</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Yes</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72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14</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Rain</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Mild</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High</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Strong</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No</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2" name="表格 11"/>
          <p:cNvGraphicFramePr>
            <a:graphicFrameLocks noGrp="1"/>
          </p:cNvGraphicFramePr>
          <p:nvPr/>
        </p:nvGraphicFramePr>
        <p:xfrm>
          <a:off x="838200" y="5943600"/>
          <a:ext cx="7239000" cy="300038"/>
        </p:xfrm>
        <a:graphic>
          <a:graphicData uri="http://schemas.openxmlformats.org/drawingml/2006/table">
            <a:tbl>
              <a:tblPr/>
              <a:tblGrid>
                <a:gridCol w="586946"/>
                <a:gridCol w="1239107"/>
                <a:gridCol w="1673884"/>
                <a:gridCol w="1239107"/>
                <a:gridCol w="978243"/>
                <a:gridCol w="1521712"/>
              </a:tblGrid>
              <a:tr h="300038">
                <a:tc>
                  <a:txBody>
                    <a:bodyPr/>
                    <a:lstStyle/>
                    <a:p>
                      <a:pPr marL="0" algn="ctr" defTabSz="914400" rtl="0" eaLnBrk="1" latinLnBrk="0" hangingPunct="1">
                        <a:spcAft>
                          <a:spcPts val="0"/>
                        </a:spcAft>
                      </a:pPr>
                      <a:r>
                        <a:rPr lang="en-US" altLang="zh-CN" sz="1800" kern="100" dirty="0" smtClean="0">
                          <a:solidFill>
                            <a:srgbClr val="0000FF"/>
                          </a:solidFill>
                          <a:latin typeface="Times New Roman" panose="02020603050405020304"/>
                          <a:ea typeface="宋体" panose="02010600030101010101" pitchFamily="2" charset="-122"/>
                          <a:cs typeface="Times New Roman" panose="02020603050405020304"/>
                        </a:rPr>
                        <a:t>15</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3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1" kern="100" dirty="0" smtClean="0">
                          <a:solidFill>
                            <a:srgbClr val="00B050"/>
                          </a:solidFill>
                          <a:latin typeface="Times New Roman" panose="02020603050405020304"/>
                          <a:ea typeface="宋体" panose="02010600030101010101" pitchFamily="2" charset="-122"/>
                          <a:cs typeface="Times New Roman" panose="02020603050405020304"/>
                        </a:rPr>
                        <a:t>Sunny</a:t>
                      </a:r>
                      <a:endParaRPr lang="zh-CN" sz="1800" b="1" kern="100" dirty="0">
                        <a:solidFill>
                          <a:srgbClr val="00B050"/>
                        </a:solidFill>
                        <a:latin typeface="Times New Roman" panose="02020603050405020304"/>
                        <a:ea typeface="宋体" panose="02010600030101010101" pitchFamily="2" charset="-122"/>
                        <a:cs typeface="Times New Roman" panose="02020603050405020304"/>
                      </a:endParaRPr>
                    </a:p>
                  </a:txBody>
                  <a:tcPr marL="9525" marR="9525" marT="953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1" kern="100" dirty="0" smtClean="0">
                          <a:solidFill>
                            <a:srgbClr val="00B050"/>
                          </a:solidFill>
                          <a:latin typeface="Times New Roman" panose="02020603050405020304"/>
                          <a:ea typeface="宋体" panose="02010600030101010101" pitchFamily="2" charset="-122"/>
                          <a:cs typeface="Times New Roman" panose="02020603050405020304"/>
                        </a:rPr>
                        <a:t>Cool</a:t>
                      </a:r>
                      <a:endParaRPr lang="zh-CN" sz="1800" b="1" kern="100" dirty="0">
                        <a:solidFill>
                          <a:srgbClr val="00B050"/>
                        </a:solidFill>
                        <a:latin typeface="Times New Roman" panose="02020603050405020304"/>
                        <a:ea typeface="宋体" panose="02010600030101010101" pitchFamily="2" charset="-122"/>
                        <a:cs typeface="Times New Roman" panose="02020603050405020304"/>
                      </a:endParaRPr>
                    </a:p>
                  </a:txBody>
                  <a:tcPr marL="9525" marR="9525" marT="953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dirty="0" smtClean="0">
                          <a:solidFill>
                            <a:srgbClr val="00B050"/>
                          </a:solidFill>
                          <a:latin typeface="Times New Roman" panose="02020603050405020304"/>
                          <a:ea typeface="宋体" panose="02010600030101010101" pitchFamily="2" charset="-122"/>
                          <a:cs typeface="Times New Roman" panose="02020603050405020304"/>
                        </a:rPr>
                        <a:t>High</a:t>
                      </a:r>
                      <a:endParaRPr lang="zh-CN" sz="1800" b="1" kern="100" dirty="0">
                        <a:solidFill>
                          <a:srgbClr val="00B050"/>
                        </a:solidFill>
                        <a:latin typeface="Times New Roman" panose="02020603050405020304"/>
                        <a:ea typeface="宋体" panose="02010600030101010101" pitchFamily="2" charset="-122"/>
                        <a:cs typeface="Times New Roman" panose="02020603050405020304"/>
                      </a:endParaRPr>
                    </a:p>
                  </a:txBody>
                  <a:tcPr marL="9525" marR="9525" marT="953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1" kern="100" dirty="0" smtClean="0">
                          <a:solidFill>
                            <a:srgbClr val="00B050"/>
                          </a:solidFill>
                          <a:latin typeface="Times New Roman" panose="02020603050405020304"/>
                          <a:ea typeface="宋体" panose="02010600030101010101" pitchFamily="2" charset="-122"/>
                          <a:cs typeface="Times New Roman" panose="02020603050405020304"/>
                        </a:rPr>
                        <a:t>Strong</a:t>
                      </a:r>
                      <a:endParaRPr lang="zh-CN" sz="1800" b="1" kern="100" dirty="0">
                        <a:solidFill>
                          <a:srgbClr val="00B050"/>
                        </a:solidFill>
                        <a:latin typeface="Times New Roman" panose="02020603050405020304"/>
                        <a:ea typeface="宋体" panose="02010600030101010101" pitchFamily="2" charset="-122"/>
                        <a:cs typeface="Times New Roman" panose="02020603050405020304"/>
                      </a:endParaRPr>
                    </a:p>
                  </a:txBody>
                  <a:tcPr marL="9525" marR="9525" marT="953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800" b="1" kern="100" dirty="0" smtClean="0">
                          <a:solidFill>
                            <a:srgbClr val="FF0000"/>
                          </a:solidFill>
                          <a:latin typeface="Times New Roman" panose="02020603050405020304"/>
                          <a:ea typeface="宋体" panose="02010600030101010101" pitchFamily="2" charset="-122"/>
                          <a:cs typeface="Times New Roman" panose="02020603050405020304"/>
                        </a:rPr>
                        <a:t>？</a:t>
                      </a:r>
                      <a:endParaRPr lang="zh-CN" sz="1800" b="1"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3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0067" name="TextBox 14"/>
          <p:cNvSpPr txBox="1"/>
          <p:nvPr/>
        </p:nvSpPr>
        <p:spPr>
          <a:xfrm>
            <a:off x="304800" y="115888"/>
            <a:ext cx="75438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三、本课程的授课思路与内容安排</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1713" name="Picture 11" descr="PlayTennis"/>
          <p:cNvPicPr>
            <a:picLocks noChangeAspect="1"/>
          </p:cNvPicPr>
          <p:nvPr/>
        </p:nvPicPr>
        <p:blipFill>
          <a:blip r:embed="rId1"/>
          <a:stretch>
            <a:fillRect/>
          </a:stretch>
        </p:blipFill>
        <p:spPr>
          <a:xfrm>
            <a:off x="5638800" y="1828800"/>
            <a:ext cx="3276600" cy="2297113"/>
          </a:xfrm>
          <a:prstGeom prst="rect">
            <a:avLst/>
          </a:prstGeom>
          <a:noFill/>
          <a:ln w="9525">
            <a:noFill/>
          </a:ln>
        </p:spPr>
      </p:pic>
      <p:sp>
        <p:nvSpPr>
          <p:cNvPr id="371714" name="Rectangle 14"/>
          <p:cNvSpPr/>
          <p:nvPr/>
        </p:nvSpPr>
        <p:spPr>
          <a:xfrm>
            <a:off x="6019800" y="1752600"/>
            <a:ext cx="533400" cy="2590800"/>
          </a:xfrm>
          <a:prstGeom prst="rect">
            <a:avLst/>
          </a:prstGeom>
          <a:noFill/>
          <a:ln w="12700" cap="flat" cmpd="sng">
            <a:solidFill>
              <a:srgbClr val="FF0000"/>
            </a:solidFill>
            <a:prstDash val="solid"/>
            <a:miter/>
            <a:headEnd type="none" w="med" len="med"/>
            <a:tailEnd type="none" w="med" len="med"/>
          </a:ln>
        </p:spPr>
        <p:txBody>
          <a:bodyPr wrap="none" anchor="ctr" anchorCtr="0"/>
          <a:p>
            <a:pPr eaLnBrk="0" hangingPunct="0">
              <a:buClrTx/>
              <a:buFontTx/>
            </a:pPr>
            <a:endParaRPr lang="zh-CN" altLang="en-US" dirty="0">
              <a:latin typeface="Times New Roman" panose="02020603050405020304" pitchFamily="18" charset="0"/>
            </a:endParaRPr>
          </a:p>
        </p:txBody>
      </p:sp>
      <p:sp>
        <p:nvSpPr>
          <p:cNvPr id="371715" name="Text Box 15"/>
          <p:cNvSpPr txBox="1"/>
          <p:nvPr/>
        </p:nvSpPr>
        <p:spPr>
          <a:xfrm>
            <a:off x="533400" y="1143000"/>
            <a:ext cx="7391400" cy="519113"/>
          </a:xfrm>
          <a:prstGeom prst="rect">
            <a:avLst/>
          </a:prstGeom>
          <a:noFill/>
          <a:ln w="12700">
            <a:noFill/>
          </a:ln>
        </p:spPr>
        <p:txBody>
          <a:bodyPr anchor="t" anchorCtr="0">
            <a:spAutoFit/>
          </a:bodyPr>
          <a:p>
            <a:pPr eaLnBrk="0" hangingPunct="0">
              <a:buClrTx/>
              <a:buFontTx/>
            </a:pPr>
            <a:r>
              <a:rPr lang="zh-CN" altLang="en-US" dirty="0">
                <a:latin typeface="Times New Roman" panose="02020603050405020304" pitchFamily="18" charset="0"/>
              </a:rPr>
              <a:t>对于根结点，</a:t>
            </a:r>
            <a:r>
              <a:rPr lang="en-US" altLang="zh-CN" i="1" dirty="0">
                <a:latin typeface="Times New Roman" panose="02020603050405020304" pitchFamily="18" charset="0"/>
              </a:rPr>
              <a:t>“</a:t>
            </a:r>
            <a:r>
              <a:rPr lang="en-US" altLang="zh-CN" i="1" dirty="0">
                <a:solidFill>
                  <a:srgbClr val="FF0000"/>
                </a:solidFill>
                <a:latin typeface="Times New Roman" panose="02020603050405020304" pitchFamily="18" charset="0"/>
              </a:rPr>
              <a:t>Outlook</a:t>
            </a:r>
            <a:r>
              <a:rPr lang="en-US" altLang="zh-CN" i="1" dirty="0">
                <a:latin typeface="Times New Roman" panose="02020603050405020304" pitchFamily="18" charset="0"/>
              </a:rPr>
              <a:t>”</a:t>
            </a:r>
            <a:r>
              <a:rPr lang="zh-CN" altLang="en-US" dirty="0">
                <a:latin typeface="Times New Roman" panose="02020603050405020304" pitchFamily="18" charset="0"/>
              </a:rPr>
              <a:t>被选作最佳划分：</a:t>
            </a:r>
            <a:r>
              <a:rPr lang="en-US" altLang="zh-CN" dirty="0">
                <a:latin typeface="Times New Roman" panose="02020603050405020304" pitchFamily="18" charset="0"/>
              </a:rPr>
              <a:t> </a:t>
            </a:r>
            <a:endParaRPr lang="en-US" altLang="zh-CN" dirty="0">
              <a:latin typeface="Times New Roman" panose="02020603050405020304" pitchFamily="18" charset="0"/>
            </a:endParaRPr>
          </a:p>
        </p:txBody>
      </p:sp>
      <p:sp>
        <p:nvSpPr>
          <p:cNvPr id="371716"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371717" name="Rectangle 3"/>
          <p:cNvSpPr/>
          <p:nvPr/>
        </p:nvSpPr>
        <p:spPr>
          <a:xfrm>
            <a:off x="2254250" y="2743200"/>
            <a:ext cx="1295400" cy="457200"/>
          </a:xfrm>
          <a:prstGeom prst="rect">
            <a:avLst/>
          </a:prstGeom>
          <a:solidFill>
            <a:srgbClr val="66FFCC">
              <a:alpha val="14117"/>
            </a:srgbClr>
          </a:solidFill>
          <a:ln w="12700" cap="flat" cmpd="sng">
            <a:solidFill>
              <a:schemeClr val="tx1"/>
            </a:solidFill>
            <a:prstDash val="solid"/>
            <a:miter/>
            <a:headEnd type="none" w="med" len="med"/>
            <a:tailEnd type="none" w="med" len="med"/>
          </a:ln>
        </p:spPr>
        <p:txBody>
          <a:bodyPr wrap="none" anchor="ctr" anchorCtr="0"/>
          <a:p>
            <a:pPr algn="ctr" eaLnBrk="0" hangingPunct="0">
              <a:buClrTx/>
              <a:buFontTx/>
            </a:pPr>
            <a:r>
              <a:rPr lang="en-US" altLang="zh-CN" sz="1800" b="0" i="1" dirty="0">
                <a:solidFill>
                  <a:srgbClr val="FF0000"/>
                </a:solidFill>
                <a:latin typeface="Arial" panose="020B0604020202020204" pitchFamily="34" charset="0"/>
              </a:rPr>
              <a:t>Outlook</a:t>
            </a:r>
            <a:endParaRPr lang="en-US" altLang="zh-CN" sz="1800" b="0" i="1" dirty="0">
              <a:solidFill>
                <a:srgbClr val="FF0000"/>
              </a:solidFill>
              <a:latin typeface="Arial" panose="020B0604020202020204" pitchFamily="34" charset="0"/>
            </a:endParaRPr>
          </a:p>
        </p:txBody>
      </p:sp>
      <p:sp>
        <p:nvSpPr>
          <p:cNvPr id="21" name="Line 4"/>
          <p:cNvSpPr/>
          <p:nvPr/>
        </p:nvSpPr>
        <p:spPr>
          <a:xfrm flipH="1">
            <a:off x="1187450" y="3276600"/>
            <a:ext cx="1447800" cy="609600"/>
          </a:xfrm>
          <a:prstGeom prst="line">
            <a:avLst/>
          </a:prstGeom>
          <a:ln w="12700" cap="flat" cmpd="sng">
            <a:solidFill>
              <a:schemeClr val="tx1"/>
            </a:solidFill>
            <a:prstDash val="solid"/>
            <a:round/>
            <a:headEnd type="none" w="med" len="med"/>
            <a:tailEnd type="triangle" w="med" len="med"/>
          </a:ln>
        </p:spPr>
      </p:sp>
      <p:sp>
        <p:nvSpPr>
          <p:cNvPr id="22" name="Line 5"/>
          <p:cNvSpPr/>
          <p:nvPr/>
        </p:nvSpPr>
        <p:spPr>
          <a:xfrm>
            <a:off x="3244850" y="3276600"/>
            <a:ext cx="1143000" cy="609600"/>
          </a:xfrm>
          <a:prstGeom prst="line">
            <a:avLst/>
          </a:prstGeom>
          <a:ln w="12700" cap="flat" cmpd="sng">
            <a:solidFill>
              <a:schemeClr val="tx1"/>
            </a:solidFill>
            <a:prstDash val="solid"/>
            <a:round/>
            <a:headEnd type="none" w="med" len="med"/>
            <a:tailEnd type="triangle" w="med" len="med"/>
          </a:ln>
        </p:spPr>
      </p:sp>
      <p:sp>
        <p:nvSpPr>
          <p:cNvPr id="23" name="Text Box 6"/>
          <p:cNvSpPr txBox="1"/>
          <p:nvPr/>
        </p:nvSpPr>
        <p:spPr>
          <a:xfrm>
            <a:off x="2330450" y="3352800"/>
            <a:ext cx="1371600" cy="366713"/>
          </a:xfrm>
          <a:prstGeom prst="rect">
            <a:avLst/>
          </a:prstGeom>
          <a:solidFill>
            <a:srgbClr val="C0C0C0">
              <a:alpha val="14117"/>
            </a:srgbClr>
          </a:solidFill>
          <a:ln w="12700">
            <a:noFill/>
          </a:ln>
        </p:spPr>
        <p:txBody>
          <a:bodyPr anchor="t" anchorCtr="0">
            <a:spAutoFit/>
          </a:bodyPr>
          <a:p>
            <a:pPr eaLnBrk="0" hangingPunct="0">
              <a:spcBef>
                <a:spcPct val="50000"/>
              </a:spcBef>
              <a:buClrTx/>
              <a:buFontTx/>
            </a:pPr>
            <a:r>
              <a:rPr lang="en-US" altLang="zh-CN" sz="1800" b="0" i="1" dirty="0">
                <a:latin typeface="Arial" panose="020B0604020202020204" pitchFamily="34" charset="0"/>
              </a:rPr>
              <a:t>Overcast</a:t>
            </a:r>
            <a:endParaRPr lang="en-US" altLang="zh-CN" sz="1800" b="0" i="1" dirty="0">
              <a:latin typeface="Arial" panose="020B0604020202020204" pitchFamily="34" charset="0"/>
            </a:endParaRPr>
          </a:p>
        </p:txBody>
      </p:sp>
      <p:sp>
        <p:nvSpPr>
          <p:cNvPr id="24" name="Line 7"/>
          <p:cNvSpPr/>
          <p:nvPr/>
        </p:nvSpPr>
        <p:spPr>
          <a:xfrm flipH="1">
            <a:off x="2940050" y="3276600"/>
            <a:ext cx="0" cy="609600"/>
          </a:xfrm>
          <a:prstGeom prst="line">
            <a:avLst/>
          </a:prstGeom>
          <a:ln w="12700" cap="flat" cmpd="sng">
            <a:solidFill>
              <a:schemeClr val="tx1"/>
            </a:solidFill>
            <a:prstDash val="solid"/>
            <a:round/>
            <a:headEnd type="none" w="med" len="med"/>
            <a:tailEnd type="triangle" w="med" len="med"/>
          </a:ln>
        </p:spPr>
      </p:sp>
      <p:sp>
        <p:nvSpPr>
          <p:cNvPr id="25" name="Text Box 8"/>
          <p:cNvSpPr txBox="1"/>
          <p:nvPr/>
        </p:nvSpPr>
        <p:spPr>
          <a:xfrm>
            <a:off x="1035050" y="3352800"/>
            <a:ext cx="1371600" cy="366713"/>
          </a:xfrm>
          <a:prstGeom prst="rect">
            <a:avLst/>
          </a:prstGeom>
          <a:solidFill>
            <a:srgbClr val="C0C0C0">
              <a:alpha val="14117"/>
            </a:srgbClr>
          </a:solidFill>
          <a:ln w="12700">
            <a:noFill/>
          </a:ln>
        </p:spPr>
        <p:txBody>
          <a:bodyPr anchor="t" anchorCtr="0">
            <a:spAutoFit/>
          </a:bodyPr>
          <a:p>
            <a:pPr eaLnBrk="0" hangingPunct="0">
              <a:spcBef>
                <a:spcPct val="50000"/>
              </a:spcBef>
              <a:buClrTx/>
              <a:buFontTx/>
            </a:pPr>
            <a:r>
              <a:rPr lang="en-US" altLang="zh-CN" sz="1800" b="0" i="1" dirty="0">
                <a:latin typeface="Arial" panose="020B0604020202020204" pitchFamily="34" charset="0"/>
              </a:rPr>
              <a:t>Sunny</a:t>
            </a:r>
            <a:endParaRPr lang="en-US" altLang="zh-CN" sz="1800" b="0" i="1" dirty="0">
              <a:latin typeface="Arial" panose="020B0604020202020204" pitchFamily="34" charset="0"/>
            </a:endParaRPr>
          </a:p>
        </p:txBody>
      </p:sp>
      <p:sp>
        <p:nvSpPr>
          <p:cNvPr id="26" name="Text Box 9"/>
          <p:cNvSpPr txBox="1"/>
          <p:nvPr/>
        </p:nvSpPr>
        <p:spPr>
          <a:xfrm>
            <a:off x="3854450" y="3352800"/>
            <a:ext cx="1371600" cy="366713"/>
          </a:xfrm>
          <a:prstGeom prst="rect">
            <a:avLst/>
          </a:prstGeom>
          <a:solidFill>
            <a:srgbClr val="C0C0C0">
              <a:alpha val="14117"/>
            </a:srgbClr>
          </a:solidFill>
          <a:ln w="12700">
            <a:noFill/>
          </a:ln>
        </p:spPr>
        <p:txBody>
          <a:bodyPr anchor="t" anchorCtr="0">
            <a:spAutoFit/>
          </a:bodyPr>
          <a:p>
            <a:pPr eaLnBrk="0" hangingPunct="0">
              <a:spcBef>
                <a:spcPct val="50000"/>
              </a:spcBef>
              <a:buClrTx/>
              <a:buFontTx/>
            </a:pPr>
            <a:r>
              <a:rPr lang="en-US" altLang="zh-CN" sz="1800" b="0" i="1" dirty="0">
                <a:latin typeface="Arial" panose="020B0604020202020204" pitchFamily="34" charset="0"/>
              </a:rPr>
              <a:t>Rain</a:t>
            </a:r>
            <a:endParaRPr lang="en-US" altLang="zh-CN" sz="1800" b="0" i="1" dirty="0">
              <a:latin typeface="Arial" panose="020B0604020202020204" pitchFamily="34" charset="0"/>
            </a:endParaRPr>
          </a:p>
        </p:txBody>
      </p:sp>
      <p:sp>
        <p:nvSpPr>
          <p:cNvPr id="27" name="Text Box 11"/>
          <p:cNvSpPr txBox="1"/>
          <p:nvPr/>
        </p:nvSpPr>
        <p:spPr>
          <a:xfrm>
            <a:off x="654050" y="3886200"/>
            <a:ext cx="1327150" cy="915988"/>
          </a:xfrm>
          <a:prstGeom prst="rect">
            <a:avLst/>
          </a:prstGeom>
          <a:noFill/>
          <a:ln w="12700">
            <a:noFill/>
          </a:ln>
        </p:spPr>
        <p:txBody>
          <a:bodyPr wrap="none" anchor="t" anchorCtr="0">
            <a:spAutoFit/>
          </a:bodyPr>
          <a:p>
            <a:pPr eaLnBrk="0" hangingPunct="0">
              <a:buClrTx/>
              <a:buFontTx/>
            </a:pPr>
            <a:r>
              <a:rPr lang="en-US" altLang="zh-CN" sz="1800" b="0" dirty="0">
                <a:latin typeface="Arial" panose="020B0604020202020204" pitchFamily="34" charset="0"/>
              </a:rPr>
              <a:t>{D1,D2,D8,</a:t>
            </a:r>
            <a:endParaRPr lang="en-US" altLang="zh-CN" sz="1800" b="0" dirty="0">
              <a:latin typeface="Arial" panose="020B0604020202020204" pitchFamily="34" charset="0"/>
            </a:endParaRPr>
          </a:p>
          <a:p>
            <a:pPr eaLnBrk="0" hangingPunct="0">
              <a:buClrTx/>
              <a:buFontTx/>
            </a:pPr>
            <a:r>
              <a:rPr lang="en-US" altLang="zh-CN" sz="1800" b="0" dirty="0">
                <a:latin typeface="Arial" panose="020B0604020202020204" pitchFamily="34" charset="0"/>
              </a:rPr>
              <a:t>D9,D11}</a:t>
            </a:r>
            <a:endParaRPr lang="en-US" altLang="zh-CN" sz="1800" b="0" dirty="0">
              <a:latin typeface="Arial" panose="020B0604020202020204" pitchFamily="34" charset="0"/>
            </a:endParaRPr>
          </a:p>
          <a:p>
            <a:pPr eaLnBrk="0" hangingPunct="0">
              <a:buClrTx/>
              <a:buFontTx/>
            </a:pPr>
            <a:r>
              <a:rPr lang="en-US" altLang="zh-CN" sz="1800" b="0" dirty="0">
                <a:latin typeface="Verdana" panose="020B0604030504040204" pitchFamily="34" charset="0"/>
              </a:rPr>
              <a:t>[2+,3-]</a:t>
            </a:r>
            <a:endParaRPr lang="en-US" altLang="zh-CN" sz="1800" b="0" dirty="0">
              <a:latin typeface="Verdana" panose="020B0604030504040204" pitchFamily="34" charset="0"/>
            </a:endParaRPr>
          </a:p>
        </p:txBody>
      </p:sp>
      <p:sp>
        <p:nvSpPr>
          <p:cNvPr id="28" name="Text Box 12"/>
          <p:cNvSpPr txBox="1"/>
          <p:nvPr/>
        </p:nvSpPr>
        <p:spPr>
          <a:xfrm>
            <a:off x="3930650" y="3886200"/>
            <a:ext cx="1327150" cy="915988"/>
          </a:xfrm>
          <a:prstGeom prst="rect">
            <a:avLst/>
          </a:prstGeom>
          <a:noFill/>
          <a:ln w="12700">
            <a:noFill/>
          </a:ln>
        </p:spPr>
        <p:txBody>
          <a:bodyPr wrap="none" anchor="t" anchorCtr="0">
            <a:spAutoFit/>
          </a:bodyPr>
          <a:p>
            <a:pPr eaLnBrk="0" hangingPunct="0">
              <a:buClrTx/>
              <a:buFontTx/>
            </a:pPr>
            <a:r>
              <a:rPr lang="en-US" altLang="zh-CN" sz="1800" b="0" dirty="0">
                <a:latin typeface="Arial" panose="020B0604020202020204" pitchFamily="34" charset="0"/>
              </a:rPr>
              <a:t>{D4,D5,D6,</a:t>
            </a:r>
            <a:endParaRPr lang="en-US" altLang="zh-CN" sz="1800" b="0" dirty="0">
              <a:latin typeface="Arial" panose="020B0604020202020204" pitchFamily="34" charset="0"/>
            </a:endParaRPr>
          </a:p>
          <a:p>
            <a:pPr eaLnBrk="0" hangingPunct="0">
              <a:buClrTx/>
              <a:buFontTx/>
            </a:pPr>
            <a:r>
              <a:rPr lang="en-US" altLang="zh-CN" sz="1800" b="0" dirty="0">
                <a:latin typeface="Arial" panose="020B0604020202020204" pitchFamily="34" charset="0"/>
              </a:rPr>
              <a:t>D10,D14}</a:t>
            </a:r>
            <a:endParaRPr lang="en-US" altLang="zh-CN" sz="1800" b="0" dirty="0">
              <a:latin typeface="Arial" panose="020B0604020202020204" pitchFamily="34" charset="0"/>
            </a:endParaRPr>
          </a:p>
          <a:p>
            <a:pPr eaLnBrk="0" hangingPunct="0">
              <a:buClrTx/>
              <a:buFontTx/>
            </a:pPr>
            <a:r>
              <a:rPr lang="en-US" altLang="zh-CN" sz="1800" b="0" dirty="0">
                <a:latin typeface="Verdana" panose="020B0604030504040204" pitchFamily="34" charset="0"/>
              </a:rPr>
              <a:t>[3+,2-]</a:t>
            </a:r>
            <a:endParaRPr lang="en-US" altLang="zh-CN" sz="1800" b="0" dirty="0">
              <a:latin typeface="Verdana" panose="020B0604030504040204" pitchFamily="34" charset="0"/>
            </a:endParaRPr>
          </a:p>
        </p:txBody>
      </p:sp>
      <p:sp>
        <p:nvSpPr>
          <p:cNvPr id="29" name="Text Box 15"/>
          <p:cNvSpPr txBox="1"/>
          <p:nvPr/>
        </p:nvSpPr>
        <p:spPr>
          <a:xfrm>
            <a:off x="2482850" y="3886200"/>
            <a:ext cx="1162050" cy="915988"/>
          </a:xfrm>
          <a:prstGeom prst="rect">
            <a:avLst/>
          </a:prstGeom>
          <a:noFill/>
          <a:ln w="12700">
            <a:noFill/>
          </a:ln>
        </p:spPr>
        <p:txBody>
          <a:bodyPr wrap="none" anchor="t" anchorCtr="0">
            <a:spAutoFit/>
          </a:bodyPr>
          <a:p>
            <a:pPr eaLnBrk="0" hangingPunct="0">
              <a:buClrTx/>
              <a:buFontTx/>
            </a:pPr>
            <a:r>
              <a:rPr lang="en-US" altLang="zh-CN" sz="1800" b="0" dirty="0">
                <a:latin typeface="Arial" panose="020B0604020202020204" pitchFamily="34" charset="0"/>
              </a:rPr>
              <a:t>{D3,D7,</a:t>
            </a:r>
            <a:endParaRPr lang="en-US" altLang="zh-CN" sz="1800" b="0" dirty="0">
              <a:latin typeface="Arial" panose="020B0604020202020204" pitchFamily="34" charset="0"/>
            </a:endParaRPr>
          </a:p>
          <a:p>
            <a:pPr eaLnBrk="0" hangingPunct="0">
              <a:buClrTx/>
              <a:buFontTx/>
            </a:pPr>
            <a:r>
              <a:rPr lang="en-US" altLang="zh-CN" sz="1800" b="0" dirty="0">
                <a:latin typeface="Arial" panose="020B0604020202020204" pitchFamily="34" charset="0"/>
              </a:rPr>
              <a:t>D12,D13}</a:t>
            </a:r>
            <a:endParaRPr lang="en-US" altLang="zh-CN" sz="1800" b="0" dirty="0">
              <a:latin typeface="Arial" panose="020B0604020202020204" pitchFamily="34" charset="0"/>
            </a:endParaRPr>
          </a:p>
          <a:p>
            <a:pPr eaLnBrk="0" hangingPunct="0">
              <a:buClrTx/>
              <a:buFontTx/>
            </a:pPr>
            <a:r>
              <a:rPr lang="en-US" altLang="zh-CN" sz="1800" b="0" dirty="0">
                <a:latin typeface="Verdana" panose="020B0604030504040204" pitchFamily="34" charset="0"/>
              </a:rPr>
              <a:t>[4+,0-]</a:t>
            </a:r>
            <a:endParaRPr lang="en-US" altLang="zh-CN" sz="1800" b="0" dirty="0">
              <a:latin typeface="Verdana" panose="020B0604030504040204" pitchFamily="34" charset="0"/>
            </a:endParaRPr>
          </a:p>
        </p:txBody>
      </p:sp>
      <p:sp>
        <p:nvSpPr>
          <p:cNvPr id="371727" name="Text Box 16"/>
          <p:cNvSpPr txBox="1"/>
          <p:nvPr/>
        </p:nvSpPr>
        <p:spPr>
          <a:xfrm>
            <a:off x="1187450" y="1828800"/>
            <a:ext cx="3429000" cy="915988"/>
          </a:xfrm>
          <a:prstGeom prst="rect">
            <a:avLst/>
          </a:prstGeom>
          <a:noFill/>
          <a:ln w="12700">
            <a:noFill/>
          </a:ln>
        </p:spPr>
        <p:txBody>
          <a:bodyPr anchor="t" anchorCtr="0">
            <a:spAutoFit/>
          </a:bodyPr>
          <a:p>
            <a:pPr eaLnBrk="0" hangingPunct="0">
              <a:buClrTx/>
              <a:buFontTx/>
            </a:pPr>
            <a:r>
              <a:rPr lang="en-US" altLang="zh-CN" sz="1800" b="0" dirty="0">
                <a:latin typeface="Arial" panose="020B0604020202020204" pitchFamily="34" charset="0"/>
              </a:rPr>
              <a:t>{D1,D2,D3,D4,D5,D6,</a:t>
            </a:r>
            <a:r>
              <a:rPr lang="en-US" altLang="zh-CN" sz="1800" b="0" dirty="0">
                <a:latin typeface="Verdana" panose="020B0604030504040204" pitchFamily="34" charset="0"/>
              </a:rPr>
              <a:t>D7,D8,</a:t>
            </a:r>
            <a:endParaRPr lang="en-US" altLang="zh-CN" sz="1800" b="0" dirty="0">
              <a:latin typeface="Verdana" panose="020B0604030504040204" pitchFamily="34" charset="0"/>
            </a:endParaRPr>
          </a:p>
          <a:p>
            <a:pPr eaLnBrk="0" hangingPunct="0">
              <a:buClrTx/>
              <a:buFontTx/>
            </a:pPr>
            <a:r>
              <a:rPr lang="en-US" altLang="zh-CN" sz="1800" b="0" dirty="0">
                <a:latin typeface="Verdana" panose="020B0604030504040204" pitchFamily="34" charset="0"/>
              </a:rPr>
              <a:t>D9,D10,D11,D12,D13,D14}</a:t>
            </a:r>
            <a:endParaRPr lang="en-US" altLang="zh-CN" sz="1800" b="0" dirty="0">
              <a:latin typeface="Verdana" panose="020B0604030504040204" pitchFamily="34" charset="0"/>
            </a:endParaRPr>
          </a:p>
          <a:p>
            <a:pPr eaLnBrk="0" hangingPunct="0">
              <a:buClrTx/>
              <a:buFontTx/>
            </a:pPr>
            <a:r>
              <a:rPr lang="en-US" altLang="zh-CN" sz="1800" b="0" dirty="0">
                <a:latin typeface="Verdana" panose="020B0604030504040204" pitchFamily="34" charset="0"/>
              </a:rPr>
              <a:t>               [9+,5-]</a:t>
            </a:r>
            <a:endParaRPr lang="en-US" altLang="zh-CN" sz="1800" b="0" dirty="0">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additive="base">
                                        <p:cTn id="21" dur="500" fill="hold"/>
                                        <p:tgtEl>
                                          <p:spTgt spid="29"/>
                                        </p:tgtEl>
                                        <p:attrNameLst>
                                          <p:attrName>ppt_x</p:attrName>
                                        </p:attrNameLst>
                                      </p:cBhvr>
                                      <p:tavLst>
                                        <p:tav tm="0">
                                          <p:val>
                                            <p:strVal val="#ppt_x"/>
                                          </p:val>
                                        </p:tav>
                                        <p:tav tm="100000">
                                          <p:val>
                                            <p:strVal val="#ppt_x"/>
                                          </p:val>
                                        </p:tav>
                                      </p:tavLst>
                                    </p:anim>
                                    <p:anim calcmode="lin" valueType="num">
                                      <p:cBhvr additive="base">
                                        <p:cTn id="22" dur="500" fill="hold"/>
                                        <p:tgtEl>
                                          <p:spTgt spid="2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ppt_x"/>
                                          </p:val>
                                        </p:tav>
                                        <p:tav tm="100000">
                                          <p:val>
                                            <p:strVal val="#ppt_x"/>
                                          </p:val>
                                        </p:tav>
                                      </p:tavLst>
                                    </p:anim>
                                    <p:anim calcmode="lin" valueType="num">
                                      <p:cBhvr additive="base">
                                        <p:cTn id="36" dur="500" fill="hold"/>
                                        <p:tgtEl>
                                          <p:spTgt spid="2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animBg="1"/>
      <p:bldP spid="27" grpId="0"/>
      <p:bldP spid="28" grpId="0"/>
      <p:bldP spid="29"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3761" name="Rectangle 3"/>
          <p:cNvSpPr/>
          <p:nvPr/>
        </p:nvSpPr>
        <p:spPr>
          <a:xfrm>
            <a:off x="2590800" y="2590800"/>
            <a:ext cx="1295400" cy="457200"/>
          </a:xfrm>
          <a:prstGeom prst="rect">
            <a:avLst/>
          </a:prstGeom>
          <a:solidFill>
            <a:srgbClr val="66FFCC">
              <a:alpha val="14117"/>
            </a:srgbClr>
          </a:solidFill>
          <a:ln w="12700" cap="flat" cmpd="sng">
            <a:solidFill>
              <a:schemeClr val="tx1"/>
            </a:solidFill>
            <a:prstDash val="solid"/>
            <a:miter/>
            <a:headEnd type="none" w="med" len="med"/>
            <a:tailEnd type="none" w="med" len="med"/>
          </a:ln>
        </p:spPr>
        <p:txBody>
          <a:bodyPr wrap="none" anchor="ctr" anchorCtr="0"/>
          <a:p>
            <a:pPr algn="ctr" eaLnBrk="0" hangingPunct="0">
              <a:buClrTx/>
              <a:buFontTx/>
            </a:pPr>
            <a:r>
              <a:rPr lang="en-US" altLang="zh-CN" sz="1800" b="0" i="1" dirty="0">
                <a:solidFill>
                  <a:srgbClr val="FF0000"/>
                </a:solidFill>
                <a:latin typeface="Arial" panose="020B0604020202020204" pitchFamily="34" charset="0"/>
              </a:rPr>
              <a:t>Outlook</a:t>
            </a:r>
            <a:endParaRPr lang="en-US" altLang="zh-CN" sz="1800" b="0" i="1" dirty="0">
              <a:solidFill>
                <a:srgbClr val="FF0000"/>
              </a:solidFill>
              <a:latin typeface="Arial" panose="020B0604020202020204" pitchFamily="34" charset="0"/>
            </a:endParaRPr>
          </a:p>
        </p:txBody>
      </p:sp>
      <p:sp>
        <p:nvSpPr>
          <p:cNvPr id="373762" name="Line 4"/>
          <p:cNvSpPr/>
          <p:nvPr/>
        </p:nvSpPr>
        <p:spPr>
          <a:xfrm flipH="1">
            <a:off x="1524000" y="3124200"/>
            <a:ext cx="1447800" cy="609600"/>
          </a:xfrm>
          <a:prstGeom prst="line">
            <a:avLst/>
          </a:prstGeom>
          <a:ln w="12700" cap="flat" cmpd="sng">
            <a:solidFill>
              <a:schemeClr val="tx1"/>
            </a:solidFill>
            <a:prstDash val="solid"/>
            <a:round/>
            <a:headEnd type="none" w="med" len="med"/>
            <a:tailEnd type="triangle" w="med" len="med"/>
          </a:ln>
        </p:spPr>
      </p:sp>
      <p:sp>
        <p:nvSpPr>
          <p:cNvPr id="373763" name="Line 5"/>
          <p:cNvSpPr/>
          <p:nvPr/>
        </p:nvSpPr>
        <p:spPr>
          <a:xfrm>
            <a:off x="3581400" y="3124200"/>
            <a:ext cx="1143000" cy="609600"/>
          </a:xfrm>
          <a:prstGeom prst="line">
            <a:avLst/>
          </a:prstGeom>
          <a:ln w="12700" cap="flat" cmpd="sng">
            <a:solidFill>
              <a:schemeClr val="tx1"/>
            </a:solidFill>
            <a:prstDash val="solid"/>
            <a:round/>
            <a:headEnd type="none" w="med" len="med"/>
            <a:tailEnd type="triangle" w="med" len="med"/>
          </a:ln>
        </p:spPr>
      </p:sp>
      <p:sp>
        <p:nvSpPr>
          <p:cNvPr id="373764" name="Text Box 6"/>
          <p:cNvSpPr txBox="1"/>
          <p:nvPr/>
        </p:nvSpPr>
        <p:spPr>
          <a:xfrm>
            <a:off x="2667000" y="3200400"/>
            <a:ext cx="1371600" cy="366713"/>
          </a:xfrm>
          <a:prstGeom prst="rect">
            <a:avLst/>
          </a:prstGeom>
          <a:solidFill>
            <a:srgbClr val="C0C0C0">
              <a:alpha val="14117"/>
            </a:srgbClr>
          </a:solidFill>
          <a:ln w="12700">
            <a:noFill/>
          </a:ln>
        </p:spPr>
        <p:txBody>
          <a:bodyPr anchor="t" anchorCtr="0">
            <a:spAutoFit/>
          </a:bodyPr>
          <a:p>
            <a:pPr eaLnBrk="0" hangingPunct="0">
              <a:spcBef>
                <a:spcPct val="50000"/>
              </a:spcBef>
              <a:buClrTx/>
              <a:buFontTx/>
            </a:pPr>
            <a:r>
              <a:rPr lang="en-US" altLang="zh-CN" sz="1800" b="0" i="1" dirty="0">
                <a:latin typeface="Arial" panose="020B0604020202020204" pitchFamily="34" charset="0"/>
              </a:rPr>
              <a:t>Overcast</a:t>
            </a:r>
            <a:endParaRPr lang="en-US" altLang="zh-CN" sz="1800" b="0" i="1" dirty="0">
              <a:latin typeface="Arial" panose="020B0604020202020204" pitchFamily="34" charset="0"/>
            </a:endParaRPr>
          </a:p>
        </p:txBody>
      </p:sp>
      <p:sp>
        <p:nvSpPr>
          <p:cNvPr id="373765" name="Line 8"/>
          <p:cNvSpPr/>
          <p:nvPr/>
        </p:nvSpPr>
        <p:spPr>
          <a:xfrm flipH="1">
            <a:off x="3276600" y="3124200"/>
            <a:ext cx="0" cy="609600"/>
          </a:xfrm>
          <a:prstGeom prst="line">
            <a:avLst/>
          </a:prstGeom>
          <a:ln w="12700" cap="flat" cmpd="sng">
            <a:solidFill>
              <a:schemeClr val="tx1"/>
            </a:solidFill>
            <a:prstDash val="solid"/>
            <a:round/>
            <a:headEnd type="none" w="med" len="med"/>
            <a:tailEnd type="triangle" w="med" len="med"/>
          </a:ln>
        </p:spPr>
      </p:sp>
      <p:sp>
        <p:nvSpPr>
          <p:cNvPr id="373766" name="Text Box 9"/>
          <p:cNvSpPr txBox="1"/>
          <p:nvPr/>
        </p:nvSpPr>
        <p:spPr>
          <a:xfrm>
            <a:off x="1371600" y="3200400"/>
            <a:ext cx="1371600" cy="366713"/>
          </a:xfrm>
          <a:prstGeom prst="rect">
            <a:avLst/>
          </a:prstGeom>
          <a:solidFill>
            <a:srgbClr val="C0C0C0">
              <a:alpha val="14117"/>
            </a:srgbClr>
          </a:solidFill>
          <a:ln w="12700">
            <a:noFill/>
          </a:ln>
        </p:spPr>
        <p:txBody>
          <a:bodyPr anchor="t" anchorCtr="0">
            <a:spAutoFit/>
          </a:bodyPr>
          <a:p>
            <a:pPr eaLnBrk="0" hangingPunct="0">
              <a:spcBef>
                <a:spcPct val="50000"/>
              </a:spcBef>
              <a:buClrTx/>
              <a:buFontTx/>
            </a:pPr>
            <a:r>
              <a:rPr lang="en-US" altLang="zh-CN" sz="1800" b="0" i="1" dirty="0">
                <a:latin typeface="Arial" panose="020B0604020202020204" pitchFamily="34" charset="0"/>
              </a:rPr>
              <a:t>Sunny</a:t>
            </a:r>
            <a:endParaRPr lang="en-US" altLang="zh-CN" sz="1800" b="0" i="1" dirty="0">
              <a:latin typeface="Arial" panose="020B0604020202020204" pitchFamily="34" charset="0"/>
            </a:endParaRPr>
          </a:p>
        </p:txBody>
      </p:sp>
      <p:sp>
        <p:nvSpPr>
          <p:cNvPr id="373767" name="Text Box 10"/>
          <p:cNvSpPr txBox="1"/>
          <p:nvPr/>
        </p:nvSpPr>
        <p:spPr>
          <a:xfrm>
            <a:off x="4191000" y="3200400"/>
            <a:ext cx="1371600" cy="366713"/>
          </a:xfrm>
          <a:prstGeom prst="rect">
            <a:avLst/>
          </a:prstGeom>
          <a:solidFill>
            <a:srgbClr val="C0C0C0">
              <a:alpha val="14117"/>
            </a:srgbClr>
          </a:solidFill>
          <a:ln w="12700">
            <a:noFill/>
          </a:ln>
        </p:spPr>
        <p:txBody>
          <a:bodyPr anchor="t" anchorCtr="0">
            <a:spAutoFit/>
          </a:bodyPr>
          <a:p>
            <a:pPr eaLnBrk="0" hangingPunct="0">
              <a:spcBef>
                <a:spcPct val="50000"/>
              </a:spcBef>
              <a:buClrTx/>
              <a:buFontTx/>
            </a:pPr>
            <a:r>
              <a:rPr lang="en-US" altLang="zh-CN" sz="1800" b="0" i="1" dirty="0">
                <a:latin typeface="Arial" panose="020B0604020202020204" pitchFamily="34" charset="0"/>
              </a:rPr>
              <a:t>Rain</a:t>
            </a:r>
            <a:endParaRPr lang="en-US" altLang="zh-CN" sz="1800" b="0" i="1" dirty="0">
              <a:latin typeface="Arial" panose="020B0604020202020204" pitchFamily="34" charset="0"/>
            </a:endParaRPr>
          </a:p>
        </p:txBody>
      </p:sp>
      <p:pic>
        <p:nvPicPr>
          <p:cNvPr id="373768" name="Picture 11" descr="PlayTennis"/>
          <p:cNvPicPr>
            <a:picLocks noChangeAspect="1"/>
          </p:cNvPicPr>
          <p:nvPr/>
        </p:nvPicPr>
        <p:blipFill>
          <a:blip r:embed="rId1"/>
          <a:stretch>
            <a:fillRect/>
          </a:stretch>
        </p:blipFill>
        <p:spPr>
          <a:xfrm>
            <a:off x="5638800" y="1828800"/>
            <a:ext cx="3276600" cy="2297113"/>
          </a:xfrm>
          <a:prstGeom prst="rect">
            <a:avLst/>
          </a:prstGeom>
          <a:noFill/>
          <a:ln w="9525">
            <a:noFill/>
          </a:ln>
        </p:spPr>
      </p:pic>
      <p:sp>
        <p:nvSpPr>
          <p:cNvPr id="373769" name="Rectangle 13"/>
          <p:cNvSpPr/>
          <p:nvPr/>
        </p:nvSpPr>
        <p:spPr>
          <a:xfrm>
            <a:off x="838200" y="3733800"/>
            <a:ext cx="1371600" cy="457200"/>
          </a:xfrm>
          <a:prstGeom prst="rect">
            <a:avLst/>
          </a:prstGeom>
          <a:solidFill>
            <a:srgbClr val="66FFCC">
              <a:alpha val="14117"/>
            </a:srgbClr>
          </a:solidFill>
          <a:ln w="12700" cap="flat" cmpd="sng">
            <a:solidFill>
              <a:schemeClr val="tx1"/>
            </a:solidFill>
            <a:prstDash val="solid"/>
            <a:miter/>
            <a:headEnd type="none" w="med" len="med"/>
            <a:tailEnd type="none" w="med" len="med"/>
          </a:ln>
        </p:spPr>
        <p:txBody>
          <a:bodyPr wrap="none" anchor="ctr" anchorCtr="0"/>
          <a:p>
            <a:pPr algn="ctr" eaLnBrk="0" hangingPunct="0">
              <a:buClrTx/>
              <a:buFontTx/>
            </a:pPr>
            <a:r>
              <a:rPr lang="en-US" altLang="zh-CN" sz="1800" b="0" i="1" dirty="0">
                <a:solidFill>
                  <a:srgbClr val="0000FF"/>
                </a:solidFill>
                <a:latin typeface="Verdana" panose="020B0604030504040204" pitchFamily="34" charset="0"/>
              </a:rPr>
              <a:t>Humidity</a:t>
            </a:r>
            <a:endParaRPr lang="en-US" altLang="zh-CN" sz="1800" b="0" i="1" dirty="0">
              <a:solidFill>
                <a:srgbClr val="0000FF"/>
              </a:solidFill>
              <a:latin typeface="Arial" panose="020B0604020202020204" pitchFamily="34" charset="0"/>
            </a:endParaRPr>
          </a:p>
        </p:txBody>
      </p:sp>
      <p:sp>
        <p:nvSpPr>
          <p:cNvPr id="26638" name="Line 14"/>
          <p:cNvSpPr/>
          <p:nvPr/>
        </p:nvSpPr>
        <p:spPr>
          <a:xfrm flipH="1">
            <a:off x="914400" y="4191000"/>
            <a:ext cx="381000" cy="609600"/>
          </a:xfrm>
          <a:prstGeom prst="line">
            <a:avLst/>
          </a:prstGeom>
          <a:ln w="12700" cap="flat" cmpd="sng">
            <a:solidFill>
              <a:schemeClr val="tx1"/>
            </a:solidFill>
            <a:prstDash val="solid"/>
            <a:round/>
            <a:headEnd type="none" w="med" len="med"/>
            <a:tailEnd type="triangle" w="med" len="med"/>
          </a:ln>
        </p:spPr>
      </p:sp>
      <p:sp>
        <p:nvSpPr>
          <p:cNvPr id="26639" name="Line 15"/>
          <p:cNvSpPr/>
          <p:nvPr/>
        </p:nvSpPr>
        <p:spPr>
          <a:xfrm>
            <a:off x="1676400" y="4191000"/>
            <a:ext cx="381000" cy="609600"/>
          </a:xfrm>
          <a:prstGeom prst="line">
            <a:avLst/>
          </a:prstGeom>
          <a:ln w="12700" cap="flat" cmpd="sng">
            <a:solidFill>
              <a:schemeClr val="tx1"/>
            </a:solidFill>
            <a:prstDash val="solid"/>
            <a:round/>
            <a:headEnd type="none" w="med" len="med"/>
            <a:tailEnd type="triangle" w="med" len="med"/>
          </a:ln>
        </p:spPr>
      </p:sp>
      <p:sp>
        <p:nvSpPr>
          <p:cNvPr id="26640" name="Text Box 16"/>
          <p:cNvSpPr txBox="1"/>
          <p:nvPr/>
        </p:nvSpPr>
        <p:spPr>
          <a:xfrm>
            <a:off x="457200" y="4267200"/>
            <a:ext cx="6540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High</a:t>
            </a:r>
            <a:endParaRPr lang="en-US" altLang="zh-CN" sz="1800" b="0" i="1" dirty="0">
              <a:latin typeface="Arial" panose="020B0604020202020204" pitchFamily="34" charset="0"/>
            </a:endParaRPr>
          </a:p>
        </p:txBody>
      </p:sp>
      <p:sp>
        <p:nvSpPr>
          <p:cNvPr id="26641" name="Text Box 17"/>
          <p:cNvSpPr txBox="1"/>
          <p:nvPr/>
        </p:nvSpPr>
        <p:spPr>
          <a:xfrm>
            <a:off x="1828800" y="4267200"/>
            <a:ext cx="9207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Normal</a:t>
            </a:r>
            <a:endParaRPr lang="en-US" altLang="zh-CN" sz="1800" b="0" i="1" dirty="0">
              <a:latin typeface="Arial" panose="020B0604020202020204" pitchFamily="34" charset="0"/>
            </a:endParaRPr>
          </a:p>
        </p:txBody>
      </p:sp>
      <p:sp>
        <p:nvSpPr>
          <p:cNvPr id="373774" name="Rectangle 20"/>
          <p:cNvSpPr/>
          <p:nvPr/>
        </p:nvSpPr>
        <p:spPr>
          <a:xfrm>
            <a:off x="5791200" y="2362200"/>
            <a:ext cx="3048000" cy="685800"/>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nchorCtr="0"/>
          <a:p>
            <a:pPr eaLnBrk="0" hangingPunct="0">
              <a:buClrTx/>
              <a:buFontTx/>
            </a:pPr>
            <a:endParaRPr lang="zh-CN" altLang="en-US" dirty="0">
              <a:latin typeface="Times New Roman" panose="02020603050405020304" pitchFamily="18" charset="0"/>
            </a:endParaRPr>
          </a:p>
        </p:txBody>
      </p:sp>
      <p:sp>
        <p:nvSpPr>
          <p:cNvPr id="373775" name="Rectangle 21"/>
          <p:cNvSpPr/>
          <p:nvPr/>
        </p:nvSpPr>
        <p:spPr>
          <a:xfrm>
            <a:off x="5791200" y="3581400"/>
            <a:ext cx="3048000" cy="457200"/>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nchorCtr="0"/>
          <a:p>
            <a:pPr eaLnBrk="0" hangingPunct="0">
              <a:buClrTx/>
              <a:buFontTx/>
            </a:pPr>
            <a:endParaRPr lang="zh-CN" altLang="en-US" dirty="0">
              <a:latin typeface="Times New Roman" panose="02020603050405020304" pitchFamily="18" charset="0"/>
            </a:endParaRPr>
          </a:p>
        </p:txBody>
      </p:sp>
      <p:sp>
        <p:nvSpPr>
          <p:cNvPr id="373776" name="Rectangle 22"/>
          <p:cNvSpPr/>
          <p:nvPr/>
        </p:nvSpPr>
        <p:spPr>
          <a:xfrm>
            <a:off x="7239000" y="1752600"/>
            <a:ext cx="533400" cy="2590800"/>
          </a:xfrm>
          <a:prstGeom prst="rect">
            <a:avLst/>
          </a:prstGeom>
          <a:noFill/>
          <a:ln w="12700" cap="flat" cmpd="sng">
            <a:solidFill>
              <a:srgbClr val="0000FF"/>
            </a:solidFill>
            <a:prstDash val="solid"/>
            <a:miter/>
            <a:headEnd type="none" w="med" len="med"/>
            <a:tailEnd type="none" w="med" len="med"/>
          </a:ln>
        </p:spPr>
        <p:txBody>
          <a:bodyPr wrap="none" anchor="ctr" anchorCtr="0"/>
          <a:p>
            <a:pPr eaLnBrk="0" hangingPunct="0">
              <a:buClrTx/>
              <a:buFontTx/>
            </a:pPr>
            <a:endParaRPr lang="zh-CN" altLang="en-US" dirty="0">
              <a:latin typeface="Times New Roman" panose="02020603050405020304" pitchFamily="18" charset="0"/>
            </a:endParaRPr>
          </a:p>
        </p:txBody>
      </p:sp>
      <p:sp>
        <p:nvSpPr>
          <p:cNvPr id="373777" name="Rectangle 23"/>
          <p:cNvSpPr/>
          <p:nvPr/>
        </p:nvSpPr>
        <p:spPr>
          <a:xfrm>
            <a:off x="5791200" y="3352800"/>
            <a:ext cx="3048000" cy="76200"/>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nchorCtr="0"/>
          <a:p>
            <a:pPr eaLnBrk="0" hangingPunct="0">
              <a:buClrTx/>
              <a:buFontTx/>
            </a:pPr>
            <a:endParaRPr lang="zh-CN" altLang="en-US" dirty="0">
              <a:latin typeface="Times New Roman" panose="02020603050405020304" pitchFamily="18" charset="0"/>
            </a:endParaRPr>
          </a:p>
        </p:txBody>
      </p:sp>
      <p:sp>
        <p:nvSpPr>
          <p:cNvPr id="373778" name="Text Box 24"/>
          <p:cNvSpPr txBox="1"/>
          <p:nvPr/>
        </p:nvSpPr>
        <p:spPr>
          <a:xfrm>
            <a:off x="457200" y="1143000"/>
            <a:ext cx="8382000" cy="523875"/>
          </a:xfrm>
          <a:prstGeom prst="rect">
            <a:avLst/>
          </a:prstGeom>
          <a:noFill/>
          <a:ln w="12700">
            <a:noFill/>
          </a:ln>
        </p:spPr>
        <p:txBody>
          <a:bodyPr anchor="t" anchorCtr="0">
            <a:spAutoFit/>
          </a:bodyPr>
          <a:p>
            <a:pPr eaLnBrk="0" hangingPunct="0">
              <a:buClrTx/>
              <a:buFontTx/>
            </a:pPr>
            <a:r>
              <a:rPr lang="zh-CN" altLang="en-US" dirty="0">
                <a:latin typeface="Times New Roman" panose="02020603050405020304" pitchFamily="18" charset="0"/>
              </a:rPr>
              <a:t>对于左儿子</a:t>
            </a:r>
            <a:r>
              <a:rPr lang="en-US" altLang="zh-CN" b="0" dirty="0">
                <a:latin typeface="Times New Roman" panose="02020603050405020304" pitchFamily="18" charset="0"/>
              </a:rPr>
              <a:t>{D1,D2,D8,D9,D11},</a:t>
            </a:r>
            <a:r>
              <a:rPr lang="en-US" altLang="zh-CN" b="0" i="1" dirty="0">
                <a:latin typeface="Times New Roman" panose="02020603050405020304" pitchFamily="18" charset="0"/>
              </a:rPr>
              <a:t> </a:t>
            </a:r>
            <a:r>
              <a:rPr lang="en-US" altLang="zh-CN" i="1" dirty="0">
                <a:latin typeface="Times New Roman" panose="02020603050405020304" pitchFamily="18" charset="0"/>
              </a:rPr>
              <a:t>“</a:t>
            </a:r>
            <a:r>
              <a:rPr lang="en-US" altLang="zh-CN" i="1" dirty="0">
                <a:solidFill>
                  <a:srgbClr val="0000FF"/>
                </a:solidFill>
                <a:latin typeface="Times New Roman" panose="02020603050405020304" pitchFamily="18" charset="0"/>
              </a:rPr>
              <a:t>Humidity</a:t>
            </a:r>
            <a:r>
              <a:rPr lang="en-US" altLang="zh-CN" i="1" dirty="0">
                <a:latin typeface="Times New Roman" panose="02020603050405020304" pitchFamily="18" charset="0"/>
              </a:rPr>
              <a:t>”</a:t>
            </a:r>
            <a:r>
              <a:rPr lang="zh-CN" altLang="en-US" dirty="0">
                <a:latin typeface="Times New Roman" panose="02020603050405020304" pitchFamily="18" charset="0"/>
              </a:rPr>
              <a:t>被选：</a:t>
            </a:r>
            <a:endParaRPr lang="en-US" altLang="zh-CN" dirty="0">
              <a:latin typeface="Times New Roman" panose="02020603050405020304" pitchFamily="18" charset="0"/>
            </a:endParaRPr>
          </a:p>
        </p:txBody>
      </p:sp>
      <p:sp>
        <p:nvSpPr>
          <p:cNvPr id="373779"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373780" name="Text Box 16"/>
          <p:cNvSpPr txBox="1"/>
          <p:nvPr/>
        </p:nvSpPr>
        <p:spPr>
          <a:xfrm>
            <a:off x="1524000" y="1676400"/>
            <a:ext cx="3429000" cy="915988"/>
          </a:xfrm>
          <a:prstGeom prst="rect">
            <a:avLst/>
          </a:prstGeom>
          <a:noFill/>
          <a:ln w="12700">
            <a:noFill/>
          </a:ln>
        </p:spPr>
        <p:txBody>
          <a:bodyPr anchor="t" anchorCtr="0">
            <a:spAutoFit/>
          </a:bodyPr>
          <a:p>
            <a:pPr eaLnBrk="0" hangingPunct="0">
              <a:buClrTx/>
              <a:buFontTx/>
            </a:pPr>
            <a:r>
              <a:rPr lang="en-US" altLang="zh-CN" sz="1800" b="0" dirty="0">
                <a:latin typeface="Arial" panose="020B0604020202020204" pitchFamily="34" charset="0"/>
              </a:rPr>
              <a:t>{D1,D2,D3,D4,D5,D6,</a:t>
            </a:r>
            <a:r>
              <a:rPr lang="en-US" altLang="zh-CN" sz="1800" b="0" dirty="0">
                <a:latin typeface="Verdana" panose="020B0604030504040204" pitchFamily="34" charset="0"/>
              </a:rPr>
              <a:t>D7,D8,</a:t>
            </a:r>
            <a:endParaRPr lang="en-US" altLang="zh-CN" sz="1800" b="0" dirty="0">
              <a:latin typeface="Verdana" panose="020B0604030504040204" pitchFamily="34" charset="0"/>
            </a:endParaRPr>
          </a:p>
          <a:p>
            <a:pPr eaLnBrk="0" hangingPunct="0">
              <a:buClrTx/>
              <a:buFontTx/>
            </a:pPr>
            <a:r>
              <a:rPr lang="en-US" altLang="zh-CN" sz="1800" b="0" dirty="0">
                <a:latin typeface="Verdana" panose="020B0604030504040204" pitchFamily="34" charset="0"/>
              </a:rPr>
              <a:t>D9,D10,D11,D12,D13,D14}</a:t>
            </a:r>
            <a:endParaRPr lang="en-US" altLang="zh-CN" sz="1800" b="0" dirty="0">
              <a:latin typeface="Verdana" panose="020B0604030504040204" pitchFamily="34" charset="0"/>
            </a:endParaRPr>
          </a:p>
          <a:p>
            <a:pPr eaLnBrk="0" hangingPunct="0">
              <a:buClrTx/>
              <a:buFontTx/>
            </a:pPr>
            <a:r>
              <a:rPr lang="en-US" altLang="zh-CN" sz="1800" b="0" dirty="0">
                <a:latin typeface="Verdana" panose="020B0604030504040204" pitchFamily="34" charset="0"/>
              </a:rPr>
              <a:t>               [9+,5-]</a:t>
            </a:r>
            <a:endParaRPr lang="en-US" altLang="zh-CN" sz="1800" b="0" dirty="0">
              <a:latin typeface="Arial" panose="020B0604020202020204" pitchFamily="34" charset="0"/>
            </a:endParaRPr>
          </a:p>
        </p:txBody>
      </p:sp>
      <p:sp>
        <p:nvSpPr>
          <p:cNvPr id="373781" name="Text Box 15"/>
          <p:cNvSpPr txBox="1"/>
          <p:nvPr/>
        </p:nvSpPr>
        <p:spPr>
          <a:xfrm>
            <a:off x="2800350" y="3733800"/>
            <a:ext cx="1162050" cy="915988"/>
          </a:xfrm>
          <a:prstGeom prst="rect">
            <a:avLst/>
          </a:prstGeom>
          <a:noFill/>
          <a:ln w="12700">
            <a:noFill/>
          </a:ln>
        </p:spPr>
        <p:txBody>
          <a:bodyPr wrap="none" anchor="t" anchorCtr="0">
            <a:spAutoFit/>
          </a:bodyPr>
          <a:p>
            <a:pPr eaLnBrk="0" hangingPunct="0">
              <a:buClrTx/>
              <a:buFontTx/>
            </a:pPr>
            <a:r>
              <a:rPr lang="en-US" altLang="zh-CN" sz="1800" b="0" dirty="0">
                <a:latin typeface="Arial" panose="020B0604020202020204" pitchFamily="34" charset="0"/>
              </a:rPr>
              <a:t>{D3,D7,</a:t>
            </a:r>
            <a:endParaRPr lang="en-US" altLang="zh-CN" sz="1800" b="0" dirty="0">
              <a:latin typeface="Arial" panose="020B0604020202020204" pitchFamily="34" charset="0"/>
            </a:endParaRPr>
          </a:p>
          <a:p>
            <a:pPr eaLnBrk="0" hangingPunct="0">
              <a:buClrTx/>
              <a:buFontTx/>
            </a:pPr>
            <a:r>
              <a:rPr lang="en-US" altLang="zh-CN" sz="1800" b="0" dirty="0">
                <a:latin typeface="Arial" panose="020B0604020202020204" pitchFamily="34" charset="0"/>
              </a:rPr>
              <a:t>D12,D13}</a:t>
            </a:r>
            <a:endParaRPr lang="en-US" altLang="zh-CN" sz="1800" b="0" dirty="0">
              <a:latin typeface="Arial" panose="020B0604020202020204" pitchFamily="34" charset="0"/>
            </a:endParaRPr>
          </a:p>
          <a:p>
            <a:pPr eaLnBrk="0" hangingPunct="0">
              <a:buClrTx/>
              <a:buFontTx/>
            </a:pPr>
            <a:r>
              <a:rPr lang="en-US" altLang="zh-CN" sz="1800" b="0" dirty="0">
                <a:latin typeface="Verdana" panose="020B0604030504040204" pitchFamily="34" charset="0"/>
              </a:rPr>
              <a:t>[4+,0-]</a:t>
            </a:r>
            <a:endParaRPr lang="en-US" altLang="zh-CN" sz="1800" b="0" dirty="0">
              <a:latin typeface="Verdana" panose="020B0604030504040204" pitchFamily="34" charset="0"/>
            </a:endParaRPr>
          </a:p>
        </p:txBody>
      </p:sp>
      <p:sp>
        <p:nvSpPr>
          <p:cNvPr id="373782" name="Text Box 12"/>
          <p:cNvSpPr txBox="1"/>
          <p:nvPr/>
        </p:nvSpPr>
        <p:spPr>
          <a:xfrm>
            <a:off x="4159250" y="3733800"/>
            <a:ext cx="1327150" cy="915988"/>
          </a:xfrm>
          <a:prstGeom prst="rect">
            <a:avLst/>
          </a:prstGeom>
          <a:noFill/>
          <a:ln w="12700">
            <a:noFill/>
          </a:ln>
        </p:spPr>
        <p:txBody>
          <a:bodyPr wrap="none" anchor="t" anchorCtr="0">
            <a:spAutoFit/>
          </a:bodyPr>
          <a:p>
            <a:pPr eaLnBrk="0" hangingPunct="0">
              <a:buClrTx/>
              <a:buFontTx/>
            </a:pPr>
            <a:r>
              <a:rPr lang="en-US" altLang="zh-CN" sz="1800" b="0" dirty="0">
                <a:latin typeface="Arial" panose="020B0604020202020204" pitchFamily="34" charset="0"/>
              </a:rPr>
              <a:t>{D4,D5,D6,</a:t>
            </a:r>
            <a:endParaRPr lang="en-US" altLang="zh-CN" sz="1800" b="0" dirty="0">
              <a:latin typeface="Arial" panose="020B0604020202020204" pitchFamily="34" charset="0"/>
            </a:endParaRPr>
          </a:p>
          <a:p>
            <a:pPr eaLnBrk="0" hangingPunct="0">
              <a:buClrTx/>
              <a:buFontTx/>
            </a:pPr>
            <a:r>
              <a:rPr lang="en-US" altLang="zh-CN" sz="1800" b="0" dirty="0">
                <a:latin typeface="Arial" panose="020B0604020202020204" pitchFamily="34" charset="0"/>
              </a:rPr>
              <a:t>D10,D14}</a:t>
            </a:r>
            <a:endParaRPr lang="en-US" altLang="zh-CN" sz="1800" b="0" dirty="0">
              <a:latin typeface="Arial" panose="020B0604020202020204" pitchFamily="34" charset="0"/>
            </a:endParaRPr>
          </a:p>
          <a:p>
            <a:pPr eaLnBrk="0" hangingPunct="0">
              <a:buClrTx/>
              <a:buFontTx/>
            </a:pPr>
            <a:r>
              <a:rPr lang="en-US" altLang="zh-CN" sz="1800" b="0" dirty="0">
                <a:latin typeface="Verdana" panose="020B0604030504040204" pitchFamily="34" charset="0"/>
              </a:rPr>
              <a:t>[3+,2-]</a:t>
            </a:r>
            <a:endParaRPr lang="en-US" altLang="zh-CN" sz="1800" b="0" dirty="0">
              <a:latin typeface="Verdana" panose="020B0604030504040204" pitchFamily="34" charset="0"/>
            </a:endParaRPr>
          </a:p>
        </p:txBody>
      </p:sp>
      <p:sp>
        <p:nvSpPr>
          <p:cNvPr id="32" name="Text Box 11"/>
          <p:cNvSpPr txBox="1"/>
          <p:nvPr/>
        </p:nvSpPr>
        <p:spPr>
          <a:xfrm>
            <a:off x="249238" y="4800600"/>
            <a:ext cx="1350962" cy="646113"/>
          </a:xfrm>
          <a:prstGeom prst="rect">
            <a:avLst/>
          </a:prstGeom>
          <a:noFill/>
          <a:ln w="12700">
            <a:noFill/>
          </a:ln>
        </p:spPr>
        <p:txBody>
          <a:bodyPr wrap="none" anchor="t" anchorCtr="0">
            <a:spAutoFit/>
          </a:bodyPr>
          <a:p>
            <a:pPr eaLnBrk="0" hangingPunct="0">
              <a:buClrTx/>
              <a:buFontTx/>
            </a:pPr>
            <a:r>
              <a:rPr lang="en-US" altLang="zh-CN" sz="1800" b="0" dirty="0">
                <a:latin typeface="Arial" panose="020B0604020202020204" pitchFamily="34" charset="0"/>
              </a:rPr>
              <a:t>{D1,D2,D8}</a:t>
            </a:r>
            <a:endParaRPr lang="en-US" altLang="zh-CN" sz="1800" b="0" dirty="0">
              <a:latin typeface="Arial" panose="020B0604020202020204" pitchFamily="34" charset="0"/>
            </a:endParaRPr>
          </a:p>
          <a:p>
            <a:pPr eaLnBrk="0" hangingPunct="0">
              <a:buClrTx/>
              <a:buFontTx/>
            </a:pPr>
            <a:r>
              <a:rPr lang="en-US" altLang="zh-CN" sz="1800" b="0" dirty="0">
                <a:latin typeface="Verdana" panose="020B0604030504040204" pitchFamily="34" charset="0"/>
              </a:rPr>
              <a:t>[0+,3-]</a:t>
            </a:r>
            <a:endParaRPr lang="en-US" altLang="zh-CN" sz="1800" b="0" dirty="0">
              <a:latin typeface="Verdana" panose="020B0604030504040204" pitchFamily="34" charset="0"/>
            </a:endParaRPr>
          </a:p>
        </p:txBody>
      </p:sp>
      <p:sp>
        <p:nvSpPr>
          <p:cNvPr id="33" name="Text Box 11"/>
          <p:cNvSpPr txBox="1"/>
          <p:nvPr/>
        </p:nvSpPr>
        <p:spPr>
          <a:xfrm>
            <a:off x="1524000" y="4800600"/>
            <a:ext cx="1103313" cy="646113"/>
          </a:xfrm>
          <a:prstGeom prst="rect">
            <a:avLst/>
          </a:prstGeom>
          <a:noFill/>
          <a:ln w="12700">
            <a:noFill/>
          </a:ln>
        </p:spPr>
        <p:txBody>
          <a:bodyPr wrap="none" anchor="t" anchorCtr="0">
            <a:spAutoFit/>
          </a:bodyPr>
          <a:p>
            <a:pPr eaLnBrk="0" hangingPunct="0">
              <a:buClrTx/>
              <a:buFontTx/>
            </a:pPr>
            <a:r>
              <a:rPr lang="en-US" altLang="zh-CN" sz="1800" b="0" dirty="0">
                <a:latin typeface="Arial" panose="020B0604020202020204" pitchFamily="34" charset="0"/>
              </a:rPr>
              <a:t>{D9,D11}</a:t>
            </a:r>
            <a:endParaRPr lang="en-US" altLang="zh-CN" sz="1800" b="0" dirty="0">
              <a:latin typeface="Arial" panose="020B0604020202020204" pitchFamily="34" charset="0"/>
            </a:endParaRPr>
          </a:p>
          <a:p>
            <a:pPr eaLnBrk="0" hangingPunct="0">
              <a:buClrTx/>
              <a:buFontTx/>
            </a:pPr>
            <a:r>
              <a:rPr lang="en-US" altLang="zh-CN" sz="1800" b="0" dirty="0">
                <a:latin typeface="Verdana" panose="020B0604030504040204" pitchFamily="34" charset="0"/>
              </a:rPr>
              <a:t>[2+,0-]</a:t>
            </a:r>
            <a:endParaRPr lang="en-US" altLang="zh-CN" sz="1800" b="0" dirty="0">
              <a:latin typeface="Verdana" panose="020B0604030504040204" pitchFamily="34" charset="0"/>
            </a:endParaRPr>
          </a:p>
        </p:txBody>
      </p:sp>
      <p:sp>
        <p:nvSpPr>
          <p:cNvPr id="373785" name="Text Box 11"/>
          <p:cNvSpPr txBox="1"/>
          <p:nvPr/>
        </p:nvSpPr>
        <p:spPr>
          <a:xfrm>
            <a:off x="577850" y="2286000"/>
            <a:ext cx="1327150" cy="915988"/>
          </a:xfrm>
          <a:prstGeom prst="rect">
            <a:avLst/>
          </a:prstGeom>
          <a:noFill/>
          <a:ln w="12700">
            <a:noFill/>
          </a:ln>
        </p:spPr>
        <p:txBody>
          <a:bodyPr wrap="none" anchor="t" anchorCtr="0">
            <a:spAutoFit/>
          </a:bodyPr>
          <a:p>
            <a:pPr eaLnBrk="0" hangingPunct="0">
              <a:buClrTx/>
              <a:buFontTx/>
            </a:pPr>
            <a:r>
              <a:rPr lang="en-US" altLang="zh-CN" sz="1800" b="0" dirty="0">
                <a:latin typeface="Arial" panose="020B0604020202020204" pitchFamily="34" charset="0"/>
              </a:rPr>
              <a:t>{D1,D2,D8,</a:t>
            </a:r>
            <a:endParaRPr lang="en-US" altLang="zh-CN" sz="1800" b="0" dirty="0">
              <a:latin typeface="Arial" panose="020B0604020202020204" pitchFamily="34" charset="0"/>
            </a:endParaRPr>
          </a:p>
          <a:p>
            <a:pPr eaLnBrk="0" hangingPunct="0">
              <a:buClrTx/>
              <a:buFontTx/>
            </a:pPr>
            <a:r>
              <a:rPr lang="en-US" altLang="zh-CN" sz="1800" b="0" dirty="0">
                <a:latin typeface="Arial" panose="020B0604020202020204" pitchFamily="34" charset="0"/>
              </a:rPr>
              <a:t>D9,D11}</a:t>
            </a:r>
            <a:endParaRPr lang="en-US" altLang="zh-CN" sz="1800" b="0" dirty="0">
              <a:latin typeface="Arial" panose="020B0604020202020204" pitchFamily="34" charset="0"/>
            </a:endParaRPr>
          </a:p>
          <a:p>
            <a:pPr eaLnBrk="0" hangingPunct="0">
              <a:buClrTx/>
              <a:buFontTx/>
            </a:pPr>
            <a:r>
              <a:rPr lang="en-US" altLang="zh-CN" sz="1800" b="0" dirty="0">
                <a:latin typeface="Verdana" panose="020B0604030504040204" pitchFamily="34" charset="0"/>
              </a:rPr>
              <a:t>[2+,3-]</a:t>
            </a:r>
            <a:endParaRPr lang="en-US" altLang="zh-CN" sz="1800" b="0" dirty="0">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640"/>
                                        </p:tgtEl>
                                        <p:attrNameLst>
                                          <p:attrName>style.visibility</p:attrName>
                                        </p:attrNameLst>
                                      </p:cBhvr>
                                      <p:to>
                                        <p:strVal val="visible"/>
                                      </p:to>
                                    </p:set>
                                    <p:anim calcmode="lin" valueType="num">
                                      <p:cBhvr additive="base">
                                        <p:cTn id="7" dur="500" fill="hold"/>
                                        <p:tgtEl>
                                          <p:spTgt spid="26640"/>
                                        </p:tgtEl>
                                        <p:attrNameLst>
                                          <p:attrName>ppt_x</p:attrName>
                                        </p:attrNameLst>
                                      </p:cBhvr>
                                      <p:tavLst>
                                        <p:tav tm="0">
                                          <p:val>
                                            <p:strVal val="#ppt_x"/>
                                          </p:val>
                                        </p:tav>
                                        <p:tav tm="100000">
                                          <p:val>
                                            <p:strVal val="#ppt_x"/>
                                          </p:val>
                                        </p:tav>
                                      </p:tavLst>
                                    </p:anim>
                                    <p:anim calcmode="lin" valueType="num">
                                      <p:cBhvr additive="base">
                                        <p:cTn id="8" dur="500" fill="hold"/>
                                        <p:tgtEl>
                                          <p:spTgt spid="2664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638"/>
                                        </p:tgtEl>
                                        <p:attrNameLst>
                                          <p:attrName>style.visibility</p:attrName>
                                        </p:attrNameLst>
                                      </p:cBhvr>
                                      <p:to>
                                        <p:strVal val="visible"/>
                                      </p:to>
                                    </p:set>
                                    <p:anim calcmode="lin" valueType="num">
                                      <p:cBhvr additive="base">
                                        <p:cTn id="11" dur="500" fill="hold"/>
                                        <p:tgtEl>
                                          <p:spTgt spid="26638"/>
                                        </p:tgtEl>
                                        <p:attrNameLst>
                                          <p:attrName>ppt_x</p:attrName>
                                        </p:attrNameLst>
                                      </p:cBhvr>
                                      <p:tavLst>
                                        <p:tav tm="0">
                                          <p:val>
                                            <p:strVal val="#ppt_x"/>
                                          </p:val>
                                        </p:tav>
                                        <p:tav tm="100000">
                                          <p:val>
                                            <p:strVal val="#ppt_x"/>
                                          </p:val>
                                        </p:tav>
                                      </p:tavLst>
                                    </p:anim>
                                    <p:anim calcmode="lin" valueType="num">
                                      <p:cBhvr additive="base">
                                        <p:cTn id="12" dur="500" fill="hold"/>
                                        <p:tgtEl>
                                          <p:spTgt spid="2663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6641"/>
                                        </p:tgtEl>
                                        <p:attrNameLst>
                                          <p:attrName>style.visibility</p:attrName>
                                        </p:attrNameLst>
                                      </p:cBhvr>
                                      <p:to>
                                        <p:strVal val="visible"/>
                                      </p:to>
                                    </p:set>
                                    <p:anim calcmode="lin" valueType="num">
                                      <p:cBhvr additive="base">
                                        <p:cTn id="21" dur="500" fill="hold"/>
                                        <p:tgtEl>
                                          <p:spTgt spid="26641"/>
                                        </p:tgtEl>
                                        <p:attrNameLst>
                                          <p:attrName>ppt_x</p:attrName>
                                        </p:attrNameLst>
                                      </p:cBhvr>
                                      <p:tavLst>
                                        <p:tav tm="0">
                                          <p:val>
                                            <p:strVal val="#ppt_x"/>
                                          </p:val>
                                        </p:tav>
                                        <p:tav tm="100000">
                                          <p:val>
                                            <p:strVal val="#ppt_x"/>
                                          </p:val>
                                        </p:tav>
                                      </p:tavLst>
                                    </p:anim>
                                    <p:anim calcmode="lin" valueType="num">
                                      <p:cBhvr additive="base">
                                        <p:cTn id="22" dur="500" fill="hold"/>
                                        <p:tgtEl>
                                          <p:spTgt spid="2664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6639"/>
                                        </p:tgtEl>
                                        <p:attrNameLst>
                                          <p:attrName>style.visibility</p:attrName>
                                        </p:attrNameLst>
                                      </p:cBhvr>
                                      <p:to>
                                        <p:strVal val="visible"/>
                                      </p:to>
                                    </p:set>
                                    <p:anim calcmode="lin" valueType="num">
                                      <p:cBhvr additive="base">
                                        <p:cTn id="25" dur="500" fill="hold"/>
                                        <p:tgtEl>
                                          <p:spTgt spid="26639"/>
                                        </p:tgtEl>
                                        <p:attrNameLst>
                                          <p:attrName>ppt_x</p:attrName>
                                        </p:attrNameLst>
                                      </p:cBhvr>
                                      <p:tavLst>
                                        <p:tav tm="0">
                                          <p:val>
                                            <p:strVal val="#ppt_x"/>
                                          </p:val>
                                        </p:tav>
                                        <p:tav tm="100000">
                                          <p:val>
                                            <p:strVal val="#ppt_x"/>
                                          </p:val>
                                        </p:tav>
                                      </p:tavLst>
                                    </p:anim>
                                    <p:anim calcmode="lin" valueType="num">
                                      <p:cBhvr additive="base">
                                        <p:cTn id="26" dur="500" fill="hold"/>
                                        <p:tgtEl>
                                          <p:spTgt spid="2663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fill="hold"/>
                                        <p:tgtEl>
                                          <p:spTgt spid="33"/>
                                        </p:tgtEl>
                                        <p:attrNameLst>
                                          <p:attrName>ppt_x</p:attrName>
                                        </p:attrNameLst>
                                      </p:cBhvr>
                                      <p:tavLst>
                                        <p:tav tm="0">
                                          <p:val>
                                            <p:strVal val="#ppt_x"/>
                                          </p:val>
                                        </p:tav>
                                        <p:tav tm="100000">
                                          <p:val>
                                            <p:strVal val="#ppt_x"/>
                                          </p:val>
                                        </p:tav>
                                      </p:tavLst>
                                    </p:anim>
                                    <p:anim calcmode="lin" valueType="num">
                                      <p:cBhvr additive="base">
                                        <p:cTn id="3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0" grpId="0" animBg="1"/>
      <p:bldP spid="26641" grpId="0" animBg="1"/>
      <p:bldP spid="32" grpId="0"/>
      <p:bldP spid="33"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5809" name="Picture 11" descr="PlayTennis"/>
          <p:cNvPicPr>
            <a:picLocks noChangeAspect="1"/>
          </p:cNvPicPr>
          <p:nvPr/>
        </p:nvPicPr>
        <p:blipFill>
          <a:blip r:embed="rId1"/>
          <a:stretch>
            <a:fillRect/>
          </a:stretch>
        </p:blipFill>
        <p:spPr>
          <a:xfrm>
            <a:off x="5638800" y="1828800"/>
            <a:ext cx="3276600" cy="2297113"/>
          </a:xfrm>
          <a:prstGeom prst="rect">
            <a:avLst/>
          </a:prstGeom>
          <a:noFill/>
          <a:ln w="9525">
            <a:noFill/>
          </a:ln>
        </p:spPr>
      </p:pic>
      <p:sp>
        <p:nvSpPr>
          <p:cNvPr id="375810" name="Rectangle 19"/>
          <p:cNvSpPr/>
          <p:nvPr/>
        </p:nvSpPr>
        <p:spPr>
          <a:xfrm>
            <a:off x="5791200" y="2057400"/>
            <a:ext cx="3048000" cy="457200"/>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nchorCtr="0"/>
          <a:p>
            <a:pPr eaLnBrk="0" hangingPunct="0">
              <a:buClrTx/>
              <a:buFontTx/>
            </a:pPr>
            <a:endParaRPr lang="zh-CN" altLang="en-US" dirty="0">
              <a:latin typeface="Times New Roman" panose="02020603050405020304" pitchFamily="18" charset="0"/>
            </a:endParaRPr>
          </a:p>
        </p:txBody>
      </p:sp>
      <p:sp>
        <p:nvSpPr>
          <p:cNvPr id="375811" name="Rectangle 27"/>
          <p:cNvSpPr/>
          <p:nvPr/>
        </p:nvSpPr>
        <p:spPr>
          <a:xfrm>
            <a:off x="5791200" y="2895600"/>
            <a:ext cx="3048000" cy="457200"/>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nchorCtr="0"/>
          <a:p>
            <a:pPr eaLnBrk="0" hangingPunct="0">
              <a:buClrTx/>
              <a:buFontTx/>
            </a:pPr>
            <a:endParaRPr lang="zh-CN" altLang="en-US" dirty="0">
              <a:latin typeface="Times New Roman" panose="02020603050405020304" pitchFamily="18" charset="0"/>
            </a:endParaRPr>
          </a:p>
        </p:txBody>
      </p:sp>
      <p:sp>
        <p:nvSpPr>
          <p:cNvPr id="375812" name="Rectangle 28"/>
          <p:cNvSpPr/>
          <p:nvPr/>
        </p:nvSpPr>
        <p:spPr>
          <a:xfrm>
            <a:off x="5791200" y="3505200"/>
            <a:ext cx="3048000" cy="381000"/>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nchorCtr="0"/>
          <a:p>
            <a:pPr eaLnBrk="0" hangingPunct="0">
              <a:buClrTx/>
              <a:buFontTx/>
            </a:pPr>
            <a:endParaRPr lang="zh-CN" altLang="en-US" dirty="0">
              <a:latin typeface="Times New Roman" panose="02020603050405020304" pitchFamily="18" charset="0"/>
            </a:endParaRPr>
          </a:p>
        </p:txBody>
      </p:sp>
      <p:sp>
        <p:nvSpPr>
          <p:cNvPr id="375813" name="Rectangle 29"/>
          <p:cNvSpPr/>
          <p:nvPr/>
        </p:nvSpPr>
        <p:spPr>
          <a:xfrm>
            <a:off x="7772400" y="1752600"/>
            <a:ext cx="457200" cy="2590800"/>
          </a:xfrm>
          <a:prstGeom prst="rect">
            <a:avLst/>
          </a:prstGeom>
          <a:noFill/>
          <a:ln w="12700" cap="flat" cmpd="sng">
            <a:solidFill>
              <a:srgbClr val="019934"/>
            </a:solidFill>
            <a:prstDash val="solid"/>
            <a:miter/>
            <a:headEnd type="none" w="med" len="med"/>
            <a:tailEnd type="none" w="med" len="med"/>
          </a:ln>
        </p:spPr>
        <p:txBody>
          <a:bodyPr wrap="none" anchor="ctr" anchorCtr="0"/>
          <a:p>
            <a:pPr eaLnBrk="0" hangingPunct="0">
              <a:buClrTx/>
              <a:buFontTx/>
            </a:pPr>
            <a:endParaRPr lang="zh-CN" altLang="en-US" dirty="0">
              <a:latin typeface="Times New Roman" panose="02020603050405020304" pitchFamily="18" charset="0"/>
            </a:endParaRPr>
          </a:p>
        </p:txBody>
      </p:sp>
      <p:sp>
        <p:nvSpPr>
          <p:cNvPr id="375814" name="Text Box 30"/>
          <p:cNvSpPr txBox="1"/>
          <p:nvPr/>
        </p:nvSpPr>
        <p:spPr>
          <a:xfrm>
            <a:off x="457200" y="1143000"/>
            <a:ext cx="7696200" cy="519113"/>
          </a:xfrm>
          <a:prstGeom prst="rect">
            <a:avLst/>
          </a:prstGeom>
          <a:noFill/>
          <a:ln w="12700">
            <a:noFill/>
          </a:ln>
        </p:spPr>
        <p:txBody>
          <a:bodyPr anchor="t" anchorCtr="0">
            <a:spAutoFit/>
          </a:bodyPr>
          <a:p>
            <a:pPr eaLnBrk="0" hangingPunct="0">
              <a:buClrTx/>
              <a:buFontTx/>
            </a:pPr>
            <a:r>
              <a:rPr lang="zh-CN" altLang="en-US" dirty="0">
                <a:latin typeface="Times New Roman" panose="02020603050405020304" pitchFamily="18" charset="0"/>
              </a:rPr>
              <a:t>对于右儿子</a:t>
            </a:r>
            <a:r>
              <a:rPr lang="en-US" altLang="zh-CN" b="0" dirty="0">
                <a:latin typeface="Times New Roman" panose="02020603050405020304" pitchFamily="18" charset="0"/>
              </a:rPr>
              <a:t>{D4,D5,D6,D10,D14},</a:t>
            </a:r>
            <a:r>
              <a:rPr lang="en-US" altLang="zh-CN" b="0" i="1" dirty="0">
                <a:latin typeface="Times New Roman" panose="02020603050405020304" pitchFamily="18" charset="0"/>
              </a:rPr>
              <a:t> </a:t>
            </a:r>
            <a:r>
              <a:rPr lang="en-US" altLang="zh-CN" i="1" dirty="0">
                <a:latin typeface="Times New Roman" panose="02020603050405020304" pitchFamily="18" charset="0"/>
              </a:rPr>
              <a:t>“</a:t>
            </a:r>
            <a:r>
              <a:rPr lang="en-US" altLang="zh-CN" i="1" dirty="0">
                <a:solidFill>
                  <a:srgbClr val="019934"/>
                </a:solidFill>
                <a:latin typeface="Times New Roman" panose="02020603050405020304" pitchFamily="18" charset="0"/>
              </a:rPr>
              <a:t>Wind</a:t>
            </a:r>
            <a:r>
              <a:rPr lang="en-US" altLang="zh-CN" i="1" dirty="0">
                <a:latin typeface="Times New Roman" panose="02020603050405020304" pitchFamily="18" charset="0"/>
              </a:rPr>
              <a:t>”</a:t>
            </a:r>
            <a:r>
              <a:rPr lang="zh-CN" altLang="en-US" dirty="0">
                <a:latin typeface="Times New Roman" panose="02020603050405020304" pitchFamily="18" charset="0"/>
              </a:rPr>
              <a:t>被选：</a:t>
            </a:r>
            <a:endParaRPr lang="en-US" altLang="zh-CN" b="0" dirty="0">
              <a:latin typeface="Times New Roman" panose="02020603050405020304" pitchFamily="18" charset="0"/>
            </a:endParaRPr>
          </a:p>
        </p:txBody>
      </p:sp>
      <p:sp>
        <p:nvSpPr>
          <p:cNvPr id="375815"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375816" name="Rectangle 3"/>
          <p:cNvSpPr/>
          <p:nvPr/>
        </p:nvSpPr>
        <p:spPr>
          <a:xfrm>
            <a:off x="2590800" y="2590800"/>
            <a:ext cx="1295400" cy="457200"/>
          </a:xfrm>
          <a:prstGeom prst="rect">
            <a:avLst/>
          </a:prstGeom>
          <a:solidFill>
            <a:srgbClr val="66FFCC">
              <a:alpha val="14117"/>
            </a:srgbClr>
          </a:solidFill>
          <a:ln w="12700" cap="flat" cmpd="sng">
            <a:solidFill>
              <a:schemeClr val="tx1"/>
            </a:solidFill>
            <a:prstDash val="solid"/>
            <a:miter/>
            <a:headEnd type="none" w="med" len="med"/>
            <a:tailEnd type="none" w="med" len="med"/>
          </a:ln>
        </p:spPr>
        <p:txBody>
          <a:bodyPr wrap="none" anchor="ctr" anchorCtr="0"/>
          <a:p>
            <a:pPr algn="ctr" eaLnBrk="0" hangingPunct="0">
              <a:buClrTx/>
              <a:buFontTx/>
            </a:pPr>
            <a:r>
              <a:rPr lang="en-US" altLang="zh-CN" sz="1800" b="0" i="1" dirty="0">
                <a:solidFill>
                  <a:srgbClr val="FF0000"/>
                </a:solidFill>
                <a:latin typeface="Arial" panose="020B0604020202020204" pitchFamily="34" charset="0"/>
              </a:rPr>
              <a:t>Outlook</a:t>
            </a:r>
            <a:endParaRPr lang="en-US" altLang="zh-CN" sz="1800" b="0" i="1" dirty="0">
              <a:solidFill>
                <a:srgbClr val="FF0000"/>
              </a:solidFill>
              <a:latin typeface="Arial" panose="020B0604020202020204" pitchFamily="34" charset="0"/>
            </a:endParaRPr>
          </a:p>
        </p:txBody>
      </p:sp>
      <p:sp>
        <p:nvSpPr>
          <p:cNvPr id="375817" name="Line 4"/>
          <p:cNvSpPr/>
          <p:nvPr/>
        </p:nvSpPr>
        <p:spPr>
          <a:xfrm flipH="1">
            <a:off x="1524000" y="3124200"/>
            <a:ext cx="1447800" cy="609600"/>
          </a:xfrm>
          <a:prstGeom prst="line">
            <a:avLst/>
          </a:prstGeom>
          <a:ln w="12700" cap="flat" cmpd="sng">
            <a:solidFill>
              <a:schemeClr val="tx1"/>
            </a:solidFill>
            <a:prstDash val="solid"/>
            <a:round/>
            <a:headEnd type="none" w="med" len="med"/>
            <a:tailEnd type="triangle" w="med" len="med"/>
          </a:ln>
        </p:spPr>
      </p:sp>
      <p:sp>
        <p:nvSpPr>
          <p:cNvPr id="375818" name="Line 5"/>
          <p:cNvSpPr/>
          <p:nvPr/>
        </p:nvSpPr>
        <p:spPr>
          <a:xfrm>
            <a:off x="3581400" y="3124200"/>
            <a:ext cx="1143000" cy="609600"/>
          </a:xfrm>
          <a:prstGeom prst="line">
            <a:avLst/>
          </a:prstGeom>
          <a:ln w="12700" cap="flat" cmpd="sng">
            <a:solidFill>
              <a:schemeClr val="tx1"/>
            </a:solidFill>
            <a:prstDash val="solid"/>
            <a:round/>
            <a:headEnd type="none" w="med" len="med"/>
            <a:tailEnd type="triangle" w="med" len="med"/>
          </a:ln>
        </p:spPr>
      </p:sp>
      <p:sp>
        <p:nvSpPr>
          <p:cNvPr id="375819" name="Text Box 6"/>
          <p:cNvSpPr txBox="1"/>
          <p:nvPr/>
        </p:nvSpPr>
        <p:spPr>
          <a:xfrm>
            <a:off x="2667000" y="3200400"/>
            <a:ext cx="1371600" cy="366713"/>
          </a:xfrm>
          <a:prstGeom prst="rect">
            <a:avLst/>
          </a:prstGeom>
          <a:solidFill>
            <a:srgbClr val="C0C0C0">
              <a:alpha val="14117"/>
            </a:srgbClr>
          </a:solidFill>
          <a:ln w="12700">
            <a:noFill/>
          </a:ln>
        </p:spPr>
        <p:txBody>
          <a:bodyPr anchor="t" anchorCtr="0">
            <a:spAutoFit/>
          </a:bodyPr>
          <a:p>
            <a:pPr eaLnBrk="0" hangingPunct="0">
              <a:spcBef>
                <a:spcPct val="50000"/>
              </a:spcBef>
              <a:buClrTx/>
              <a:buFontTx/>
            </a:pPr>
            <a:r>
              <a:rPr lang="en-US" altLang="zh-CN" sz="1800" b="0" i="1" dirty="0">
                <a:latin typeface="Arial" panose="020B0604020202020204" pitchFamily="34" charset="0"/>
              </a:rPr>
              <a:t>Overcast</a:t>
            </a:r>
            <a:endParaRPr lang="en-US" altLang="zh-CN" sz="1800" b="0" i="1" dirty="0">
              <a:latin typeface="Arial" panose="020B0604020202020204" pitchFamily="34" charset="0"/>
            </a:endParaRPr>
          </a:p>
        </p:txBody>
      </p:sp>
      <p:sp>
        <p:nvSpPr>
          <p:cNvPr id="375820" name="Line 8"/>
          <p:cNvSpPr/>
          <p:nvPr/>
        </p:nvSpPr>
        <p:spPr>
          <a:xfrm flipH="1">
            <a:off x="3276600" y="3124200"/>
            <a:ext cx="0" cy="609600"/>
          </a:xfrm>
          <a:prstGeom prst="line">
            <a:avLst/>
          </a:prstGeom>
          <a:ln w="12700" cap="flat" cmpd="sng">
            <a:solidFill>
              <a:schemeClr val="tx1"/>
            </a:solidFill>
            <a:prstDash val="solid"/>
            <a:round/>
            <a:headEnd type="none" w="med" len="med"/>
            <a:tailEnd type="triangle" w="med" len="med"/>
          </a:ln>
        </p:spPr>
      </p:sp>
      <p:sp>
        <p:nvSpPr>
          <p:cNvPr id="375821" name="Text Box 9"/>
          <p:cNvSpPr txBox="1"/>
          <p:nvPr/>
        </p:nvSpPr>
        <p:spPr>
          <a:xfrm>
            <a:off x="1371600" y="3200400"/>
            <a:ext cx="1371600" cy="366713"/>
          </a:xfrm>
          <a:prstGeom prst="rect">
            <a:avLst/>
          </a:prstGeom>
          <a:solidFill>
            <a:srgbClr val="C0C0C0">
              <a:alpha val="14117"/>
            </a:srgbClr>
          </a:solidFill>
          <a:ln w="12700">
            <a:noFill/>
          </a:ln>
        </p:spPr>
        <p:txBody>
          <a:bodyPr anchor="t" anchorCtr="0">
            <a:spAutoFit/>
          </a:bodyPr>
          <a:p>
            <a:pPr eaLnBrk="0" hangingPunct="0">
              <a:spcBef>
                <a:spcPct val="50000"/>
              </a:spcBef>
              <a:buClrTx/>
              <a:buFontTx/>
            </a:pPr>
            <a:r>
              <a:rPr lang="en-US" altLang="zh-CN" sz="1800" b="0" i="1" dirty="0">
                <a:latin typeface="Arial" panose="020B0604020202020204" pitchFamily="34" charset="0"/>
              </a:rPr>
              <a:t>Sunny</a:t>
            </a:r>
            <a:endParaRPr lang="en-US" altLang="zh-CN" sz="1800" b="0" i="1" dirty="0">
              <a:latin typeface="Arial" panose="020B0604020202020204" pitchFamily="34" charset="0"/>
            </a:endParaRPr>
          </a:p>
        </p:txBody>
      </p:sp>
      <p:sp>
        <p:nvSpPr>
          <p:cNvPr id="375822" name="Text Box 10"/>
          <p:cNvSpPr txBox="1"/>
          <p:nvPr/>
        </p:nvSpPr>
        <p:spPr>
          <a:xfrm>
            <a:off x="4191000" y="3200400"/>
            <a:ext cx="1371600" cy="366713"/>
          </a:xfrm>
          <a:prstGeom prst="rect">
            <a:avLst/>
          </a:prstGeom>
          <a:solidFill>
            <a:srgbClr val="C0C0C0">
              <a:alpha val="14117"/>
            </a:srgbClr>
          </a:solidFill>
          <a:ln w="12700">
            <a:noFill/>
          </a:ln>
        </p:spPr>
        <p:txBody>
          <a:bodyPr anchor="t" anchorCtr="0">
            <a:spAutoFit/>
          </a:bodyPr>
          <a:p>
            <a:pPr eaLnBrk="0" hangingPunct="0">
              <a:spcBef>
                <a:spcPct val="50000"/>
              </a:spcBef>
              <a:buClrTx/>
              <a:buFontTx/>
            </a:pPr>
            <a:r>
              <a:rPr lang="en-US" altLang="zh-CN" sz="1800" b="0" i="1" dirty="0">
                <a:latin typeface="Arial" panose="020B0604020202020204" pitchFamily="34" charset="0"/>
              </a:rPr>
              <a:t>Rain</a:t>
            </a:r>
            <a:endParaRPr lang="en-US" altLang="zh-CN" sz="1800" b="0" i="1" dirty="0">
              <a:latin typeface="Arial" panose="020B0604020202020204" pitchFamily="34" charset="0"/>
            </a:endParaRPr>
          </a:p>
        </p:txBody>
      </p:sp>
      <p:sp>
        <p:nvSpPr>
          <p:cNvPr id="375823" name="Rectangle 13"/>
          <p:cNvSpPr/>
          <p:nvPr/>
        </p:nvSpPr>
        <p:spPr>
          <a:xfrm>
            <a:off x="838200" y="3733800"/>
            <a:ext cx="1371600" cy="457200"/>
          </a:xfrm>
          <a:prstGeom prst="rect">
            <a:avLst/>
          </a:prstGeom>
          <a:solidFill>
            <a:srgbClr val="66FFCC">
              <a:alpha val="14117"/>
            </a:srgbClr>
          </a:solidFill>
          <a:ln w="12700" cap="flat" cmpd="sng">
            <a:solidFill>
              <a:schemeClr val="tx1"/>
            </a:solidFill>
            <a:prstDash val="solid"/>
            <a:miter/>
            <a:headEnd type="none" w="med" len="med"/>
            <a:tailEnd type="none" w="med" len="med"/>
          </a:ln>
        </p:spPr>
        <p:txBody>
          <a:bodyPr wrap="none" anchor="ctr" anchorCtr="0"/>
          <a:p>
            <a:pPr algn="ctr" eaLnBrk="0" hangingPunct="0">
              <a:buClrTx/>
              <a:buFontTx/>
            </a:pPr>
            <a:r>
              <a:rPr lang="en-US" altLang="zh-CN" sz="1800" b="0" i="1" dirty="0">
                <a:solidFill>
                  <a:srgbClr val="0000FF"/>
                </a:solidFill>
                <a:latin typeface="Verdana" panose="020B0604030504040204" pitchFamily="34" charset="0"/>
              </a:rPr>
              <a:t>Humidity</a:t>
            </a:r>
            <a:endParaRPr lang="en-US" altLang="zh-CN" sz="1800" b="0" i="1" dirty="0">
              <a:solidFill>
                <a:srgbClr val="0000FF"/>
              </a:solidFill>
              <a:latin typeface="Arial" panose="020B0604020202020204" pitchFamily="34" charset="0"/>
            </a:endParaRPr>
          </a:p>
        </p:txBody>
      </p:sp>
      <p:sp>
        <p:nvSpPr>
          <p:cNvPr id="375824" name="Line 14"/>
          <p:cNvSpPr/>
          <p:nvPr/>
        </p:nvSpPr>
        <p:spPr>
          <a:xfrm flipH="1">
            <a:off x="914400" y="4191000"/>
            <a:ext cx="381000" cy="609600"/>
          </a:xfrm>
          <a:prstGeom prst="line">
            <a:avLst/>
          </a:prstGeom>
          <a:ln w="12700" cap="flat" cmpd="sng">
            <a:solidFill>
              <a:schemeClr val="tx1"/>
            </a:solidFill>
            <a:prstDash val="solid"/>
            <a:round/>
            <a:headEnd type="none" w="med" len="med"/>
            <a:tailEnd type="triangle" w="med" len="med"/>
          </a:ln>
        </p:spPr>
      </p:sp>
      <p:sp>
        <p:nvSpPr>
          <p:cNvPr id="375825" name="Line 15"/>
          <p:cNvSpPr/>
          <p:nvPr/>
        </p:nvSpPr>
        <p:spPr>
          <a:xfrm>
            <a:off x="1676400" y="4191000"/>
            <a:ext cx="381000" cy="609600"/>
          </a:xfrm>
          <a:prstGeom prst="line">
            <a:avLst/>
          </a:prstGeom>
          <a:ln w="12700" cap="flat" cmpd="sng">
            <a:solidFill>
              <a:schemeClr val="tx1"/>
            </a:solidFill>
            <a:prstDash val="solid"/>
            <a:round/>
            <a:headEnd type="none" w="med" len="med"/>
            <a:tailEnd type="triangle" w="med" len="med"/>
          </a:ln>
        </p:spPr>
      </p:sp>
      <p:sp>
        <p:nvSpPr>
          <p:cNvPr id="375826" name="Text Box 16"/>
          <p:cNvSpPr txBox="1"/>
          <p:nvPr/>
        </p:nvSpPr>
        <p:spPr>
          <a:xfrm>
            <a:off x="457200" y="4267200"/>
            <a:ext cx="6540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High</a:t>
            </a:r>
            <a:endParaRPr lang="en-US" altLang="zh-CN" sz="1800" b="0" i="1" dirty="0">
              <a:latin typeface="Arial" panose="020B0604020202020204" pitchFamily="34" charset="0"/>
            </a:endParaRPr>
          </a:p>
        </p:txBody>
      </p:sp>
      <p:sp>
        <p:nvSpPr>
          <p:cNvPr id="375827" name="Text Box 17"/>
          <p:cNvSpPr txBox="1"/>
          <p:nvPr/>
        </p:nvSpPr>
        <p:spPr>
          <a:xfrm>
            <a:off x="1828800" y="4267200"/>
            <a:ext cx="9207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Normal</a:t>
            </a:r>
            <a:endParaRPr lang="en-US" altLang="zh-CN" sz="1800" b="0" i="1" dirty="0">
              <a:latin typeface="Arial" panose="020B0604020202020204" pitchFamily="34" charset="0"/>
            </a:endParaRPr>
          </a:p>
        </p:txBody>
      </p:sp>
      <p:sp>
        <p:nvSpPr>
          <p:cNvPr id="375828" name="Text Box 16"/>
          <p:cNvSpPr txBox="1"/>
          <p:nvPr/>
        </p:nvSpPr>
        <p:spPr>
          <a:xfrm>
            <a:off x="1524000" y="1676400"/>
            <a:ext cx="3429000" cy="915988"/>
          </a:xfrm>
          <a:prstGeom prst="rect">
            <a:avLst/>
          </a:prstGeom>
          <a:noFill/>
          <a:ln w="12700">
            <a:noFill/>
          </a:ln>
        </p:spPr>
        <p:txBody>
          <a:bodyPr anchor="t" anchorCtr="0">
            <a:spAutoFit/>
          </a:bodyPr>
          <a:p>
            <a:pPr eaLnBrk="0" hangingPunct="0">
              <a:buClrTx/>
              <a:buFontTx/>
            </a:pPr>
            <a:r>
              <a:rPr lang="en-US" altLang="zh-CN" sz="1800" b="0" dirty="0">
                <a:latin typeface="Arial" panose="020B0604020202020204" pitchFamily="34" charset="0"/>
              </a:rPr>
              <a:t>{D1,D2,D3,D4,D5,D6,</a:t>
            </a:r>
            <a:r>
              <a:rPr lang="en-US" altLang="zh-CN" sz="1800" b="0" dirty="0">
                <a:latin typeface="Verdana" panose="020B0604030504040204" pitchFamily="34" charset="0"/>
              </a:rPr>
              <a:t>D7,D8,</a:t>
            </a:r>
            <a:endParaRPr lang="en-US" altLang="zh-CN" sz="1800" b="0" dirty="0">
              <a:latin typeface="Verdana" panose="020B0604030504040204" pitchFamily="34" charset="0"/>
            </a:endParaRPr>
          </a:p>
          <a:p>
            <a:pPr eaLnBrk="0" hangingPunct="0">
              <a:buClrTx/>
              <a:buFontTx/>
            </a:pPr>
            <a:r>
              <a:rPr lang="en-US" altLang="zh-CN" sz="1800" b="0" dirty="0">
                <a:latin typeface="Verdana" panose="020B0604030504040204" pitchFamily="34" charset="0"/>
              </a:rPr>
              <a:t>D9,D10,D11,D12,D13,D14}</a:t>
            </a:r>
            <a:endParaRPr lang="en-US" altLang="zh-CN" sz="1800" b="0" dirty="0">
              <a:latin typeface="Verdana" panose="020B0604030504040204" pitchFamily="34" charset="0"/>
            </a:endParaRPr>
          </a:p>
          <a:p>
            <a:pPr eaLnBrk="0" hangingPunct="0">
              <a:buClrTx/>
              <a:buFontTx/>
            </a:pPr>
            <a:r>
              <a:rPr lang="en-US" altLang="zh-CN" sz="1800" b="0" dirty="0">
                <a:latin typeface="Verdana" panose="020B0604030504040204" pitchFamily="34" charset="0"/>
              </a:rPr>
              <a:t>               [9+,5-]</a:t>
            </a:r>
            <a:endParaRPr lang="en-US" altLang="zh-CN" sz="1800" b="0" dirty="0">
              <a:latin typeface="Arial" panose="020B0604020202020204" pitchFamily="34" charset="0"/>
            </a:endParaRPr>
          </a:p>
        </p:txBody>
      </p:sp>
      <p:sp>
        <p:nvSpPr>
          <p:cNvPr id="375829" name="Text Box 15"/>
          <p:cNvSpPr txBox="1"/>
          <p:nvPr/>
        </p:nvSpPr>
        <p:spPr>
          <a:xfrm>
            <a:off x="2667000" y="3656013"/>
            <a:ext cx="1162050" cy="915987"/>
          </a:xfrm>
          <a:prstGeom prst="rect">
            <a:avLst/>
          </a:prstGeom>
          <a:noFill/>
          <a:ln w="12700">
            <a:noFill/>
          </a:ln>
        </p:spPr>
        <p:txBody>
          <a:bodyPr wrap="none" anchor="t" anchorCtr="0">
            <a:spAutoFit/>
          </a:bodyPr>
          <a:p>
            <a:pPr eaLnBrk="0" hangingPunct="0">
              <a:buClrTx/>
              <a:buFontTx/>
            </a:pPr>
            <a:r>
              <a:rPr lang="en-US" altLang="zh-CN" sz="1800" b="0" dirty="0">
                <a:latin typeface="Arial" panose="020B0604020202020204" pitchFamily="34" charset="0"/>
              </a:rPr>
              <a:t>{D3,D7,</a:t>
            </a:r>
            <a:endParaRPr lang="en-US" altLang="zh-CN" sz="1800" b="0" dirty="0">
              <a:latin typeface="Arial" panose="020B0604020202020204" pitchFamily="34" charset="0"/>
            </a:endParaRPr>
          </a:p>
          <a:p>
            <a:pPr eaLnBrk="0" hangingPunct="0">
              <a:buClrTx/>
              <a:buFontTx/>
            </a:pPr>
            <a:r>
              <a:rPr lang="en-US" altLang="zh-CN" sz="1800" b="0" dirty="0">
                <a:latin typeface="Arial" panose="020B0604020202020204" pitchFamily="34" charset="0"/>
              </a:rPr>
              <a:t>D12,D13}</a:t>
            </a:r>
            <a:endParaRPr lang="en-US" altLang="zh-CN" sz="1800" b="0" dirty="0">
              <a:latin typeface="Arial" panose="020B0604020202020204" pitchFamily="34" charset="0"/>
            </a:endParaRPr>
          </a:p>
          <a:p>
            <a:pPr eaLnBrk="0" hangingPunct="0">
              <a:buClrTx/>
              <a:buFontTx/>
            </a:pPr>
            <a:r>
              <a:rPr lang="en-US" altLang="zh-CN" sz="1800" b="0" dirty="0">
                <a:latin typeface="Verdana" panose="020B0604030504040204" pitchFamily="34" charset="0"/>
              </a:rPr>
              <a:t>[4+,0-]</a:t>
            </a:r>
            <a:endParaRPr lang="en-US" altLang="zh-CN" sz="1800" b="0" dirty="0">
              <a:latin typeface="Verdana" panose="020B0604030504040204" pitchFamily="34" charset="0"/>
            </a:endParaRPr>
          </a:p>
        </p:txBody>
      </p:sp>
      <p:sp>
        <p:nvSpPr>
          <p:cNvPr id="375830" name="Text Box 12"/>
          <p:cNvSpPr txBox="1"/>
          <p:nvPr/>
        </p:nvSpPr>
        <p:spPr>
          <a:xfrm>
            <a:off x="4419600" y="2286000"/>
            <a:ext cx="1327150" cy="915988"/>
          </a:xfrm>
          <a:prstGeom prst="rect">
            <a:avLst/>
          </a:prstGeom>
          <a:noFill/>
          <a:ln w="12700">
            <a:noFill/>
          </a:ln>
        </p:spPr>
        <p:txBody>
          <a:bodyPr wrap="none" anchor="t" anchorCtr="0">
            <a:spAutoFit/>
          </a:bodyPr>
          <a:p>
            <a:pPr eaLnBrk="0" hangingPunct="0">
              <a:buClrTx/>
              <a:buFontTx/>
            </a:pPr>
            <a:r>
              <a:rPr lang="en-US" altLang="zh-CN" sz="1800" b="0" dirty="0">
                <a:latin typeface="Arial" panose="020B0604020202020204" pitchFamily="34" charset="0"/>
              </a:rPr>
              <a:t>{D4,D5,D6,</a:t>
            </a:r>
            <a:endParaRPr lang="en-US" altLang="zh-CN" sz="1800" b="0" dirty="0">
              <a:latin typeface="Arial" panose="020B0604020202020204" pitchFamily="34" charset="0"/>
            </a:endParaRPr>
          </a:p>
          <a:p>
            <a:pPr eaLnBrk="0" hangingPunct="0">
              <a:buClrTx/>
              <a:buFontTx/>
            </a:pPr>
            <a:r>
              <a:rPr lang="en-US" altLang="zh-CN" sz="1800" b="0" dirty="0">
                <a:latin typeface="Arial" panose="020B0604020202020204" pitchFamily="34" charset="0"/>
              </a:rPr>
              <a:t>D10,D14}</a:t>
            </a:r>
            <a:endParaRPr lang="en-US" altLang="zh-CN" sz="1800" b="0" dirty="0">
              <a:latin typeface="Arial" panose="020B0604020202020204" pitchFamily="34" charset="0"/>
            </a:endParaRPr>
          </a:p>
          <a:p>
            <a:pPr eaLnBrk="0" hangingPunct="0">
              <a:buClrTx/>
              <a:buFontTx/>
            </a:pPr>
            <a:r>
              <a:rPr lang="en-US" altLang="zh-CN" sz="1800" b="0" dirty="0">
                <a:latin typeface="Verdana" panose="020B0604030504040204" pitchFamily="34" charset="0"/>
              </a:rPr>
              <a:t>[3+,2-]</a:t>
            </a:r>
            <a:endParaRPr lang="en-US" altLang="zh-CN" sz="1800" b="0" dirty="0">
              <a:latin typeface="Verdana" panose="020B0604030504040204" pitchFamily="34" charset="0"/>
            </a:endParaRPr>
          </a:p>
        </p:txBody>
      </p:sp>
      <p:sp>
        <p:nvSpPr>
          <p:cNvPr id="375831" name="Text Box 11"/>
          <p:cNvSpPr txBox="1"/>
          <p:nvPr/>
        </p:nvSpPr>
        <p:spPr>
          <a:xfrm>
            <a:off x="577850" y="2286000"/>
            <a:ext cx="1327150" cy="915988"/>
          </a:xfrm>
          <a:prstGeom prst="rect">
            <a:avLst/>
          </a:prstGeom>
          <a:noFill/>
          <a:ln w="12700">
            <a:noFill/>
          </a:ln>
        </p:spPr>
        <p:txBody>
          <a:bodyPr wrap="none" anchor="t" anchorCtr="0">
            <a:spAutoFit/>
          </a:bodyPr>
          <a:p>
            <a:pPr eaLnBrk="0" hangingPunct="0">
              <a:buClrTx/>
              <a:buFontTx/>
            </a:pPr>
            <a:r>
              <a:rPr lang="en-US" altLang="zh-CN" sz="1800" b="0" dirty="0">
                <a:latin typeface="Arial" panose="020B0604020202020204" pitchFamily="34" charset="0"/>
              </a:rPr>
              <a:t>{D1,D2,D8,</a:t>
            </a:r>
            <a:endParaRPr lang="en-US" altLang="zh-CN" sz="1800" b="0" dirty="0">
              <a:latin typeface="Arial" panose="020B0604020202020204" pitchFamily="34" charset="0"/>
            </a:endParaRPr>
          </a:p>
          <a:p>
            <a:pPr eaLnBrk="0" hangingPunct="0">
              <a:buClrTx/>
              <a:buFontTx/>
            </a:pPr>
            <a:r>
              <a:rPr lang="en-US" altLang="zh-CN" sz="1800" b="0" dirty="0">
                <a:latin typeface="Arial" panose="020B0604020202020204" pitchFamily="34" charset="0"/>
              </a:rPr>
              <a:t>D9,D11}</a:t>
            </a:r>
            <a:endParaRPr lang="en-US" altLang="zh-CN" sz="1800" b="0" dirty="0">
              <a:latin typeface="Arial" panose="020B0604020202020204" pitchFamily="34" charset="0"/>
            </a:endParaRPr>
          </a:p>
          <a:p>
            <a:pPr eaLnBrk="0" hangingPunct="0">
              <a:buClrTx/>
              <a:buFontTx/>
            </a:pPr>
            <a:r>
              <a:rPr lang="en-US" altLang="zh-CN" sz="1800" b="0" dirty="0">
                <a:latin typeface="Verdana" panose="020B0604030504040204" pitchFamily="34" charset="0"/>
              </a:rPr>
              <a:t>[2+,3-]</a:t>
            </a:r>
            <a:endParaRPr lang="en-US" altLang="zh-CN" sz="1800" b="0" dirty="0">
              <a:latin typeface="Verdana" panose="020B0604030504040204" pitchFamily="34" charset="0"/>
            </a:endParaRPr>
          </a:p>
        </p:txBody>
      </p:sp>
      <p:sp>
        <p:nvSpPr>
          <p:cNvPr id="375832" name="Text Box 11"/>
          <p:cNvSpPr txBox="1"/>
          <p:nvPr/>
        </p:nvSpPr>
        <p:spPr>
          <a:xfrm>
            <a:off x="249238" y="4800600"/>
            <a:ext cx="1350962" cy="646113"/>
          </a:xfrm>
          <a:prstGeom prst="rect">
            <a:avLst/>
          </a:prstGeom>
          <a:noFill/>
          <a:ln w="12700">
            <a:noFill/>
          </a:ln>
        </p:spPr>
        <p:txBody>
          <a:bodyPr wrap="none" anchor="t" anchorCtr="0">
            <a:spAutoFit/>
          </a:bodyPr>
          <a:p>
            <a:pPr eaLnBrk="0" hangingPunct="0">
              <a:buClrTx/>
              <a:buFontTx/>
            </a:pPr>
            <a:r>
              <a:rPr lang="en-US" altLang="zh-CN" sz="1800" b="0" dirty="0">
                <a:latin typeface="Arial" panose="020B0604020202020204" pitchFamily="34" charset="0"/>
              </a:rPr>
              <a:t>{D1,D2,D8}</a:t>
            </a:r>
            <a:endParaRPr lang="en-US" altLang="zh-CN" sz="1800" b="0" dirty="0">
              <a:latin typeface="Arial" panose="020B0604020202020204" pitchFamily="34" charset="0"/>
            </a:endParaRPr>
          </a:p>
          <a:p>
            <a:pPr eaLnBrk="0" hangingPunct="0">
              <a:buClrTx/>
              <a:buFontTx/>
            </a:pPr>
            <a:r>
              <a:rPr lang="en-US" altLang="zh-CN" sz="1800" b="0" dirty="0">
                <a:latin typeface="Verdana" panose="020B0604030504040204" pitchFamily="34" charset="0"/>
              </a:rPr>
              <a:t>[0+,3-]</a:t>
            </a:r>
            <a:endParaRPr lang="en-US" altLang="zh-CN" sz="1800" b="0" dirty="0">
              <a:latin typeface="Verdana" panose="020B0604030504040204" pitchFamily="34" charset="0"/>
            </a:endParaRPr>
          </a:p>
        </p:txBody>
      </p:sp>
      <p:sp>
        <p:nvSpPr>
          <p:cNvPr id="375833" name="Text Box 11"/>
          <p:cNvSpPr txBox="1"/>
          <p:nvPr/>
        </p:nvSpPr>
        <p:spPr>
          <a:xfrm>
            <a:off x="1524000" y="4800600"/>
            <a:ext cx="1103313" cy="646113"/>
          </a:xfrm>
          <a:prstGeom prst="rect">
            <a:avLst/>
          </a:prstGeom>
          <a:noFill/>
          <a:ln w="12700">
            <a:noFill/>
          </a:ln>
        </p:spPr>
        <p:txBody>
          <a:bodyPr wrap="none" anchor="t" anchorCtr="0">
            <a:spAutoFit/>
          </a:bodyPr>
          <a:p>
            <a:pPr eaLnBrk="0" hangingPunct="0">
              <a:buClrTx/>
              <a:buFontTx/>
            </a:pPr>
            <a:r>
              <a:rPr lang="en-US" altLang="zh-CN" sz="1800" b="0" dirty="0">
                <a:latin typeface="Arial" panose="020B0604020202020204" pitchFamily="34" charset="0"/>
              </a:rPr>
              <a:t>{D9,D11}</a:t>
            </a:r>
            <a:endParaRPr lang="en-US" altLang="zh-CN" sz="1800" b="0" dirty="0">
              <a:latin typeface="Arial" panose="020B0604020202020204" pitchFamily="34" charset="0"/>
            </a:endParaRPr>
          </a:p>
          <a:p>
            <a:pPr eaLnBrk="0" hangingPunct="0">
              <a:buClrTx/>
              <a:buFontTx/>
            </a:pPr>
            <a:r>
              <a:rPr lang="en-US" altLang="zh-CN" sz="1800" b="0" dirty="0">
                <a:latin typeface="Verdana" panose="020B0604030504040204" pitchFamily="34" charset="0"/>
              </a:rPr>
              <a:t>[2+,0-]</a:t>
            </a:r>
            <a:endParaRPr lang="en-US" altLang="zh-CN" sz="1800" b="0" dirty="0">
              <a:latin typeface="Verdana" panose="020B0604030504040204" pitchFamily="34" charset="0"/>
            </a:endParaRPr>
          </a:p>
        </p:txBody>
      </p:sp>
      <p:sp>
        <p:nvSpPr>
          <p:cNvPr id="375834" name="Rectangle 20"/>
          <p:cNvSpPr/>
          <p:nvPr/>
        </p:nvSpPr>
        <p:spPr>
          <a:xfrm>
            <a:off x="4038600" y="3733800"/>
            <a:ext cx="1371600" cy="457200"/>
          </a:xfrm>
          <a:prstGeom prst="rect">
            <a:avLst/>
          </a:prstGeom>
          <a:solidFill>
            <a:srgbClr val="66FFCC">
              <a:alpha val="14117"/>
            </a:srgbClr>
          </a:solidFill>
          <a:ln w="12700" cap="flat" cmpd="sng">
            <a:solidFill>
              <a:schemeClr val="tx1"/>
            </a:solidFill>
            <a:prstDash val="solid"/>
            <a:miter/>
            <a:headEnd type="none" w="med" len="med"/>
            <a:tailEnd type="none" w="med" len="med"/>
          </a:ln>
        </p:spPr>
        <p:txBody>
          <a:bodyPr wrap="none" anchor="ctr" anchorCtr="0"/>
          <a:p>
            <a:pPr algn="ctr" eaLnBrk="0" hangingPunct="0">
              <a:buClrTx/>
              <a:buFontTx/>
            </a:pPr>
            <a:r>
              <a:rPr lang="en-US" altLang="zh-CN" sz="1800" b="0" i="1" dirty="0">
                <a:solidFill>
                  <a:srgbClr val="019934"/>
                </a:solidFill>
                <a:latin typeface="Verdana" panose="020B0604030504040204" pitchFamily="34" charset="0"/>
              </a:rPr>
              <a:t>Wind</a:t>
            </a:r>
            <a:endParaRPr lang="en-US" altLang="zh-CN" sz="1800" b="0" i="1" dirty="0">
              <a:solidFill>
                <a:srgbClr val="019934"/>
              </a:solidFill>
              <a:latin typeface="Arial" panose="020B0604020202020204" pitchFamily="34" charset="0"/>
            </a:endParaRPr>
          </a:p>
        </p:txBody>
      </p:sp>
      <p:sp>
        <p:nvSpPr>
          <p:cNvPr id="56" name="Text Box 21"/>
          <p:cNvSpPr txBox="1"/>
          <p:nvPr/>
        </p:nvSpPr>
        <p:spPr>
          <a:xfrm>
            <a:off x="3581400" y="4267200"/>
            <a:ext cx="8572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Strong</a:t>
            </a:r>
            <a:endParaRPr lang="en-US" altLang="zh-CN" sz="1800" b="0" i="1" dirty="0">
              <a:latin typeface="Arial" panose="020B0604020202020204" pitchFamily="34" charset="0"/>
            </a:endParaRPr>
          </a:p>
        </p:txBody>
      </p:sp>
      <p:sp>
        <p:nvSpPr>
          <p:cNvPr id="57" name="Text Box 22"/>
          <p:cNvSpPr txBox="1"/>
          <p:nvPr/>
        </p:nvSpPr>
        <p:spPr>
          <a:xfrm>
            <a:off x="5105400" y="4267200"/>
            <a:ext cx="7683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Weak</a:t>
            </a:r>
            <a:endParaRPr lang="en-US" altLang="zh-CN" sz="1800" b="0" i="1" dirty="0">
              <a:latin typeface="Arial" panose="020B0604020202020204" pitchFamily="34" charset="0"/>
            </a:endParaRPr>
          </a:p>
        </p:txBody>
      </p:sp>
      <p:sp>
        <p:nvSpPr>
          <p:cNvPr id="60" name="Line 25"/>
          <p:cNvSpPr/>
          <p:nvPr/>
        </p:nvSpPr>
        <p:spPr>
          <a:xfrm flipH="1">
            <a:off x="4191000" y="4191000"/>
            <a:ext cx="381000" cy="609600"/>
          </a:xfrm>
          <a:prstGeom prst="line">
            <a:avLst/>
          </a:prstGeom>
          <a:ln w="12700" cap="flat" cmpd="sng">
            <a:solidFill>
              <a:schemeClr val="tx1"/>
            </a:solidFill>
            <a:prstDash val="solid"/>
            <a:round/>
            <a:headEnd type="none" w="med" len="med"/>
            <a:tailEnd type="triangle" w="med" len="med"/>
          </a:ln>
        </p:spPr>
      </p:sp>
      <p:sp>
        <p:nvSpPr>
          <p:cNvPr id="61" name="Line 26"/>
          <p:cNvSpPr/>
          <p:nvPr/>
        </p:nvSpPr>
        <p:spPr>
          <a:xfrm>
            <a:off x="4953000" y="4191000"/>
            <a:ext cx="381000" cy="609600"/>
          </a:xfrm>
          <a:prstGeom prst="line">
            <a:avLst/>
          </a:prstGeom>
          <a:ln w="12700" cap="flat" cmpd="sng">
            <a:solidFill>
              <a:schemeClr val="tx1"/>
            </a:solidFill>
            <a:prstDash val="solid"/>
            <a:round/>
            <a:headEnd type="none" w="med" len="med"/>
            <a:tailEnd type="triangle" w="med" len="med"/>
          </a:ln>
        </p:spPr>
      </p:sp>
      <p:sp>
        <p:nvSpPr>
          <p:cNvPr id="62" name="Text Box 12"/>
          <p:cNvSpPr txBox="1"/>
          <p:nvPr/>
        </p:nvSpPr>
        <p:spPr>
          <a:xfrm>
            <a:off x="3581400" y="4800600"/>
            <a:ext cx="1120775" cy="646113"/>
          </a:xfrm>
          <a:prstGeom prst="rect">
            <a:avLst/>
          </a:prstGeom>
          <a:noFill/>
          <a:ln w="12700">
            <a:noFill/>
          </a:ln>
        </p:spPr>
        <p:txBody>
          <a:bodyPr wrap="none" anchor="t" anchorCtr="0">
            <a:spAutoFit/>
          </a:bodyPr>
          <a:p>
            <a:pPr eaLnBrk="0" hangingPunct="0">
              <a:buClrTx/>
              <a:buFontTx/>
            </a:pPr>
            <a:r>
              <a:rPr lang="en-US" altLang="zh-CN" sz="1800" b="0" dirty="0">
                <a:latin typeface="Arial" panose="020B0604020202020204" pitchFamily="34" charset="0"/>
              </a:rPr>
              <a:t>{D6,D14}</a:t>
            </a:r>
            <a:endParaRPr lang="en-US" altLang="zh-CN" sz="1800" b="0" dirty="0">
              <a:latin typeface="Arial" panose="020B0604020202020204" pitchFamily="34" charset="0"/>
            </a:endParaRPr>
          </a:p>
          <a:p>
            <a:pPr eaLnBrk="0" hangingPunct="0">
              <a:buClrTx/>
              <a:buFontTx/>
            </a:pPr>
            <a:r>
              <a:rPr lang="en-US" altLang="zh-CN" sz="1800" b="0" dirty="0">
                <a:latin typeface="Verdana" panose="020B0604030504040204" pitchFamily="34" charset="0"/>
              </a:rPr>
              <a:t>[0+,2-]</a:t>
            </a:r>
            <a:endParaRPr lang="en-US" altLang="zh-CN" sz="1800" b="0" dirty="0">
              <a:latin typeface="Verdana" panose="020B0604030504040204" pitchFamily="34" charset="0"/>
            </a:endParaRPr>
          </a:p>
        </p:txBody>
      </p:sp>
      <p:sp>
        <p:nvSpPr>
          <p:cNvPr id="63" name="Text Box 12"/>
          <p:cNvSpPr txBox="1"/>
          <p:nvPr/>
        </p:nvSpPr>
        <p:spPr>
          <a:xfrm>
            <a:off x="4724400" y="4799013"/>
            <a:ext cx="1479550" cy="646112"/>
          </a:xfrm>
          <a:prstGeom prst="rect">
            <a:avLst/>
          </a:prstGeom>
          <a:noFill/>
          <a:ln w="12700">
            <a:noFill/>
          </a:ln>
        </p:spPr>
        <p:txBody>
          <a:bodyPr wrap="none" anchor="t" anchorCtr="0">
            <a:spAutoFit/>
          </a:bodyPr>
          <a:p>
            <a:pPr eaLnBrk="0" hangingPunct="0">
              <a:buClrTx/>
              <a:buFontTx/>
            </a:pPr>
            <a:r>
              <a:rPr lang="en-US" altLang="zh-CN" sz="1800" b="0" dirty="0">
                <a:latin typeface="Arial" panose="020B0604020202020204" pitchFamily="34" charset="0"/>
              </a:rPr>
              <a:t>{D4,D5,D10}</a:t>
            </a:r>
            <a:endParaRPr lang="en-US" altLang="zh-CN" sz="1800" b="0" dirty="0">
              <a:latin typeface="Arial" panose="020B0604020202020204" pitchFamily="34" charset="0"/>
            </a:endParaRPr>
          </a:p>
          <a:p>
            <a:pPr eaLnBrk="0" hangingPunct="0">
              <a:buClrTx/>
              <a:buFontTx/>
            </a:pPr>
            <a:r>
              <a:rPr lang="en-US" altLang="zh-CN" sz="1800" b="0" dirty="0">
                <a:latin typeface="Verdana" panose="020B0604030504040204" pitchFamily="34" charset="0"/>
              </a:rPr>
              <a:t>[3+,0-]</a:t>
            </a:r>
            <a:endParaRPr lang="en-US" altLang="zh-CN" sz="1800" b="0" dirty="0">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fill="hold"/>
                                        <p:tgtEl>
                                          <p:spTgt spid="60"/>
                                        </p:tgtEl>
                                        <p:attrNameLst>
                                          <p:attrName>ppt_x</p:attrName>
                                        </p:attrNameLst>
                                      </p:cBhvr>
                                      <p:tavLst>
                                        <p:tav tm="0">
                                          <p:val>
                                            <p:strVal val="#ppt_x"/>
                                          </p:val>
                                        </p:tav>
                                        <p:tav tm="100000">
                                          <p:val>
                                            <p:strVal val="#ppt_x"/>
                                          </p:val>
                                        </p:tav>
                                      </p:tavLst>
                                    </p:anim>
                                    <p:anim calcmode="lin" valueType="num">
                                      <p:cBhvr additive="base">
                                        <p:cTn id="12" dur="500" fill="hold"/>
                                        <p:tgtEl>
                                          <p:spTgt spid="6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500" fill="hold"/>
                                        <p:tgtEl>
                                          <p:spTgt spid="62"/>
                                        </p:tgtEl>
                                        <p:attrNameLst>
                                          <p:attrName>ppt_x</p:attrName>
                                        </p:attrNameLst>
                                      </p:cBhvr>
                                      <p:tavLst>
                                        <p:tav tm="0">
                                          <p:val>
                                            <p:strVal val="#ppt_x"/>
                                          </p:val>
                                        </p:tav>
                                        <p:tav tm="100000">
                                          <p:val>
                                            <p:strVal val="#ppt_x"/>
                                          </p:val>
                                        </p:tav>
                                      </p:tavLst>
                                    </p:anim>
                                    <p:anim calcmode="lin" valueType="num">
                                      <p:cBhvr additive="base">
                                        <p:cTn id="16"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1"/>
                                        </p:tgtEl>
                                        <p:attrNameLst>
                                          <p:attrName>style.visibility</p:attrName>
                                        </p:attrNameLst>
                                      </p:cBhvr>
                                      <p:to>
                                        <p:strVal val="visible"/>
                                      </p:to>
                                    </p:set>
                                    <p:anim calcmode="lin" valueType="num">
                                      <p:cBhvr additive="base">
                                        <p:cTn id="21" dur="500" fill="hold"/>
                                        <p:tgtEl>
                                          <p:spTgt spid="61"/>
                                        </p:tgtEl>
                                        <p:attrNameLst>
                                          <p:attrName>ppt_x</p:attrName>
                                        </p:attrNameLst>
                                      </p:cBhvr>
                                      <p:tavLst>
                                        <p:tav tm="0">
                                          <p:val>
                                            <p:strVal val="#ppt_x"/>
                                          </p:val>
                                        </p:tav>
                                        <p:tav tm="100000">
                                          <p:val>
                                            <p:strVal val="#ppt_x"/>
                                          </p:val>
                                        </p:tav>
                                      </p:tavLst>
                                    </p:anim>
                                    <p:anim calcmode="lin" valueType="num">
                                      <p:cBhvr additive="base">
                                        <p:cTn id="22" dur="500" fill="hold"/>
                                        <p:tgtEl>
                                          <p:spTgt spid="6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anim calcmode="lin" valueType="num">
                                      <p:cBhvr additive="base">
                                        <p:cTn id="25" dur="500" fill="hold"/>
                                        <p:tgtEl>
                                          <p:spTgt spid="57"/>
                                        </p:tgtEl>
                                        <p:attrNameLst>
                                          <p:attrName>ppt_x</p:attrName>
                                        </p:attrNameLst>
                                      </p:cBhvr>
                                      <p:tavLst>
                                        <p:tav tm="0">
                                          <p:val>
                                            <p:strVal val="#ppt_x"/>
                                          </p:val>
                                        </p:tav>
                                        <p:tav tm="100000">
                                          <p:val>
                                            <p:strVal val="#ppt_x"/>
                                          </p:val>
                                        </p:tav>
                                      </p:tavLst>
                                    </p:anim>
                                    <p:anim calcmode="lin" valueType="num">
                                      <p:cBhvr additive="base">
                                        <p:cTn id="26" dur="500" fill="hold"/>
                                        <p:tgtEl>
                                          <p:spTgt spid="5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anim calcmode="lin" valueType="num">
                                      <p:cBhvr additive="base">
                                        <p:cTn id="29" dur="500" fill="hold"/>
                                        <p:tgtEl>
                                          <p:spTgt spid="63"/>
                                        </p:tgtEl>
                                        <p:attrNameLst>
                                          <p:attrName>ppt_x</p:attrName>
                                        </p:attrNameLst>
                                      </p:cBhvr>
                                      <p:tavLst>
                                        <p:tav tm="0">
                                          <p:val>
                                            <p:strVal val="#ppt_x"/>
                                          </p:val>
                                        </p:tav>
                                        <p:tav tm="100000">
                                          <p:val>
                                            <p:strVal val="#ppt_x"/>
                                          </p:val>
                                        </p:tav>
                                      </p:tavLst>
                                    </p:anim>
                                    <p:anim calcmode="lin" valueType="num">
                                      <p:cBhvr additive="base">
                                        <p:cTn id="30"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62" grpId="0"/>
      <p:bldP spid="63"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7857" name="Rectangle 3"/>
          <p:cNvSpPr/>
          <p:nvPr/>
        </p:nvSpPr>
        <p:spPr>
          <a:xfrm>
            <a:off x="3879850" y="1828800"/>
            <a:ext cx="1295400" cy="457200"/>
          </a:xfrm>
          <a:prstGeom prst="rect">
            <a:avLst/>
          </a:prstGeom>
          <a:solidFill>
            <a:srgbClr val="66FFCC">
              <a:alpha val="14117"/>
            </a:srgbClr>
          </a:solidFill>
          <a:ln w="12700" cap="flat" cmpd="sng">
            <a:solidFill>
              <a:schemeClr val="tx1"/>
            </a:solidFill>
            <a:prstDash val="solid"/>
            <a:miter/>
            <a:headEnd type="none" w="med" len="med"/>
            <a:tailEnd type="none" w="med" len="med"/>
          </a:ln>
        </p:spPr>
        <p:txBody>
          <a:bodyPr wrap="none" anchor="ctr" anchorCtr="0"/>
          <a:p>
            <a:pPr algn="ctr" eaLnBrk="0" hangingPunct="0">
              <a:buClrTx/>
              <a:buFontTx/>
            </a:pPr>
            <a:r>
              <a:rPr lang="en-US" altLang="zh-CN" sz="1800" b="0" i="1" dirty="0">
                <a:solidFill>
                  <a:srgbClr val="FF0000"/>
                </a:solidFill>
                <a:latin typeface="Arial" panose="020B0604020202020204" pitchFamily="34" charset="0"/>
              </a:rPr>
              <a:t>Outlook</a:t>
            </a:r>
            <a:endParaRPr lang="en-US" altLang="zh-CN" sz="1800" b="0" i="1" dirty="0">
              <a:solidFill>
                <a:srgbClr val="FF0000"/>
              </a:solidFill>
              <a:latin typeface="Arial" panose="020B0604020202020204" pitchFamily="34" charset="0"/>
            </a:endParaRPr>
          </a:p>
        </p:txBody>
      </p:sp>
      <p:sp>
        <p:nvSpPr>
          <p:cNvPr id="377858" name="Line 4"/>
          <p:cNvSpPr/>
          <p:nvPr/>
        </p:nvSpPr>
        <p:spPr>
          <a:xfrm flipH="1">
            <a:off x="2813050" y="2362200"/>
            <a:ext cx="1447800" cy="609600"/>
          </a:xfrm>
          <a:prstGeom prst="line">
            <a:avLst/>
          </a:prstGeom>
          <a:ln w="12700" cap="flat" cmpd="sng">
            <a:solidFill>
              <a:schemeClr val="tx1"/>
            </a:solidFill>
            <a:prstDash val="solid"/>
            <a:round/>
            <a:headEnd type="none" w="med" len="med"/>
            <a:tailEnd type="triangle" w="med" len="med"/>
          </a:ln>
        </p:spPr>
      </p:sp>
      <p:sp>
        <p:nvSpPr>
          <p:cNvPr id="377859" name="Line 5"/>
          <p:cNvSpPr/>
          <p:nvPr/>
        </p:nvSpPr>
        <p:spPr>
          <a:xfrm>
            <a:off x="4870450" y="2362200"/>
            <a:ext cx="1143000" cy="609600"/>
          </a:xfrm>
          <a:prstGeom prst="line">
            <a:avLst/>
          </a:prstGeom>
          <a:ln w="12700" cap="flat" cmpd="sng">
            <a:solidFill>
              <a:schemeClr val="tx1"/>
            </a:solidFill>
            <a:prstDash val="solid"/>
            <a:round/>
            <a:headEnd type="none" w="med" len="med"/>
            <a:tailEnd type="triangle" w="med" len="med"/>
          </a:ln>
        </p:spPr>
      </p:sp>
      <p:sp>
        <p:nvSpPr>
          <p:cNvPr id="377860" name="Text Box 6"/>
          <p:cNvSpPr txBox="1"/>
          <p:nvPr/>
        </p:nvSpPr>
        <p:spPr>
          <a:xfrm>
            <a:off x="3956050" y="2438400"/>
            <a:ext cx="1371600" cy="366713"/>
          </a:xfrm>
          <a:prstGeom prst="rect">
            <a:avLst/>
          </a:prstGeom>
          <a:solidFill>
            <a:srgbClr val="C0C0C0">
              <a:alpha val="14117"/>
            </a:srgbClr>
          </a:solidFill>
          <a:ln w="12700">
            <a:noFill/>
          </a:ln>
        </p:spPr>
        <p:txBody>
          <a:bodyPr anchor="t" anchorCtr="0">
            <a:spAutoFit/>
          </a:bodyPr>
          <a:p>
            <a:pPr eaLnBrk="0" hangingPunct="0">
              <a:spcBef>
                <a:spcPct val="50000"/>
              </a:spcBef>
              <a:buClrTx/>
              <a:buFontTx/>
            </a:pPr>
            <a:r>
              <a:rPr lang="en-US" altLang="zh-CN" sz="1800" b="0" i="1" dirty="0">
                <a:latin typeface="Arial" panose="020B0604020202020204" pitchFamily="34" charset="0"/>
              </a:rPr>
              <a:t>Overcast</a:t>
            </a:r>
            <a:endParaRPr lang="en-US" altLang="zh-CN" sz="1800" b="0" i="1" dirty="0">
              <a:latin typeface="Arial" panose="020B0604020202020204" pitchFamily="34" charset="0"/>
            </a:endParaRPr>
          </a:p>
        </p:txBody>
      </p:sp>
      <p:sp>
        <p:nvSpPr>
          <p:cNvPr id="377861" name="Text Box 7"/>
          <p:cNvSpPr txBox="1"/>
          <p:nvPr/>
        </p:nvSpPr>
        <p:spPr>
          <a:xfrm>
            <a:off x="4260850" y="3048000"/>
            <a:ext cx="5778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Yes</a:t>
            </a:r>
            <a:endParaRPr lang="en-US" altLang="zh-CN" sz="1800" b="0" i="1" dirty="0">
              <a:latin typeface="Arial" panose="020B0604020202020204" pitchFamily="34" charset="0"/>
            </a:endParaRPr>
          </a:p>
        </p:txBody>
      </p:sp>
      <p:sp>
        <p:nvSpPr>
          <p:cNvPr id="377862" name="Line 8"/>
          <p:cNvSpPr/>
          <p:nvPr/>
        </p:nvSpPr>
        <p:spPr>
          <a:xfrm flipH="1">
            <a:off x="4565650" y="2362200"/>
            <a:ext cx="0" cy="609600"/>
          </a:xfrm>
          <a:prstGeom prst="line">
            <a:avLst/>
          </a:prstGeom>
          <a:ln w="12700" cap="flat" cmpd="sng">
            <a:solidFill>
              <a:schemeClr val="tx1"/>
            </a:solidFill>
            <a:prstDash val="solid"/>
            <a:round/>
            <a:headEnd type="none" w="med" len="med"/>
            <a:tailEnd type="triangle" w="med" len="med"/>
          </a:ln>
        </p:spPr>
      </p:sp>
      <p:sp>
        <p:nvSpPr>
          <p:cNvPr id="377863" name="Text Box 9"/>
          <p:cNvSpPr txBox="1"/>
          <p:nvPr/>
        </p:nvSpPr>
        <p:spPr>
          <a:xfrm>
            <a:off x="2660650" y="2438400"/>
            <a:ext cx="1371600" cy="366713"/>
          </a:xfrm>
          <a:prstGeom prst="rect">
            <a:avLst/>
          </a:prstGeom>
          <a:solidFill>
            <a:srgbClr val="C0C0C0">
              <a:alpha val="14117"/>
            </a:srgbClr>
          </a:solidFill>
          <a:ln w="12700">
            <a:noFill/>
          </a:ln>
        </p:spPr>
        <p:txBody>
          <a:bodyPr anchor="t" anchorCtr="0">
            <a:spAutoFit/>
          </a:bodyPr>
          <a:p>
            <a:pPr eaLnBrk="0" hangingPunct="0">
              <a:spcBef>
                <a:spcPct val="50000"/>
              </a:spcBef>
              <a:buClrTx/>
              <a:buFontTx/>
            </a:pPr>
            <a:r>
              <a:rPr lang="en-US" altLang="zh-CN" sz="1800" b="0" i="1" dirty="0">
                <a:latin typeface="Arial" panose="020B0604020202020204" pitchFamily="34" charset="0"/>
              </a:rPr>
              <a:t>Sunny</a:t>
            </a:r>
            <a:endParaRPr lang="en-US" altLang="zh-CN" sz="1800" b="0" i="1" dirty="0">
              <a:latin typeface="Arial" panose="020B0604020202020204" pitchFamily="34" charset="0"/>
            </a:endParaRPr>
          </a:p>
        </p:txBody>
      </p:sp>
      <p:sp>
        <p:nvSpPr>
          <p:cNvPr id="377864" name="Text Box 10"/>
          <p:cNvSpPr txBox="1"/>
          <p:nvPr/>
        </p:nvSpPr>
        <p:spPr>
          <a:xfrm>
            <a:off x="5480050" y="2438400"/>
            <a:ext cx="1371600" cy="366713"/>
          </a:xfrm>
          <a:prstGeom prst="rect">
            <a:avLst/>
          </a:prstGeom>
          <a:solidFill>
            <a:srgbClr val="C0C0C0">
              <a:alpha val="14117"/>
            </a:srgbClr>
          </a:solidFill>
          <a:ln w="12700">
            <a:noFill/>
          </a:ln>
        </p:spPr>
        <p:txBody>
          <a:bodyPr anchor="t" anchorCtr="0">
            <a:spAutoFit/>
          </a:bodyPr>
          <a:p>
            <a:pPr eaLnBrk="0" hangingPunct="0">
              <a:spcBef>
                <a:spcPct val="50000"/>
              </a:spcBef>
              <a:buClrTx/>
              <a:buFontTx/>
            </a:pPr>
            <a:r>
              <a:rPr lang="en-US" altLang="zh-CN" sz="1800" b="0" i="1" dirty="0">
                <a:latin typeface="Arial" panose="020B0604020202020204" pitchFamily="34" charset="0"/>
              </a:rPr>
              <a:t>Rain</a:t>
            </a:r>
            <a:endParaRPr lang="en-US" altLang="zh-CN" sz="1800" b="0" i="1" dirty="0">
              <a:latin typeface="Arial" panose="020B0604020202020204" pitchFamily="34" charset="0"/>
            </a:endParaRPr>
          </a:p>
        </p:txBody>
      </p:sp>
      <p:sp>
        <p:nvSpPr>
          <p:cNvPr id="377865" name="Rectangle 12"/>
          <p:cNvSpPr/>
          <p:nvPr/>
        </p:nvSpPr>
        <p:spPr>
          <a:xfrm>
            <a:off x="2127250" y="2971800"/>
            <a:ext cx="1371600" cy="457200"/>
          </a:xfrm>
          <a:prstGeom prst="rect">
            <a:avLst/>
          </a:prstGeom>
          <a:solidFill>
            <a:srgbClr val="66FFCC">
              <a:alpha val="14117"/>
            </a:srgbClr>
          </a:solidFill>
          <a:ln w="12700" cap="flat" cmpd="sng">
            <a:solidFill>
              <a:schemeClr val="tx1"/>
            </a:solidFill>
            <a:prstDash val="solid"/>
            <a:miter/>
            <a:headEnd type="none" w="med" len="med"/>
            <a:tailEnd type="none" w="med" len="med"/>
          </a:ln>
        </p:spPr>
        <p:txBody>
          <a:bodyPr wrap="none" anchor="ctr" anchorCtr="0"/>
          <a:p>
            <a:pPr algn="ctr" eaLnBrk="0" hangingPunct="0">
              <a:buClrTx/>
              <a:buFontTx/>
            </a:pPr>
            <a:r>
              <a:rPr lang="en-US" altLang="zh-CN" sz="1800" b="0" i="1" dirty="0">
                <a:solidFill>
                  <a:srgbClr val="0000FF"/>
                </a:solidFill>
                <a:latin typeface="Verdana" panose="020B0604030504040204" pitchFamily="34" charset="0"/>
              </a:rPr>
              <a:t>Humidity</a:t>
            </a:r>
            <a:endParaRPr lang="en-US" altLang="zh-CN" sz="1800" b="0" i="1" dirty="0">
              <a:solidFill>
                <a:srgbClr val="0000FF"/>
              </a:solidFill>
              <a:latin typeface="Arial" panose="020B0604020202020204" pitchFamily="34" charset="0"/>
            </a:endParaRPr>
          </a:p>
        </p:txBody>
      </p:sp>
      <p:sp>
        <p:nvSpPr>
          <p:cNvPr id="377866" name="Line 13"/>
          <p:cNvSpPr/>
          <p:nvPr/>
        </p:nvSpPr>
        <p:spPr>
          <a:xfrm flipH="1">
            <a:off x="2203450" y="3429000"/>
            <a:ext cx="381000" cy="609600"/>
          </a:xfrm>
          <a:prstGeom prst="line">
            <a:avLst/>
          </a:prstGeom>
          <a:ln w="12700" cap="flat" cmpd="sng">
            <a:solidFill>
              <a:schemeClr val="tx1"/>
            </a:solidFill>
            <a:prstDash val="solid"/>
            <a:round/>
            <a:headEnd type="none" w="med" len="med"/>
            <a:tailEnd type="triangle" w="med" len="med"/>
          </a:ln>
        </p:spPr>
      </p:sp>
      <p:sp>
        <p:nvSpPr>
          <p:cNvPr id="377867" name="Line 14"/>
          <p:cNvSpPr/>
          <p:nvPr/>
        </p:nvSpPr>
        <p:spPr>
          <a:xfrm>
            <a:off x="2965450" y="3429000"/>
            <a:ext cx="381000" cy="609600"/>
          </a:xfrm>
          <a:prstGeom prst="line">
            <a:avLst/>
          </a:prstGeom>
          <a:ln w="12700" cap="flat" cmpd="sng">
            <a:solidFill>
              <a:schemeClr val="tx1"/>
            </a:solidFill>
            <a:prstDash val="solid"/>
            <a:round/>
            <a:headEnd type="none" w="med" len="med"/>
            <a:tailEnd type="triangle" w="med" len="med"/>
          </a:ln>
        </p:spPr>
      </p:sp>
      <p:sp>
        <p:nvSpPr>
          <p:cNvPr id="377868" name="Text Box 15"/>
          <p:cNvSpPr txBox="1"/>
          <p:nvPr/>
        </p:nvSpPr>
        <p:spPr>
          <a:xfrm>
            <a:off x="1746250" y="3505200"/>
            <a:ext cx="6540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High</a:t>
            </a:r>
            <a:endParaRPr lang="en-US" altLang="zh-CN" sz="1800" b="0" i="1" dirty="0">
              <a:latin typeface="Arial" panose="020B0604020202020204" pitchFamily="34" charset="0"/>
            </a:endParaRPr>
          </a:p>
        </p:txBody>
      </p:sp>
      <p:sp>
        <p:nvSpPr>
          <p:cNvPr id="377869" name="Text Box 16"/>
          <p:cNvSpPr txBox="1"/>
          <p:nvPr/>
        </p:nvSpPr>
        <p:spPr>
          <a:xfrm>
            <a:off x="3117850" y="3505200"/>
            <a:ext cx="9207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Normal</a:t>
            </a:r>
            <a:endParaRPr lang="en-US" altLang="zh-CN" sz="1800" b="0" i="1" dirty="0">
              <a:latin typeface="Arial" panose="020B0604020202020204" pitchFamily="34" charset="0"/>
            </a:endParaRPr>
          </a:p>
        </p:txBody>
      </p:sp>
      <p:sp>
        <p:nvSpPr>
          <p:cNvPr id="377870" name="Text Box 17"/>
          <p:cNvSpPr txBox="1"/>
          <p:nvPr/>
        </p:nvSpPr>
        <p:spPr>
          <a:xfrm>
            <a:off x="3041650" y="4038600"/>
            <a:ext cx="5778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Yes</a:t>
            </a:r>
            <a:endParaRPr lang="en-US" altLang="zh-CN" sz="1800" b="0" i="1" dirty="0">
              <a:latin typeface="Arial" panose="020B0604020202020204" pitchFamily="34" charset="0"/>
            </a:endParaRPr>
          </a:p>
        </p:txBody>
      </p:sp>
      <p:sp>
        <p:nvSpPr>
          <p:cNvPr id="377871" name="Text Box 18"/>
          <p:cNvSpPr txBox="1"/>
          <p:nvPr/>
        </p:nvSpPr>
        <p:spPr>
          <a:xfrm>
            <a:off x="1822450" y="4038600"/>
            <a:ext cx="4762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No</a:t>
            </a:r>
            <a:endParaRPr lang="en-US" altLang="zh-CN" sz="1800" b="0" i="1" dirty="0">
              <a:latin typeface="Arial" panose="020B0604020202020204" pitchFamily="34" charset="0"/>
            </a:endParaRPr>
          </a:p>
        </p:txBody>
      </p:sp>
      <p:sp>
        <p:nvSpPr>
          <p:cNvPr id="377872" name="Rectangle 20"/>
          <p:cNvSpPr/>
          <p:nvPr/>
        </p:nvSpPr>
        <p:spPr>
          <a:xfrm>
            <a:off x="5327650" y="2971800"/>
            <a:ext cx="1371600" cy="457200"/>
          </a:xfrm>
          <a:prstGeom prst="rect">
            <a:avLst/>
          </a:prstGeom>
          <a:solidFill>
            <a:srgbClr val="66FFCC">
              <a:alpha val="14117"/>
            </a:srgbClr>
          </a:solidFill>
          <a:ln w="12700" cap="flat" cmpd="sng">
            <a:solidFill>
              <a:schemeClr val="tx1"/>
            </a:solidFill>
            <a:prstDash val="solid"/>
            <a:miter/>
            <a:headEnd type="none" w="med" len="med"/>
            <a:tailEnd type="none" w="med" len="med"/>
          </a:ln>
        </p:spPr>
        <p:txBody>
          <a:bodyPr wrap="none" anchor="ctr" anchorCtr="0"/>
          <a:p>
            <a:pPr algn="ctr" eaLnBrk="0" hangingPunct="0">
              <a:buClrTx/>
              <a:buFontTx/>
            </a:pPr>
            <a:r>
              <a:rPr lang="en-US" altLang="zh-CN" sz="1800" b="0" i="1" dirty="0">
                <a:solidFill>
                  <a:srgbClr val="019934"/>
                </a:solidFill>
                <a:latin typeface="Verdana" panose="020B0604030504040204" pitchFamily="34" charset="0"/>
              </a:rPr>
              <a:t>Wind</a:t>
            </a:r>
            <a:endParaRPr lang="en-US" altLang="zh-CN" sz="1800" b="0" i="1" dirty="0">
              <a:solidFill>
                <a:srgbClr val="019934"/>
              </a:solidFill>
              <a:latin typeface="Arial" panose="020B0604020202020204" pitchFamily="34" charset="0"/>
            </a:endParaRPr>
          </a:p>
        </p:txBody>
      </p:sp>
      <p:sp>
        <p:nvSpPr>
          <p:cNvPr id="377873" name="Text Box 21"/>
          <p:cNvSpPr txBox="1"/>
          <p:nvPr/>
        </p:nvSpPr>
        <p:spPr>
          <a:xfrm>
            <a:off x="4870450" y="3505200"/>
            <a:ext cx="8572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Strong</a:t>
            </a:r>
            <a:endParaRPr lang="en-US" altLang="zh-CN" sz="1800" b="0" i="1" dirty="0">
              <a:latin typeface="Arial" panose="020B0604020202020204" pitchFamily="34" charset="0"/>
            </a:endParaRPr>
          </a:p>
        </p:txBody>
      </p:sp>
      <p:sp>
        <p:nvSpPr>
          <p:cNvPr id="377874" name="Text Box 22"/>
          <p:cNvSpPr txBox="1"/>
          <p:nvPr/>
        </p:nvSpPr>
        <p:spPr>
          <a:xfrm>
            <a:off x="6394450" y="3505200"/>
            <a:ext cx="7683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Weak</a:t>
            </a:r>
            <a:endParaRPr lang="en-US" altLang="zh-CN" sz="1800" b="0" i="1" dirty="0">
              <a:latin typeface="Arial" panose="020B0604020202020204" pitchFamily="34" charset="0"/>
            </a:endParaRPr>
          </a:p>
        </p:txBody>
      </p:sp>
      <p:sp>
        <p:nvSpPr>
          <p:cNvPr id="377875" name="Text Box 23"/>
          <p:cNvSpPr txBox="1"/>
          <p:nvPr/>
        </p:nvSpPr>
        <p:spPr>
          <a:xfrm>
            <a:off x="6318250" y="4038600"/>
            <a:ext cx="5778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Yes</a:t>
            </a:r>
            <a:endParaRPr lang="en-US" altLang="zh-CN" sz="1800" b="0" i="1" dirty="0">
              <a:latin typeface="Arial" panose="020B0604020202020204" pitchFamily="34" charset="0"/>
            </a:endParaRPr>
          </a:p>
        </p:txBody>
      </p:sp>
      <p:sp>
        <p:nvSpPr>
          <p:cNvPr id="377876" name="Text Box 24"/>
          <p:cNvSpPr txBox="1"/>
          <p:nvPr/>
        </p:nvSpPr>
        <p:spPr>
          <a:xfrm>
            <a:off x="5099050" y="4038600"/>
            <a:ext cx="4762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No</a:t>
            </a:r>
            <a:endParaRPr lang="en-US" altLang="zh-CN" sz="1800" b="0" i="1" dirty="0">
              <a:latin typeface="Arial" panose="020B0604020202020204" pitchFamily="34" charset="0"/>
            </a:endParaRPr>
          </a:p>
        </p:txBody>
      </p:sp>
      <p:sp>
        <p:nvSpPr>
          <p:cNvPr id="377877" name="Line 25"/>
          <p:cNvSpPr/>
          <p:nvPr/>
        </p:nvSpPr>
        <p:spPr>
          <a:xfrm flipH="1">
            <a:off x="5480050" y="3429000"/>
            <a:ext cx="381000" cy="609600"/>
          </a:xfrm>
          <a:prstGeom prst="line">
            <a:avLst/>
          </a:prstGeom>
          <a:ln w="12700" cap="flat" cmpd="sng">
            <a:solidFill>
              <a:schemeClr val="tx1"/>
            </a:solidFill>
            <a:prstDash val="solid"/>
            <a:round/>
            <a:headEnd type="none" w="med" len="med"/>
            <a:tailEnd type="triangle" w="med" len="med"/>
          </a:ln>
        </p:spPr>
      </p:sp>
      <p:sp>
        <p:nvSpPr>
          <p:cNvPr id="377878" name="Line 26"/>
          <p:cNvSpPr/>
          <p:nvPr/>
        </p:nvSpPr>
        <p:spPr>
          <a:xfrm>
            <a:off x="6242050" y="3429000"/>
            <a:ext cx="381000" cy="609600"/>
          </a:xfrm>
          <a:prstGeom prst="line">
            <a:avLst/>
          </a:prstGeom>
          <a:ln w="12700" cap="flat" cmpd="sng">
            <a:solidFill>
              <a:schemeClr val="tx1"/>
            </a:solidFill>
            <a:prstDash val="solid"/>
            <a:round/>
            <a:headEnd type="none" w="med" len="med"/>
            <a:tailEnd type="triangle" w="med" len="med"/>
          </a:ln>
        </p:spPr>
      </p:sp>
      <p:sp>
        <p:nvSpPr>
          <p:cNvPr id="377879"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377880" name="Text Box 30"/>
          <p:cNvSpPr txBox="1"/>
          <p:nvPr/>
        </p:nvSpPr>
        <p:spPr>
          <a:xfrm>
            <a:off x="457200" y="1143000"/>
            <a:ext cx="8305800" cy="523875"/>
          </a:xfrm>
          <a:prstGeom prst="rect">
            <a:avLst/>
          </a:prstGeom>
          <a:noFill/>
          <a:ln w="12700">
            <a:noFill/>
          </a:ln>
        </p:spPr>
        <p:txBody>
          <a:bodyPr anchor="t" anchorCtr="0">
            <a:spAutoFit/>
          </a:bodyPr>
          <a:p>
            <a:pPr eaLnBrk="0" hangingPunct="0">
              <a:buClrTx/>
              <a:buFontTx/>
            </a:pPr>
            <a:r>
              <a:rPr lang="zh-CN" altLang="en-US" dirty="0">
                <a:latin typeface="Times New Roman" panose="02020603050405020304" pitchFamily="18" charset="0"/>
              </a:rPr>
              <a:t>对于整个样本集</a:t>
            </a:r>
            <a:r>
              <a:rPr lang="en-US" altLang="zh-CN" dirty="0">
                <a:latin typeface="Times New Roman" panose="02020603050405020304" pitchFamily="18" charset="0"/>
              </a:rPr>
              <a:t>S</a:t>
            </a:r>
            <a:r>
              <a:rPr lang="zh-CN" altLang="en-US" dirty="0">
                <a:latin typeface="Times New Roman" panose="02020603050405020304" pitchFamily="18" charset="0"/>
              </a:rPr>
              <a:t>，按信息增益度量生成的决策树：</a:t>
            </a:r>
            <a:endParaRPr lang="en-US" altLang="zh-CN" dirty="0">
              <a:latin typeface="Times New Roman" panose="02020603050405020304" pitchFamily="18" charset="0"/>
            </a:endParaRPr>
          </a:p>
        </p:txBody>
      </p:sp>
    </p:spTree>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9905"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buNone/>
            </a:pPr>
            <a:r>
              <a:rPr lang="en-US" altLang="zh-CN" dirty="0">
                <a:solidFill>
                  <a:srgbClr val="FF0000"/>
                </a:solidFill>
                <a:latin typeface="黑体" panose="02010609060101010101" pitchFamily="49" charset="-122"/>
                <a:ea typeface="黑体" panose="02010609060101010101" pitchFamily="49" charset="-122"/>
              </a:rPr>
              <a:t>2</a:t>
            </a:r>
            <a:r>
              <a:rPr lang="zh-CN" altLang="en-US" dirty="0">
                <a:solidFill>
                  <a:srgbClr val="FF0000"/>
                </a:solidFill>
                <a:latin typeface="黑体" panose="02010609060101010101" pitchFamily="49" charset="-122"/>
                <a:ea typeface="黑体" panose="02010609060101010101" pitchFamily="49" charset="-122"/>
              </a:rPr>
              <a:t>）处理缺失属性值问题：</a:t>
            </a:r>
            <a:endParaRPr lang="en-US" altLang="zh-CN" dirty="0">
              <a:solidFill>
                <a:srgbClr val="FF0000"/>
              </a:solidFill>
              <a:latin typeface="黑体" panose="02010609060101010101" pitchFamily="49" charset="-122"/>
              <a:ea typeface="黑体" panose="02010609060101010101" pitchFamily="49" charset="-122"/>
            </a:endParaRPr>
          </a:p>
          <a:p>
            <a:pPr eaLnBrk="1" hangingPunct="1">
              <a:lnSpc>
                <a:spcPts val="3800"/>
              </a:lnSpc>
            </a:pPr>
            <a:r>
              <a:rPr lang="zh-CN" altLang="en-US" dirty="0">
                <a:latin typeface="黑体" panose="02010609060101010101" pitchFamily="49" charset="-122"/>
                <a:ea typeface="黑体" panose="02010609060101010101" pitchFamily="49" charset="-122"/>
              </a:rPr>
              <a:t>现实任务中常会遇到不完整样本，即样本的某些属性值缺失，尤其是在属性数目较多的情况下，往往会有大量样本出现缺失值。面对缺失属性值，决策树学习会面临两个方面的问题：</a:t>
            </a:r>
            <a:endParaRPr lang="en-US" altLang="zh-CN"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ü"/>
            </a:pPr>
            <a:r>
              <a:rPr lang="zh-CN" altLang="en-US" dirty="0">
                <a:latin typeface="黑体" panose="02010609060101010101" pitchFamily="49" charset="-122"/>
                <a:ea typeface="黑体" panose="02010609060101010101" pitchFamily="49" charset="-122"/>
              </a:rPr>
              <a:t>如何计算含缺失值属性的划分度量、并进行最佳划分的选择？</a:t>
            </a:r>
            <a:endParaRPr lang="en-US" altLang="zh-CN"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ü"/>
            </a:pPr>
            <a:r>
              <a:rPr lang="zh-CN" altLang="en-US" dirty="0">
                <a:latin typeface="黑体" panose="02010609060101010101" pitchFamily="49" charset="-122"/>
                <a:ea typeface="黑体" panose="02010609060101010101" pitchFamily="49" charset="-122"/>
              </a:rPr>
              <a:t>选择好最佳划分后，若样本在该属性上的值缺失，如何对样本进行划分</a:t>
            </a:r>
            <a:r>
              <a:rPr lang="en-US" altLang="zh-CN"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eaLnBrk="1" hangingPunct="1">
              <a:lnSpc>
                <a:spcPts val="3800"/>
              </a:lnSpc>
              <a:buNone/>
            </a:pPr>
            <a:endParaRPr lang="zh-CN" altLang="en-US" b="1" dirty="0">
              <a:solidFill>
                <a:srgbClr val="FF0000"/>
              </a:solidFill>
              <a:latin typeface="黑体" panose="02010609060101010101" pitchFamily="49" charset="-122"/>
              <a:ea typeface="黑体" panose="02010609060101010101" pitchFamily="49" charset="-122"/>
            </a:endParaRPr>
          </a:p>
        </p:txBody>
      </p:sp>
      <p:sp>
        <p:nvSpPr>
          <p:cNvPr id="379906"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3"/>
          <p:cNvSpPr>
            <a:spLocks noGrp="1" noChangeArrowheads="1"/>
          </p:cNvSpPr>
          <p:nvPr>
            <p:ph idx="1"/>
          </p:nvPr>
        </p:nvSpPr>
        <p:spPr>
          <a:xfrm>
            <a:off x="411163" y="1219200"/>
            <a:ext cx="8318500" cy="5181600"/>
          </a:xfrm>
        </p:spPr>
        <p:txBody>
          <a:bodyPr vert="horz" wrap="square" lIns="90488" tIns="44450" rIns="90488" bIns="44450" numCol="1" anchor="t" anchorCtr="0" compatLnSpc="1"/>
          <a:lstStyle/>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r>
              <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2</a:t>
            </a:r>
            <a:r>
              <a:rPr kumimoji="0" lang="zh-CN" altLang="en-US"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）处理缺失属性值问题：</a:t>
            </a:r>
            <a:endPar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Char char="l"/>
              <a:defRPr/>
            </a:pP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处理缺失属性值的问题，通常有两个办法：</a:t>
            </a:r>
            <a:endPar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Wingdings" panose="05000000000000000000" pitchFamily="2" charset="2"/>
              <a:buChar char="ü"/>
              <a:defRPr/>
            </a:pP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放弃函缺失值的样本，仅使用无缺失值的样本来进行学习，这种方法造成了数据信息的浪费。</a:t>
            </a:r>
            <a:endPar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Wingdings" panose="05000000000000000000" pitchFamily="2" charset="2"/>
              <a:buChar char="ü"/>
              <a:defRPr/>
            </a:pP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根据此属性值已知的其他样本，来估计这个缺失的属性值。</a:t>
            </a:r>
            <a:endPar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ct val="100000"/>
              </a:lnSpc>
              <a:spcBef>
                <a:spcPct val="10000"/>
              </a:spcBef>
              <a:spcAft>
                <a:spcPts val="400"/>
              </a:spcAft>
              <a:buClr>
                <a:srgbClr val="0C7B9C"/>
              </a:buClr>
              <a:buSzPct val="75000"/>
              <a:buFont typeface="Wingdings" panose="05000000000000000000" pitchFamily="2" charset="2"/>
              <a:buChar char="Ø"/>
              <a:defRPr/>
            </a:pP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赋给它当前结点所有样本中该属性最常见的值</a:t>
            </a:r>
            <a:endPar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ct val="100000"/>
              </a:lnSpc>
              <a:spcBef>
                <a:spcPct val="10000"/>
              </a:spcBef>
              <a:spcAft>
                <a:spcPts val="400"/>
              </a:spcAft>
              <a:buClr>
                <a:srgbClr val="0C7B9C"/>
              </a:buClr>
              <a:buSzPct val="75000"/>
              <a:buFont typeface="Wingdings" panose="05000000000000000000" pitchFamily="2" charset="2"/>
              <a:buChar char="Ø"/>
              <a:defRPr/>
            </a:pP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赋给它当前结点同类样本中该属性最常见的值</a:t>
            </a:r>
            <a:endPar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ct val="100000"/>
              </a:lnSpc>
              <a:spcBef>
                <a:spcPct val="10000"/>
              </a:spcBef>
              <a:spcAft>
                <a:spcPts val="400"/>
              </a:spcAft>
              <a:buClr>
                <a:srgbClr val="0C7B9C"/>
              </a:buClr>
              <a:buSzPct val="75000"/>
              <a:buFont typeface="Wingdings" panose="05000000000000000000" pitchFamily="2" charset="2"/>
              <a:buChar char="Ø"/>
              <a:defRPr/>
            </a:pP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为含缺失值属性的每个可能值赋予一个概率，而不是简单地将最常见的值赋给它。</a:t>
            </a:r>
            <a:endParaRPr kumimoji="0" lang="en-US" altLang="zh-CN"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Wingdings" panose="05000000000000000000" pitchFamily="2" charset="2"/>
              <a:buChar char="ü"/>
              <a:defRPr/>
            </a:pPr>
            <a:endPar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514350" marR="0" lvl="0" indent="-51435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endParaRPr kumimoji="0" lang="zh-CN" altLang="en-US" sz="2800" b="1"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381954"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3"/>
          <p:cNvSpPr>
            <a:spLocks noGrp="1" noChangeArrowheads="1"/>
          </p:cNvSpPr>
          <p:nvPr>
            <p:ph idx="1"/>
          </p:nvPr>
        </p:nvSpPr>
        <p:spPr>
          <a:xfrm>
            <a:off x="411163" y="1219200"/>
            <a:ext cx="8318500" cy="5181600"/>
          </a:xfrm>
        </p:spPr>
        <p:txBody>
          <a:bodyPr vert="horz" wrap="square" lIns="90488" tIns="44450" rIns="90488" bIns="44450" numCol="1" anchor="t" anchorCtr="0" compatLnSpc="1"/>
          <a:lstStyle/>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r>
              <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3</a:t>
            </a:r>
            <a:r>
              <a:rPr kumimoji="0" lang="zh-CN" altLang="en-US"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）处理连续属性值问题：</a:t>
            </a:r>
            <a:endPar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Char char="l"/>
              <a:defRPr/>
            </a:pP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到目前为止我们仅讨论了基于离散属性来生成决策树。现实学习任务中常会遇到连续属性，有必要讨论如何在决策树学习中使用连续属性。</a:t>
            </a:r>
            <a:endPar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Char char="l"/>
              <a:defRPr/>
            </a:pP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由于连续属性的可取值数目不再有限，因此，不能直接根据连续属性的可取值来对结点进行划分。此时，连续属性的离散化技术可派上用场。</a:t>
            </a:r>
            <a:endPar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Char char="l"/>
              <a:defRPr/>
            </a:pP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数据离散化是一个很大的研究主题，学者们提出的离散化技术也很多，可以分为：无监督离散化和有监督离散化。</a:t>
            </a:r>
            <a:endPar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514350" marR="0" lvl="0" indent="-51435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endParaRPr kumimoji="0" lang="zh-CN" altLang="en-US" sz="2800" b="1"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384002"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3"/>
          <p:cNvSpPr>
            <a:spLocks noGrp="1" noChangeArrowheads="1"/>
          </p:cNvSpPr>
          <p:nvPr>
            <p:ph idx="1"/>
          </p:nvPr>
        </p:nvSpPr>
        <p:spPr>
          <a:xfrm>
            <a:off x="411163" y="1219200"/>
            <a:ext cx="8318500" cy="5181600"/>
          </a:xfrm>
        </p:spPr>
        <p:txBody>
          <a:bodyPr vert="horz" wrap="square" lIns="90488" tIns="44450" rIns="90488" bIns="44450" numCol="1" anchor="t" anchorCtr="0" compatLnSpc="1"/>
          <a:lstStyle/>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r>
              <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3</a:t>
            </a:r>
            <a:r>
              <a:rPr kumimoji="0" lang="zh-CN" altLang="en-US"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）处理连续属性值问题：</a:t>
            </a:r>
            <a:endPar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Char char="l"/>
              <a:defRPr/>
            </a:pP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无监督离散化常用的有等深分箱法和等宽分箱法：等深分箱法让每个分箱中的样本数目一致；等宽分箱法让每个分箱中的取值范围一致。</a:t>
            </a:r>
            <a:endParaRPr kumimoji="0" lang="en-US" altLang="zh-CN"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ct val="100000"/>
              </a:lnSpc>
              <a:spcBef>
                <a:spcPct val="10000"/>
              </a:spcBef>
              <a:spcAft>
                <a:spcPts val="400"/>
              </a:spcAft>
              <a:buClr>
                <a:srgbClr val="0C7B9C"/>
              </a:buClr>
              <a:buSzPct val="75000"/>
              <a:buFont typeface="Monotype Sorts" pitchFamily="2" charset="2"/>
              <a:buChar char="l"/>
              <a:defRPr/>
            </a:pPr>
            <a:r>
              <a:rPr kumimoji="0" lang="zh-CN" altLang="en-US"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等宽分箱法也叫均分法，就是把一个连续取值的区间等分成若干段，每一段赋一个离散值，常用的有</a:t>
            </a:r>
            <a:r>
              <a:rPr kumimoji="0" lang="en-US" altLang="zh-CN"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ten-binning</a:t>
            </a:r>
            <a:r>
              <a:rPr kumimoji="0" lang="zh-CN" altLang="en-US"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514350" marR="0" lvl="0" indent="-51435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endParaRPr kumimoji="0" lang="zh-CN" altLang="en-US" sz="2800" b="1"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386050"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386051" name="AutoShape 2" descr="https://img-blog.csdn.net/20160607163442242"/>
          <p:cNvSpPr>
            <a:spLocks noChangeAspect="1"/>
          </p:cNvSpPr>
          <p:nvPr/>
        </p:nvSpPr>
        <p:spPr>
          <a:xfrm>
            <a:off x="180975" y="-212725"/>
            <a:ext cx="304800" cy="304800"/>
          </a:xfrm>
          <a:prstGeom prst="rect">
            <a:avLst/>
          </a:prstGeom>
          <a:noFill/>
          <a:ln w="9525">
            <a:noFill/>
          </a:ln>
        </p:spPr>
        <p:txBody>
          <a:bodyPr anchor="t" anchorCtr="0"/>
          <a:p>
            <a:pPr eaLnBrk="0" hangingPunct="0">
              <a:buClrTx/>
              <a:buFontTx/>
            </a:pPr>
            <a:endParaRPr lang="zh-CN" altLang="en-US" dirty="0">
              <a:latin typeface="Times New Roman" panose="02020603050405020304" pitchFamily="18" charset="0"/>
              <a:ea typeface="黑体" panose="02010609060101010101" pitchFamily="49" charset="-122"/>
            </a:endParaRPr>
          </a:p>
        </p:txBody>
      </p:sp>
      <p:sp>
        <p:nvSpPr>
          <p:cNvPr id="386052" name="AutoShape 4" descr="https://img-blog.csdn.net/20160607163442242"/>
          <p:cNvSpPr>
            <a:spLocks noChangeAspect="1"/>
          </p:cNvSpPr>
          <p:nvPr/>
        </p:nvSpPr>
        <p:spPr>
          <a:xfrm>
            <a:off x="180975" y="-212725"/>
            <a:ext cx="304800" cy="304800"/>
          </a:xfrm>
          <a:prstGeom prst="rect">
            <a:avLst/>
          </a:prstGeom>
          <a:noFill/>
          <a:ln w="9525">
            <a:noFill/>
          </a:ln>
        </p:spPr>
        <p:txBody>
          <a:bodyPr anchor="t" anchorCtr="0"/>
          <a:p>
            <a:pPr eaLnBrk="0" hangingPunct="0">
              <a:buClrTx/>
              <a:buFontTx/>
            </a:pPr>
            <a:endParaRPr lang="zh-CN" altLang="en-US" dirty="0">
              <a:latin typeface="Times New Roman" panose="02020603050405020304" pitchFamily="18" charset="0"/>
              <a:ea typeface="黑体" panose="02010609060101010101" pitchFamily="49" charset="-122"/>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3"/>
          <p:cNvSpPr>
            <a:spLocks noGrp="1" noChangeArrowheads="1"/>
          </p:cNvSpPr>
          <p:nvPr>
            <p:ph idx="1"/>
          </p:nvPr>
        </p:nvSpPr>
        <p:spPr>
          <a:xfrm>
            <a:off x="411163" y="1219200"/>
            <a:ext cx="8504238" cy="5181600"/>
          </a:xfrm>
        </p:spPr>
        <p:txBody>
          <a:bodyPr vert="horz" wrap="square" lIns="90488" tIns="44450" rIns="90488" bIns="44450" numCol="1" anchor="t" anchorCtr="0" compatLnSpc="1"/>
          <a:lstStyle/>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r>
              <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3</a:t>
            </a:r>
            <a:r>
              <a:rPr kumimoji="0" lang="zh-CN" altLang="en-US"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）处理连续属性值问题：</a:t>
            </a:r>
            <a:endPar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Char char="l"/>
              <a:defRPr/>
            </a:pP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有监督离散化常用的有</a:t>
            </a:r>
            <a:r>
              <a:rPr kumimoji="0" lang="zh-CN" altLang="en-US"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二分法</a:t>
            </a:r>
            <a:r>
              <a:rPr kumimoji="0" lang="en-US" altLang="zh-CN"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(bi-partition)</a:t>
            </a:r>
            <a:r>
              <a:rPr kumimoji="0" lang="zh-CN" altLang="en-US"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，即将连续取值的属性按选定的阈值</a:t>
            </a: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分割成</a:t>
            </a:r>
            <a:r>
              <a:rPr kumimoji="0" lang="zh-CN" altLang="en-US"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布尔属性（二值属性）：</a:t>
            </a:r>
            <a:endParaRPr kumimoji="0" lang="en-US" altLang="zh-CN"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288290" marR="0" lvl="1" indent="-342900" algn="l" defTabSz="914400" rtl="0" eaLnBrk="0" fontAlgn="base" latinLnBrk="0" hangingPunct="0">
              <a:lnSpc>
                <a:spcPct val="100000"/>
              </a:lnSpc>
              <a:spcBef>
                <a:spcPct val="10000"/>
              </a:spcBef>
              <a:spcAft>
                <a:spcPts val="400"/>
              </a:spcAft>
              <a:buClr>
                <a:srgbClr val="0C7B9C"/>
              </a:buClr>
              <a:buSzTx/>
              <a:buFont typeface="Wingdings" panose="05000000000000000000" pitchFamily="2" charset="2"/>
              <a:buChar char="ü"/>
              <a:defRPr/>
            </a:pPr>
            <a:r>
              <a:rPr kumimoji="0" lang="zh-CN" altLang="en-US" sz="20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ea"/>
              </a:rPr>
              <a:t>按照某个连续属性</a:t>
            </a:r>
            <a:r>
              <a:rPr kumimoji="0" lang="en-US" altLang="zh-CN" sz="20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ea"/>
              </a:rPr>
              <a:t>A</a:t>
            </a:r>
            <a:r>
              <a:rPr kumimoji="0" lang="zh-CN" altLang="en-US" sz="20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ea"/>
              </a:rPr>
              <a:t>排列训练样本，找出类标记不同的相邻样本</a:t>
            </a:r>
            <a:endParaRPr kumimoji="0" lang="en-US" altLang="zh-CN" sz="20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ea"/>
            </a:endParaRPr>
          </a:p>
          <a:p>
            <a:pPr marL="288290" marR="0" lvl="1" indent="-342900" algn="l" defTabSz="914400" rtl="0" eaLnBrk="0" fontAlgn="base" latinLnBrk="0" hangingPunct="0">
              <a:lnSpc>
                <a:spcPct val="100000"/>
              </a:lnSpc>
              <a:spcBef>
                <a:spcPct val="10000"/>
              </a:spcBef>
              <a:spcAft>
                <a:spcPts val="400"/>
              </a:spcAft>
              <a:buClr>
                <a:srgbClr val="0C7B9C"/>
              </a:buClr>
              <a:buSzTx/>
              <a:buFont typeface="Wingdings" panose="05000000000000000000" pitchFamily="2" charset="2"/>
              <a:buChar char="ü"/>
              <a:defRPr/>
            </a:pPr>
            <a:r>
              <a:rPr kumimoji="0" lang="zh-CN" altLang="en-US" sz="20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ea"/>
              </a:rPr>
              <a:t>计算类标记不同的相邻样本的属性</a:t>
            </a:r>
            <a:r>
              <a:rPr kumimoji="0" lang="en-US" altLang="zh-CN" sz="20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ea"/>
              </a:rPr>
              <a:t>A</a:t>
            </a:r>
            <a:r>
              <a:rPr kumimoji="0" lang="zh-CN" altLang="en-US" sz="20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ea"/>
              </a:rPr>
              <a:t>的取值的中间值，产生一组候选阈值，可以证明产生最大信息增益的阈值一定在这样的边界中</a:t>
            </a:r>
            <a:r>
              <a:rPr kumimoji="0" lang="en-US" altLang="zh-CN" sz="20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ea"/>
              </a:rPr>
              <a:t>(Fayyad,1991)</a:t>
            </a:r>
            <a:endParaRPr kumimoji="0" lang="zh-CN" altLang="en-US" sz="20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ea"/>
            </a:endParaRPr>
          </a:p>
          <a:p>
            <a:pPr marL="288290" marR="0" lvl="1" indent="-342900" algn="l" defTabSz="914400" rtl="0" eaLnBrk="0" fontAlgn="base" latinLnBrk="0" hangingPunct="0">
              <a:lnSpc>
                <a:spcPct val="100000"/>
              </a:lnSpc>
              <a:spcBef>
                <a:spcPct val="10000"/>
              </a:spcBef>
              <a:spcAft>
                <a:spcPts val="400"/>
              </a:spcAft>
              <a:buClr>
                <a:srgbClr val="0C7B9C"/>
              </a:buClr>
              <a:buSzTx/>
              <a:buFont typeface="Wingdings" panose="05000000000000000000" pitchFamily="2" charset="2"/>
              <a:buChar char="ü"/>
              <a:defRPr/>
            </a:pPr>
            <a:r>
              <a:rPr kumimoji="0" lang="zh-CN" altLang="en-US" sz="20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ea"/>
              </a:rPr>
              <a:t>计算与每个候选阈值关联的信息增益，选择具有最大信息增益的阈值来离散化连续属性</a:t>
            </a:r>
            <a:r>
              <a:rPr kumimoji="0" lang="en-US" altLang="zh-CN" sz="20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ea"/>
              </a:rPr>
              <a:t>A</a:t>
            </a:r>
            <a:endParaRPr kumimoji="0" lang="zh-CN" altLang="en-US" sz="20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ea"/>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Wingdings" panose="05000000000000000000" pitchFamily="2" charset="2"/>
              <a:buChar char="l"/>
              <a:defRPr/>
            </a:pPr>
            <a:r>
              <a:rPr kumimoji="0" lang="zh-CN" altLang="en-US"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二分法</a:t>
            </a: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的扩展是最小描述长度法</a:t>
            </a:r>
            <a:r>
              <a:rPr kumimoji="0" lang="en-US" altLang="zh-CN"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 (Minimum Description Length, MDL) (Fayyad &amp; </a:t>
            </a:r>
            <a:r>
              <a:rPr kumimoji="0" lang="en-US" altLang="zh-CN" sz="2400" b="0" i="0" u="none" strike="noStrike" kern="0" cap="none" spc="0" normalizeH="0" baseline="0" noProof="0" dirty="0" err="1"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Irani</a:t>
            </a:r>
            <a:r>
              <a:rPr kumimoji="0" lang="en-US" altLang="zh-CN"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 1993)</a:t>
            </a:r>
            <a:r>
              <a:rPr kumimoji="0" lang="zh-CN" altLang="en-US"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MDL</a:t>
            </a:r>
            <a:r>
              <a:rPr kumimoji="0" lang="zh-CN" altLang="en-US"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法将</a:t>
            </a: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连续</a:t>
            </a:r>
            <a:r>
              <a:rPr kumimoji="0" lang="zh-CN" altLang="en-US"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取值</a:t>
            </a: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的属性分割成多个区间，而不是单一阈值的两个区间。</a:t>
            </a:r>
            <a:endParaRPr kumimoji="0" lang="en-US" altLang="zh-CN"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endParaRPr kumimoji="0" lang="en-US" altLang="zh-CN"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514350" marR="0" lvl="0" indent="-51435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endParaRPr kumimoji="0" lang="zh-CN" altLang="en-US" sz="2800" b="1"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388098"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388099" name="AutoShape 2" descr="https://img-blog.csdn.net/20160607163442242"/>
          <p:cNvSpPr>
            <a:spLocks noChangeAspect="1"/>
          </p:cNvSpPr>
          <p:nvPr/>
        </p:nvSpPr>
        <p:spPr>
          <a:xfrm>
            <a:off x="180975" y="-212725"/>
            <a:ext cx="304800" cy="304800"/>
          </a:xfrm>
          <a:prstGeom prst="rect">
            <a:avLst/>
          </a:prstGeom>
          <a:noFill/>
          <a:ln w="9525">
            <a:noFill/>
          </a:ln>
        </p:spPr>
        <p:txBody>
          <a:bodyPr anchor="t" anchorCtr="0"/>
          <a:p>
            <a:pPr eaLnBrk="0" hangingPunct="0">
              <a:buClrTx/>
              <a:buFontTx/>
            </a:pPr>
            <a:endParaRPr lang="zh-CN" altLang="en-US" dirty="0">
              <a:latin typeface="Times New Roman" panose="02020603050405020304" pitchFamily="18" charset="0"/>
              <a:ea typeface="黑体" panose="02010609060101010101" pitchFamily="49" charset="-122"/>
            </a:endParaRPr>
          </a:p>
        </p:txBody>
      </p:sp>
      <p:sp>
        <p:nvSpPr>
          <p:cNvPr id="388100" name="AutoShape 4" descr="https://img-blog.csdn.net/20160607163442242"/>
          <p:cNvSpPr>
            <a:spLocks noChangeAspect="1"/>
          </p:cNvSpPr>
          <p:nvPr/>
        </p:nvSpPr>
        <p:spPr>
          <a:xfrm>
            <a:off x="180975" y="-212725"/>
            <a:ext cx="304800" cy="304800"/>
          </a:xfrm>
          <a:prstGeom prst="rect">
            <a:avLst/>
          </a:prstGeom>
          <a:noFill/>
          <a:ln w="9525">
            <a:noFill/>
          </a:ln>
        </p:spPr>
        <p:txBody>
          <a:bodyPr anchor="t" anchorCtr="0"/>
          <a:p>
            <a:pPr eaLnBrk="0" hangingPunct="0">
              <a:buClrTx/>
              <a:buFontTx/>
            </a:pPr>
            <a:endParaRPr lang="zh-CN" altLang="en-US" dirty="0">
              <a:latin typeface="Times New Roman" panose="02020603050405020304" pitchFamily="18" charset="0"/>
              <a:ea typeface="黑体" panose="02010609060101010101" pitchFamily="49" charset="-122"/>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3"/>
          <p:cNvSpPr>
            <a:spLocks noGrp="1" noChangeArrowheads="1"/>
          </p:cNvSpPr>
          <p:nvPr>
            <p:ph idx="1"/>
          </p:nvPr>
        </p:nvSpPr>
        <p:spPr>
          <a:xfrm>
            <a:off x="411163" y="1219200"/>
            <a:ext cx="8318500" cy="5410200"/>
          </a:xfrm>
        </p:spPr>
        <p:txBody>
          <a:bodyPr vert="horz" wrap="square" lIns="90488" tIns="44450" rIns="90488" bIns="44450" numCol="1" anchor="t" anchorCtr="0" compatLnSpc="1"/>
          <a:lstStyle/>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r>
              <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4</a:t>
            </a:r>
            <a:r>
              <a:rPr kumimoji="0" lang="zh-CN" altLang="en-US"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）叶子结点的判定问题：</a:t>
            </a:r>
            <a:endPar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Char char="l"/>
              <a:defRPr/>
            </a:pP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上述三个问题的解决都是围绕树要长大的问题来展开的，那到底什么时候才停止树的生长，也就是递归过程什么时候返回？当前结点会被判定为叶子结点？</a:t>
            </a:r>
            <a:endParaRPr kumimoji="0" lang="en-US" altLang="zh-CN"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Char char="l"/>
              <a:defRPr/>
            </a:pP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如果我们暂且不考虑树的规模过大而导致的过拟合问题，在决策树学习基本算法中，有三种情形会判定为叶子结点</a:t>
            </a:r>
            <a:r>
              <a:rPr kumimoji="0" lang="en-US" altLang="zh-CN"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 </a:t>
            </a:r>
            <a:endParaRPr kumimoji="0" lang="en-US" altLang="zh-CN"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ct val="100000"/>
              </a:lnSpc>
              <a:spcBef>
                <a:spcPct val="10000"/>
              </a:spcBef>
              <a:spcAft>
                <a:spcPts val="400"/>
              </a:spcAft>
              <a:buClr>
                <a:srgbClr val="0C7B9C"/>
              </a:buClr>
              <a:buSzPct val="75000"/>
              <a:buFont typeface="Wingdings" panose="05000000000000000000" pitchFamily="2" charset="2"/>
              <a:buChar char="ü"/>
              <a:defRPr/>
            </a:pP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当前结点中的样本集合为空，即空叶子；</a:t>
            </a:r>
            <a:endParaRPr kumimoji="0" lang="en-US" altLang="zh-CN"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ct val="100000"/>
              </a:lnSpc>
              <a:spcBef>
                <a:spcPct val="10000"/>
              </a:spcBef>
              <a:spcAft>
                <a:spcPts val="400"/>
              </a:spcAft>
              <a:buClr>
                <a:srgbClr val="0C7B9C"/>
              </a:buClr>
              <a:buSzPct val="75000"/>
              <a:buFont typeface="Wingdings" panose="05000000000000000000" pitchFamily="2" charset="2"/>
              <a:buChar char="ü"/>
              <a:defRPr/>
            </a:pP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当前结点中的所有样本全部归属于同一类别，即纯叶子；</a:t>
            </a:r>
            <a:endParaRPr kumimoji="0" lang="en-US" altLang="zh-CN"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ct val="100000"/>
              </a:lnSpc>
              <a:spcBef>
                <a:spcPct val="10000"/>
              </a:spcBef>
              <a:spcAft>
                <a:spcPts val="400"/>
              </a:spcAft>
              <a:buClr>
                <a:srgbClr val="0C7B9C"/>
              </a:buClr>
              <a:buSzPct val="75000"/>
              <a:buFont typeface="Wingdings" panose="05000000000000000000" pitchFamily="2" charset="2"/>
              <a:buChar char="ü"/>
              <a:defRPr/>
            </a:pP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当前结点中的所有样本在所有属性上取值相同，即属性被测试完的叶子。</a:t>
            </a:r>
            <a:endParaRPr kumimoji="0" lang="en-US" altLang="zh-CN"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ct val="100000"/>
              </a:lnSpc>
              <a:spcBef>
                <a:spcPct val="10000"/>
              </a:spcBef>
              <a:spcAft>
                <a:spcPts val="400"/>
              </a:spcAft>
              <a:buClr>
                <a:srgbClr val="0C7B9C"/>
              </a:buClr>
              <a:buSzPct val="75000"/>
              <a:buFont typeface="Monotype Sorts" pitchFamily="2" charset="2"/>
              <a:buNone/>
              <a:defRPr/>
            </a:pPr>
            <a:r>
              <a:rPr kumimoji="0" lang="en-US" altLang="zh-CN"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	</a:t>
            </a:r>
            <a:r>
              <a:rPr kumimoji="0" lang="zh-CN" altLang="en-US" sz="2400" b="1"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对于后面两种情形，可合并等价为最佳划分的度量值为</a:t>
            </a:r>
            <a:r>
              <a:rPr kumimoji="0" lang="en-US" altLang="zh-CN" sz="2400" b="1"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0</a:t>
            </a:r>
            <a:r>
              <a:rPr kumimoji="0" lang="zh-CN" altLang="en-US" sz="2400" b="1"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a:t>
            </a:r>
            <a:endParaRPr kumimoji="0" lang="en-US" altLang="zh-CN" sz="2400" b="1"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514350" marR="0" lvl="0" indent="-51435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endParaRPr kumimoji="0" lang="zh-CN" altLang="en-US" sz="2800" b="1"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390146"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TextBox 14"/>
          <p:cNvSpPr txBox="1"/>
          <p:nvPr/>
        </p:nvSpPr>
        <p:spPr>
          <a:xfrm>
            <a:off x="304800" y="115888"/>
            <a:ext cx="75438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三、本课程的授课思路与内容安排</a:t>
            </a:r>
            <a:endParaRPr lang="zh-CN" altLang="en-US" sz="3600" dirty="0">
              <a:solidFill>
                <a:srgbClr val="0000CC"/>
              </a:solidFill>
              <a:latin typeface="楷体" panose="02010609060101010101" pitchFamily="49" charset="-122"/>
              <a:ea typeface="楷体" panose="02010609060101010101" pitchFamily="49" charset="-122"/>
            </a:endParaRPr>
          </a:p>
        </p:txBody>
      </p:sp>
      <p:pic>
        <p:nvPicPr>
          <p:cNvPr id="41986" name="图片 7" descr="分类1.jpg"/>
          <p:cNvPicPr>
            <a:picLocks noChangeAspect="1"/>
          </p:cNvPicPr>
          <p:nvPr/>
        </p:nvPicPr>
        <p:blipFill>
          <a:blip r:embed="rId1"/>
          <a:stretch>
            <a:fillRect/>
          </a:stretch>
        </p:blipFill>
        <p:spPr>
          <a:xfrm>
            <a:off x="709613" y="1795463"/>
            <a:ext cx="7724775" cy="3267075"/>
          </a:xfrm>
          <a:prstGeom prst="rect">
            <a:avLst/>
          </a:prstGeom>
          <a:noFill/>
          <a:ln w="9525">
            <a:noFill/>
          </a:ln>
        </p:spPr>
      </p:pic>
      <p:sp>
        <p:nvSpPr>
          <p:cNvPr id="41987" name="矩形 5"/>
          <p:cNvSpPr/>
          <p:nvPr/>
        </p:nvSpPr>
        <p:spPr>
          <a:xfrm>
            <a:off x="304800" y="1062038"/>
            <a:ext cx="8534400" cy="461962"/>
          </a:xfrm>
          <a:prstGeom prst="rect">
            <a:avLst/>
          </a:prstGeom>
          <a:noFill/>
          <a:ln w="9525">
            <a:noFill/>
          </a:ln>
        </p:spPr>
        <p:txBody>
          <a:bodyPr anchor="t" anchorCtr="0">
            <a:spAutoFit/>
          </a:bodyPr>
          <a:p>
            <a:pPr algn="ctr">
              <a:buClrTx/>
              <a:buFontTx/>
            </a:pPr>
            <a:r>
              <a:rPr lang="zh-CN" altLang="en-US" sz="2400" dirty="0">
                <a:latin typeface="Times New Roman" panose="02020603050405020304" pitchFamily="18" charset="0"/>
              </a:rPr>
              <a:t>单示例单标记学习范式下的强监督分类</a:t>
            </a:r>
            <a:endParaRPr lang="zh-CN" altLang="en-US" sz="2400" dirty="0">
              <a:latin typeface="Times New Roman" panose="02020603050405020304" pitchFamily="18" charset="0"/>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3"/>
          <p:cNvSpPr>
            <a:spLocks noGrp="1" noChangeArrowheads="1"/>
          </p:cNvSpPr>
          <p:nvPr>
            <p:ph idx="1"/>
          </p:nvPr>
        </p:nvSpPr>
        <p:spPr>
          <a:xfrm>
            <a:off x="411163" y="1219200"/>
            <a:ext cx="8318500" cy="5410200"/>
          </a:xfrm>
        </p:spPr>
        <p:txBody>
          <a:bodyPr vert="horz" wrap="square" lIns="90488" tIns="44450" rIns="90488" bIns="44450" numCol="1" anchor="t" anchorCtr="0" compatLnSpc="1"/>
          <a:lstStyle/>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r>
              <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5</a:t>
            </a:r>
            <a:r>
              <a:rPr kumimoji="0" lang="zh-CN" altLang="en-US"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）怎样解决过拟合问题：</a:t>
            </a:r>
            <a:endPar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Char char="l"/>
              <a:defRPr/>
            </a:pP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上述对叶子结点判定的情形，都太过苛刻和完美，从而造成决策树的规模过大，以致于把训练集自身的一些特点当作所有数据都具有的一般性质而导致过拟合问题。</a:t>
            </a:r>
            <a:endParaRPr kumimoji="0" lang="en-US" altLang="zh-CN"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Char char="l"/>
              <a:defRPr/>
            </a:pPr>
            <a:r>
              <a:rPr kumimoji="0" lang="zh-CN" altLang="en-US"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剪枝</a:t>
            </a:r>
            <a:r>
              <a:rPr kumimoji="0" lang="en-US" altLang="zh-CN"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(pruning)</a:t>
            </a:r>
            <a:r>
              <a:rPr kumimoji="0" lang="zh-CN" altLang="en-US"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是解决</a:t>
            </a: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过拟合问题</a:t>
            </a:r>
            <a:r>
              <a:rPr kumimoji="0" lang="zh-CN" altLang="en-US"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的主要手段，基本策略有“预剪枝”</a:t>
            </a:r>
            <a:r>
              <a:rPr kumimoji="0" lang="en-US" altLang="zh-CN"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0" i="0" u="none" strike="noStrike" kern="0" cap="none" spc="0" normalizeH="0" baseline="0" noProof="0" dirty="0" err="1"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prepruning</a:t>
            </a:r>
            <a:r>
              <a:rPr kumimoji="0" lang="en-US" altLang="zh-CN"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和“后剪枝”</a:t>
            </a:r>
            <a:r>
              <a:rPr kumimoji="0" lang="en-US" altLang="zh-CN"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 (post pruning) </a:t>
            </a:r>
            <a:r>
              <a:rPr kumimoji="0" lang="zh-CN" altLang="en-US"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292100" marR="0" lvl="0" indent="-292100" algn="l" defTabSz="914400" rtl="0" eaLnBrk="1" fontAlgn="base" latinLnBrk="0" hangingPunct="1">
              <a:lnSpc>
                <a:spcPct val="100000"/>
              </a:lnSpc>
              <a:spcBef>
                <a:spcPct val="10000"/>
              </a:spcBef>
              <a:spcAft>
                <a:spcPts val="400"/>
              </a:spcAft>
              <a:buClr>
                <a:srgbClr val="0C7B9C"/>
              </a:buClr>
              <a:buSzPct val="75000"/>
              <a:buFont typeface="Wingdings" panose="05000000000000000000" pitchFamily="2" charset="2"/>
              <a:buChar char="ü"/>
              <a:defRPr/>
            </a:pP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预剪枝：在算法完美划分训练数据之前就停止树生长；</a:t>
            </a:r>
            <a:endParaRPr kumimoji="0" lang="en-US" altLang="zh-CN"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ct val="100000"/>
              </a:lnSpc>
              <a:spcBef>
                <a:spcPct val="10000"/>
              </a:spcBef>
              <a:spcAft>
                <a:spcPts val="400"/>
              </a:spcAft>
              <a:buClr>
                <a:srgbClr val="0C7B9C"/>
              </a:buClr>
              <a:buSzPct val="75000"/>
              <a:buFont typeface="Wingdings" panose="05000000000000000000" pitchFamily="2" charset="2"/>
              <a:buChar char="ü"/>
              <a:defRPr/>
            </a:pP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后剪枝：允许树过度拟合训练数据，然后对树进行后修剪。</a:t>
            </a:r>
            <a:endParaRPr kumimoji="0" lang="en-US" altLang="zh-CN"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514350" marR="0" lvl="0" indent="-51435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endParaRPr kumimoji="0" lang="zh-CN" altLang="en-US" sz="2800" b="1"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392194"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3"/>
          <p:cNvSpPr>
            <a:spLocks noGrp="1" noChangeArrowheads="1"/>
          </p:cNvSpPr>
          <p:nvPr>
            <p:ph idx="1"/>
          </p:nvPr>
        </p:nvSpPr>
        <p:spPr>
          <a:xfrm>
            <a:off x="411163" y="1219200"/>
            <a:ext cx="8318500" cy="5410200"/>
          </a:xfrm>
        </p:spPr>
        <p:txBody>
          <a:bodyPr vert="horz" wrap="square" lIns="90488" tIns="44450" rIns="90488" bIns="44450" numCol="1" anchor="t" anchorCtr="0" compatLnSpc="1"/>
          <a:lstStyle/>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r>
              <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5</a:t>
            </a:r>
            <a:r>
              <a:rPr kumimoji="0" lang="zh-CN" altLang="en-US"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）怎样解决过拟合问题：</a:t>
            </a:r>
            <a:endPar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Char char="l"/>
              <a:defRPr/>
            </a:pP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尽管预剪枝可能看起来更直接，但是对过拟合的树进行后剪枝被证明在实践中更成功。这是因为在预剪枝中精确地估计何时停止增长树是非常困难的。</a:t>
            </a:r>
            <a:endPar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Char char="l"/>
              <a:defRPr/>
            </a:pP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无论是通过预剪枝还是后剪枝来得到正确规模的树，一个关键的问题是使用什么样的准则来确定最终正确树的规模。</a:t>
            </a:r>
            <a:endParaRPr kumimoji="0" lang="en-US" altLang="zh-CN"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514350" marR="0" lvl="0" indent="-51435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endParaRPr kumimoji="0" lang="zh-CN" altLang="en-US" sz="2800" b="1"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394242"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3"/>
          <p:cNvSpPr>
            <a:spLocks noGrp="1" noChangeArrowheads="1"/>
          </p:cNvSpPr>
          <p:nvPr>
            <p:ph idx="1"/>
          </p:nvPr>
        </p:nvSpPr>
        <p:spPr>
          <a:xfrm>
            <a:off x="411163" y="1219200"/>
            <a:ext cx="8318500" cy="5410200"/>
          </a:xfrm>
        </p:spPr>
        <p:txBody>
          <a:bodyPr vert="horz" wrap="square" lIns="90488" tIns="44450" rIns="90488" bIns="44450" numCol="1" anchor="t" anchorCtr="0" compatLnSpc="1"/>
          <a:lstStyle/>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r>
              <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5</a:t>
            </a:r>
            <a:r>
              <a:rPr kumimoji="0" lang="zh-CN" altLang="en-US"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）怎样解决过拟合问题：</a:t>
            </a:r>
            <a:endPar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Char char="l"/>
              <a:defRPr/>
            </a:pP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解决这个问题的方法包括：</a:t>
            </a:r>
            <a:endParaRPr kumimoji="0" lang="en-US" altLang="zh-CN"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Wingdings" panose="05000000000000000000" pitchFamily="2" charset="2"/>
              <a:buChar char="ü"/>
              <a:defRPr/>
            </a:pP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使用与训练样例截然不同的一套分离的样例，来评估通过后剪枝从树上修剪结点的效果。</a:t>
            </a:r>
            <a:endPar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Wingdings" panose="05000000000000000000" pitchFamily="2" charset="2"/>
              <a:buChar char="ü"/>
              <a:defRPr/>
            </a:pP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使用所有可用数据进行训练，但进行统计测试来估计生长或修剪一个特定的结点是否有可能改善在训练集以外的样例上的性能。</a:t>
            </a:r>
            <a:endPar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Wingdings" panose="05000000000000000000" pitchFamily="2" charset="2"/>
              <a:buChar char="ü"/>
              <a:defRPr/>
            </a:pP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使用一个明确的标准来衡量训练样例和决策树的复杂度，当这个编码的长度最小时停止树增长。</a:t>
            </a:r>
            <a:endParaRPr kumimoji="0" lang="en-US" altLang="zh-CN"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514350" marR="0" lvl="0" indent="-51435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endParaRPr kumimoji="0" lang="zh-CN" altLang="en-US" sz="2800" b="1"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396290"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3"/>
          <p:cNvSpPr>
            <a:spLocks noGrp="1" noChangeArrowheads="1"/>
          </p:cNvSpPr>
          <p:nvPr>
            <p:ph idx="1"/>
          </p:nvPr>
        </p:nvSpPr>
        <p:spPr>
          <a:xfrm>
            <a:off x="411163" y="1219200"/>
            <a:ext cx="8318500" cy="5410200"/>
          </a:xfrm>
        </p:spPr>
        <p:txBody>
          <a:bodyPr vert="horz" wrap="square" lIns="90488" tIns="44450" rIns="90488" bIns="44450" numCol="1" anchor="t" anchorCtr="0" compatLnSpc="1"/>
          <a:lstStyle/>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r>
              <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5</a:t>
            </a:r>
            <a:r>
              <a:rPr kumimoji="0" lang="zh-CN" altLang="en-US"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）怎样解决过拟合问题：</a:t>
            </a:r>
            <a:endPar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Char char="l"/>
              <a:defRPr/>
            </a:pP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上面的第一种方法是最普通的，常被称为训练和验证集法。它将可用数据分成两个样例集合：训练集用于形成学习到的假设；验证集用于评估这个假设在后续数据上的精度。</a:t>
            </a:r>
            <a:endPar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Char char="l"/>
              <a:defRPr/>
            </a:pP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训练和验证集法的动机：即使学习器可能会被训练集误导，但验证集不大可能表现出同样的随机波动。</a:t>
            </a:r>
            <a:endPar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Char char="l"/>
              <a:defRPr/>
            </a:pP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通常的做法是，所有样例的三分之二作训练集，三分之一作验证集。</a:t>
            </a:r>
            <a:endParaRPr kumimoji="0" lang="en-US" altLang="zh-CN"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Char char="l"/>
              <a:defRPr/>
            </a:pPr>
            <a:r>
              <a:rPr kumimoji="0" lang="zh-CN" altLang="en-US" sz="2400" b="1" i="0" u="none" strike="noStrike" kern="0" cap="none" spc="0" normalizeH="0" baseline="0" noProof="0" dirty="0" smtClean="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训练和验证集法主要包括：错误率降低修剪和规则后修剪。具体算法可参阅 </a:t>
            </a:r>
            <a:r>
              <a:rPr kumimoji="0" lang="en-US" altLang="zh-CN" sz="2400" b="1" i="0" u="none" strike="noStrike" kern="0" cap="none" spc="0" normalizeH="0" baseline="0" noProof="0" dirty="0" smtClean="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[Mitchell, 1997]</a:t>
            </a:r>
            <a:r>
              <a:rPr kumimoji="0" lang="zh-CN" altLang="en-US" sz="2400" b="1" i="0" u="none" strike="noStrike" kern="0" cap="none" spc="0" normalizeH="0" baseline="0" noProof="0" dirty="0" smtClean="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400" b="1" i="0" u="none" strike="noStrike" kern="0" cap="none" spc="0" normalizeH="0" baseline="0" noProof="0" dirty="0" smtClean="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514350" marR="0" lvl="0" indent="-51435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endParaRPr kumimoji="0" lang="zh-CN" altLang="en-US" sz="2800" b="1"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398338"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3"/>
          <p:cNvSpPr>
            <a:spLocks noGrp="1" noChangeArrowheads="1"/>
          </p:cNvSpPr>
          <p:nvPr>
            <p:ph idx="1"/>
          </p:nvPr>
        </p:nvSpPr>
        <p:spPr>
          <a:xfrm>
            <a:off x="411163" y="1219200"/>
            <a:ext cx="8318500" cy="5410200"/>
          </a:xfrm>
        </p:spPr>
        <p:txBody>
          <a:bodyPr vert="horz" wrap="square" lIns="90488" tIns="44450" rIns="90488" bIns="44450" numCol="1" anchor="t" anchorCtr="0" compatLnSpc="1"/>
          <a:lstStyle/>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r>
              <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6</a:t>
            </a:r>
            <a:r>
              <a:rPr kumimoji="0" lang="zh-CN" altLang="en-US"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）待测样本的分类问题：</a:t>
            </a:r>
            <a:endPar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Char char="l"/>
              <a:defRPr/>
            </a:pP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到此，我们解决了决策树生长的相关问题，那么，决策树学习学到后，怎样应用决策树进行待测样本的分类？</a:t>
            </a:r>
            <a:endParaRPr kumimoji="0" lang="en-US" altLang="zh-CN"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Char char="l"/>
              <a:defRPr/>
            </a:pP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分类待测样本的方法：从决策树的根结点开始，测试这个结点指定的划分属性，然后按照待测样本的该属性值对应的树枝向下移动。这个过程再在以新结点为根的子树上重复，直到将待测样本划分到某个叶子结点为止。然后根据该叶子结点上的训练样本集计算其后验概率，最后把具有最大后验概率的类赋给待测样本。</a:t>
            </a:r>
            <a:endParaRPr kumimoji="0" lang="en-US" altLang="zh-CN"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514350" marR="0" lvl="0" indent="-51435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endParaRPr kumimoji="0" lang="zh-CN" altLang="en-US" sz="2800" b="1"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400386"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2433" name="Rectangle 3"/>
          <p:cNvSpPr>
            <a:spLocks noGrp="1"/>
          </p:cNvSpPr>
          <p:nvPr>
            <p:ph idx="1"/>
          </p:nvPr>
        </p:nvSpPr>
        <p:spPr>
          <a:xfrm>
            <a:off x="411163" y="1219200"/>
            <a:ext cx="8318500" cy="5410200"/>
          </a:xfrm>
          <a:ln/>
        </p:spPr>
        <p:txBody>
          <a:bodyPr vert="horz" wrap="square" lIns="90488" tIns="44450" rIns="90488" bIns="44450" anchor="t" anchorCtr="0"/>
          <a:p>
            <a:pPr eaLnBrk="1" hangingPunct="1">
              <a:lnSpc>
                <a:spcPts val="3800"/>
              </a:lnSpc>
              <a:buNone/>
            </a:pPr>
            <a:r>
              <a:rPr lang="en-US" altLang="zh-CN" dirty="0">
                <a:solidFill>
                  <a:srgbClr val="FF0000"/>
                </a:solidFill>
                <a:latin typeface="黑体" panose="02010609060101010101" pitchFamily="49" charset="-122"/>
                <a:ea typeface="黑体" panose="02010609060101010101" pitchFamily="49" charset="-122"/>
              </a:rPr>
              <a:t>6</a:t>
            </a:r>
            <a:r>
              <a:rPr lang="zh-CN" altLang="en-US" dirty="0">
                <a:solidFill>
                  <a:srgbClr val="FF0000"/>
                </a:solidFill>
                <a:latin typeface="黑体" panose="02010609060101010101" pitchFamily="49" charset="-122"/>
                <a:ea typeface="黑体" panose="02010609060101010101" pitchFamily="49" charset="-122"/>
              </a:rPr>
              <a:t>）待测样本的分类问题：</a:t>
            </a:r>
            <a:endParaRPr lang="en-US" altLang="zh-CN" dirty="0">
              <a:solidFill>
                <a:srgbClr val="FF0000"/>
              </a:solidFill>
              <a:latin typeface="黑体" panose="02010609060101010101" pitchFamily="49" charset="-122"/>
              <a:ea typeface="黑体" panose="02010609060101010101" pitchFamily="49" charset="-122"/>
            </a:endParaRPr>
          </a:p>
          <a:p>
            <a:pPr eaLnBrk="1" hangingPunct="1">
              <a:lnSpc>
                <a:spcPts val="3800"/>
              </a:lnSpc>
            </a:pPr>
            <a:r>
              <a:rPr lang="zh-CN" altLang="en-US" sz="2400" dirty="0">
                <a:latin typeface="黑体" panose="02010609060101010101" pitchFamily="49" charset="-122"/>
                <a:ea typeface="黑体" panose="02010609060101010101" pitchFamily="49" charset="-122"/>
              </a:rPr>
              <a:t>给定一个叶子结点（其本质就是一个训练样本的集合），计算其后验概率的常用方法包括：投票法、加权投票法、局部概率模型法。当计算得到的后验概率出现相同的情况下，可以采用随机分类或者拒判的方法进行处理。</a:t>
            </a:r>
            <a:endParaRPr lang="en-US" altLang="zh-CN" sz="2400" dirty="0">
              <a:latin typeface="黑体" panose="02010609060101010101" pitchFamily="49" charset="-122"/>
              <a:ea typeface="黑体" panose="02010609060101010101" pitchFamily="49" charset="-122"/>
            </a:endParaRPr>
          </a:p>
          <a:p>
            <a:pPr eaLnBrk="1" hangingPunct="1">
              <a:lnSpc>
                <a:spcPts val="3800"/>
              </a:lnSpc>
            </a:pPr>
            <a:r>
              <a:rPr lang="zh-CN" altLang="en-US" sz="2400" b="1" dirty="0">
                <a:solidFill>
                  <a:srgbClr val="FF0000"/>
                </a:solidFill>
                <a:latin typeface="黑体" panose="02010609060101010101" pitchFamily="49" charset="-122"/>
                <a:ea typeface="黑体" panose="02010609060101010101" pitchFamily="49" charset="-122"/>
              </a:rPr>
              <a:t>在计算后验概率的过程经常会采用一些常用的概率估计方法：基于频率的极大似然估计、拉普拉斯估计、基于相似度（距离）加权的拉普拉斯估计、</a:t>
            </a:r>
            <a:r>
              <a:rPr lang="en-US" altLang="zh-CN" sz="2400" b="1" dirty="0">
                <a:solidFill>
                  <a:srgbClr val="FF0000"/>
                </a:solidFill>
                <a:latin typeface="黑体" panose="02010609060101010101" pitchFamily="49" charset="-122"/>
                <a:ea typeface="黑体" panose="02010609060101010101" pitchFamily="49" charset="-122"/>
              </a:rPr>
              <a:t>m-</a:t>
            </a:r>
            <a:r>
              <a:rPr lang="zh-CN" altLang="en-US" sz="2400" b="1" dirty="0">
                <a:solidFill>
                  <a:srgbClr val="FF0000"/>
                </a:solidFill>
                <a:latin typeface="黑体" panose="02010609060101010101" pitchFamily="49" charset="-122"/>
                <a:ea typeface="黑体" panose="02010609060101010101" pitchFamily="49" charset="-122"/>
              </a:rPr>
              <a:t>估计，朴素贝叶斯估计等等。</a:t>
            </a:r>
            <a:endParaRPr lang="en-US" altLang="zh-CN" sz="2400" dirty="0">
              <a:latin typeface="黑体" panose="02010609060101010101" pitchFamily="49" charset="-122"/>
              <a:ea typeface="黑体" panose="02010609060101010101" pitchFamily="49" charset="-122"/>
            </a:endParaRPr>
          </a:p>
          <a:p>
            <a:pPr eaLnBrk="1" hangingPunct="1">
              <a:lnSpc>
                <a:spcPts val="3800"/>
              </a:lnSpc>
              <a:buNone/>
            </a:pPr>
            <a:r>
              <a:rPr lang="en-US" altLang="zh-CN" sz="2400" b="1" dirty="0">
                <a:solidFill>
                  <a:srgbClr val="FF0000"/>
                </a:solidFill>
                <a:latin typeface="黑体" panose="02010609060101010101" pitchFamily="49" charset="-122"/>
                <a:ea typeface="黑体" panose="02010609060101010101" pitchFamily="49" charset="-122"/>
              </a:rPr>
              <a:t>	</a:t>
            </a:r>
            <a:endParaRPr lang="en-US" altLang="zh-CN" sz="2400" b="1" dirty="0">
              <a:solidFill>
                <a:srgbClr val="FF0000"/>
              </a:solidFill>
              <a:latin typeface="黑体" panose="02010609060101010101" pitchFamily="49" charset="-122"/>
              <a:ea typeface="黑体" panose="02010609060101010101" pitchFamily="49" charset="-122"/>
            </a:endParaRPr>
          </a:p>
          <a:p>
            <a:pPr eaLnBrk="1" hangingPunct="1">
              <a:lnSpc>
                <a:spcPts val="3800"/>
              </a:lnSpc>
              <a:buNone/>
            </a:pPr>
            <a:endParaRPr lang="zh-CN" altLang="en-US" b="1" dirty="0">
              <a:solidFill>
                <a:srgbClr val="FF0000"/>
              </a:solidFill>
              <a:latin typeface="黑体" panose="02010609060101010101" pitchFamily="49" charset="-122"/>
              <a:ea typeface="黑体" panose="02010609060101010101" pitchFamily="49" charset="-122"/>
            </a:endParaRPr>
          </a:p>
        </p:txBody>
      </p:sp>
      <p:sp>
        <p:nvSpPr>
          <p:cNvPr id="402434"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4481" name="Picture 3"/>
          <p:cNvPicPr>
            <a:picLocks noChangeAspect="1"/>
          </p:cNvPicPr>
          <p:nvPr/>
        </p:nvPicPr>
        <p:blipFill>
          <a:blip r:embed="rId1"/>
          <a:stretch>
            <a:fillRect/>
          </a:stretch>
        </p:blipFill>
        <p:spPr>
          <a:xfrm>
            <a:off x="762000" y="1143000"/>
            <a:ext cx="7391400" cy="4232275"/>
          </a:xfrm>
          <a:prstGeom prst="rect">
            <a:avLst/>
          </a:prstGeom>
          <a:noFill/>
          <a:ln w="9525">
            <a:noFill/>
          </a:ln>
        </p:spPr>
      </p:pic>
      <p:sp>
        <p:nvSpPr>
          <p:cNvPr id="1703940" name="Text Box 4"/>
          <p:cNvSpPr txBox="1">
            <a:spLocks noChangeArrowheads="1"/>
          </p:cNvSpPr>
          <p:nvPr/>
        </p:nvSpPr>
        <p:spPr bwMode="auto">
          <a:xfrm>
            <a:off x="762000" y="5562600"/>
            <a:ext cx="7924800" cy="461963"/>
          </a:xfrm>
          <a:prstGeom prst="rect">
            <a:avLst/>
          </a:prstGeom>
          <a:noFill/>
          <a:ln w="12700" algn="ctr">
            <a:noFill/>
            <a:miter lim="800000"/>
          </a:ln>
          <a:effectLst/>
        </p:spPr>
        <p:txBody>
          <a:bodyPr>
            <a:spAutoFit/>
          </a:bodyPr>
          <a:lstStyle/>
          <a:p>
            <a:pPr marR="0" defTabSz="914400" eaLnBrk="0" hangingPunct="0">
              <a:buClrTx/>
              <a:buSzTx/>
              <a:buFont typeface="Arial" panose="020B0604020202020204" pitchFamily="34" charset="0"/>
              <a:buNone/>
              <a:defRPr/>
            </a:pPr>
            <a:r>
              <a:rPr kumimoji="0" lang="en-US" altLang="zh-CN" sz="2400" b="0"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Classify an unseen example:</a:t>
            </a:r>
            <a:r>
              <a:rPr kumimoji="0" lang="en-US" altLang="zh-CN" sz="2400" b="0" i="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 &lt;</a:t>
            </a:r>
            <a:r>
              <a:rPr kumimoji="0" lang="en-US" altLang="zh-CN" sz="2400" b="0" i="1" kern="1200" cap="none" spc="0" normalizeH="0" baseline="0" noProof="0"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sunny,hot,normal,weak</a:t>
            </a:r>
            <a:r>
              <a:rPr kumimoji="0" lang="en-US" altLang="zh-CN" sz="2400" b="0" i="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&gt;=</a:t>
            </a:r>
            <a:r>
              <a:rPr kumimoji="0" lang="en-US" altLang="zh-CN" sz="2400" i="1" kern="1200" cap="none" spc="0" normalizeH="0" baseline="0" noProof="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a:t>
            </a:r>
            <a:endParaRPr kumimoji="0" lang="en-US" altLang="zh-CN" sz="2400" i="1" kern="1200" cap="none" spc="0" normalizeH="0" baseline="0" noProof="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404483"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03940"/>
                                        </p:tgtEl>
                                        <p:attrNameLst>
                                          <p:attrName>style.visibility</p:attrName>
                                        </p:attrNameLst>
                                      </p:cBhvr>
                                      <p:to>
                                        <p:strVal val="visible"/>
                                      </p:to>
                                    </p:set>
                                    <p:animEffect transition="in" filter="fade">
                                      <p:cBhvr>
                                        <p:cTn id="7" dur="1000"/>
                                        <p:tgtEl>
                                          <p:spTgt spid="1703940"/>
                                        </p:tgtEl>
                                      </p:cBhvr>
                                    </p:animEffect>
                                    <p:anim calcmode="lin" valueType="num">
                                      <p:cBhvr>
                                        <p:cTn id="8" dur="1000" fill="hold"/>
                                        <p:tgtEl>
                                          <p:spTgt spid="1703940"/>
                                        </p:tgtEl>
                                        <p:attrNameLst>
                                          <p:attrName>ppt_x</p:attrName>
                                        </p:attrNameLst>
                                      </p:cBhvr>
                                      <p:tavLst>
                                        <p:tav tm="0">
                                          <p:val>
                                            <p:strVal val="#ppt_x"/>
                                          </p:val>
                                        </p:tav>
                                        <p:tav tm="100000">
                                          <p:val>
                                            <p:strVal val="#ppt_x"/>
                                          </p:val>
                                        </p:tav>
                                      </p:tavLst>
                                    </p:anim>
                                    <p:anim calcmode="lin" valueType="num">
                                      <p:cBhvr>
                                        <p:cTn id="9" dur="1000" fill="hold"/>
                                        <p:tgtEl>
                                          <p:spTgt spid="17039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3940"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6529" name="Rectangle 3"/>
          <p:cNvSpPr/>
          <p:nvPr/>
        </p:nvSpPr>
        <p:spPr>
          <a:xfrm>
            <a:off x="3200400" y="2286000"/>
            <a:ext cx="2438400" cy="457200"/>
          </a:xfrm>
          <a:prstGeom prst="rect">
            <a:avLst/>
          </a:prstGeom>
          <a:solidFill>
            <a:srgbClr val="66FFCC">
              <a:alpha val="14117"/>
            </a:srgbClr>
          </a:solidFill>
          <a:ln w="12700" cap="flat" cmpd="sng">
            <a:solidFill>
              <a:schemeClr val="tx1"/>
            </a:solidFill>
            <a:prstDash val="solid"/>
            <a:miter/>
            <a:headEnd type="none" w="med" len="med"/>
            <a:tailEnd type="none" w="med" len="med"/>
          </a:ln>
        </p:spPr>
        <p:txBody>
          <a:bodyPr wrap="none" anchor="ctr" anchorCtr="0"/>
          <a:p>
            <a:pPr algn="ctr" eaLnBrk="0" hangingPunct="0">
              <a:buClrTx/>
              <a:buFontTx/>
            </a:pPr>
            <a:r>
              <a:rPr lang="en-US" altLang="zh-CN" sz="1800" b="0" i="1" dirty="0">
                <a:latin typeface="Arial" panose="020B0604020202020204" pitchFamily="34" charset="0"/>
              </a:rPr>
              <a:t>Outlook</a:t>
            </a:r>
            <a:endParaRPr lang="en-US" altLang="zh-CN" sz="1800" b="0" i="1" dirty="0">
              <a:latin typeface="Arial" panose="020B0604020202020204" pitchFamily="34" charset="0"/>
            </a:endParaRPr>
          </a:p>
        </p:txBody>
      </p:sp>
      <p:sp>
        <p:nvSpPr>
          <p:cNvPr id="406530" name="Line 4"/>
          <p:cNvSpPr/>
          <p:nvPr/>
        </p:nvSpPr>
        <p:spPr>
          <a:xfrm flipH="1">
            <a:off x="2743200" y="2819400"/>
            <a:ext cx="1447800" cy="609600"/>
          </a:xfrm>
          <a:prstGeom prst="line">
            <a:avLst/>
          </a:prstGeom>
          <a:ln w="12700" cap="flat" cmpd="sng">
            <a:solidFill>
              <a:schemeClr val="tx1"/>
            </a:solidFill>
            <a:prstDash val="solid"/>
            <a:round/>
            <a:headEnd type="none" w="med" len="med"/>
            <a:tailEnd type="triangle" w="med" len="med"/>
          </a:ln>
        </p:spPr>
      </p:sp>
      <p:sp>
        <p:nvSpPr>
          <p:cNvPr id="406531" name="Line 5"/>
          <p:cNvSpPr/>
          <p:nvPr/>
        </p:nvSpPr>
        <p:spPr>
          <a:xfrm>
            <a:off x="4800600" y="2819400"/>
            <a:ext cx="1143000" cy="609600"/>
          </a:xfrm>
          <a:prstGeom prst="line">
            <a:avLst/>
          </a:prstGeom>
          <a:ln w="12700" cap="flat" cmpd="sng">
            <a:solidFill>
              <a:schemeClr val="tx1"/>
            </a:solidFill>
            <a:prstDash val="solid"/>
            <a:round/>
            <a:headEnd type="none" w="med" len="med"/>
            <a:tailEnd type="triangle" w="med" len="med"/>
          </a:ln>
        </p:spPr>
      </p:sp>
      <p:sp>
        <p:nvSpPr>
          <p:cNvPr id="406532" name="Rectangle 6"/>
          <p:cNvSpPr/>
          <p:nvPr/>
        </p:nvSpPr>
        <p:spPr>
          <a:xfrm>
            <a:off x="1447800" y="3505200"/>
            <a:ext cx="2438400" cy="457200"/>
          </a:xfrm>
          <a:prstGeom prst="rect">
            <a:avLst/>
          </a:prstGeom>
          <a:solidFill>
            <a:srgbClr val="66FFCC">
              <a:alpha val="14117"/>
            </a:srgbClr>
          </a:solidFill>
          <a:ln w="12700" cap="flat" cmpd="sng">
            <a:solidFill>
              <a:schemeClr val="tx1"/>
            </a:solidFill>
            <a:prstDash val="solid"/>
            <a:miter/>
            <a:headEnd type="none" w="med" len="med"/>
            <a:tailEnd type="none" w="med" len="med"/>
          </a:ln>
        </p:spPr>
        <p:txBody>
          <a:bodyPr wrap="none" anchor="ctr" anchorCtr="0"/>
          <a:p>
            <a:pPr algn="ctr" eaLnBrk="0" hangingPunct="0">
              <a:buClrTx/>
              <a:buFontTx/>
            </a:pPr>
            <a:r>
              <a:rPr lang="en-US" altLang="zh-CN" sz="1800" b="0" i="1" dirty="0">
                <a:latin typeface="Verdana" panose="020B0604030504040204" pitchFamily="34" charset="0"/>
              </a:rPr>
              <a:t>Humidity</a:t>
            </a:r>
            <a:endParaRPr lang="en-US" altLang="zh-CN" sz="1800" b="0" i="1" dirty="0">
              <a:latin typeface="Arial" panose="020B0604020202020204" pitchFamily="34" charset="0"/>
            </a:endParaRPr>
          </a:p>
        </p:txBody>
      </p:sp>
      <p:sp>
        <p:nvSpPr>
          <p:cNvPr id="406533" name="Line 7"/>
          <p:cNvSpPr/>
          <p:nvPr/>
        </p:nvSpPr>
        <p:spPr>
          <a:xfrm flipH="1">
            <a:off x="2057400" y="3962400"/>
            <a:ext cx="381000" cy="609600"/>
          </a:xfrm>
          <a:prstGeom prst="line">
            <a:avLst/>
          </a:prstGeom>
          <a:ln w="12700" cap="flat" cmpd="sng">
            <a:solidFill>
              <a:schemeClr val="tx1"/>
            </a:solidFill>
            <a:prstDash val="solid"/>
            <a:round/>
            <a:headEnd type="none" w="med" len="med"/>
            <a:tailEnd type="triangle" w="med" len="med"/>
          </a:ln>
        </p:spPr>
      </p:sp>
      <p:sp>
        <p:nvSpPr>
          <p:cNvPr id="406534" name="Line 8"/>
          <p:cNvSpPr/>
          <p:nvPr/>
        </p:nvSpPr>
        <p:spPr>
          <a:xfrm>
            <a:off x="2819400" y="3962400"/>
            <a:ext cx="381000" cy="609600"/>
          </a:xfrm>
          <a:prstGeom prst="line">
            <a:avLst/>
          </a:prstGeom>
          <a:ln w="12700" cap="flat" cmpd="sng">
            <a:solidFill>
              <a:schemeClr val="tx1"/>
            </a:solidFill>
            <a:prstDash val="solid"/>
            <a:round/>
            <a:headEnd type="none" w="med" len="med"/>
            <a:tailEnd type="triangle" w="med" len="med"/>
          </a:ln>
        </p:spPr>
      </p:sp>
      <p:sp>
        <p:nvSpPr>
          <p:cNvPr id="406535" name="Text Box 9"/>
          <p:cNvSpPr txBox="1"/>
          <p:nvPr/>
        </p:nvSpPr>
        <p:spPr>
          <a:xfrm>
            <a:off x="1600200" y="4038600"/>
            <a:ext cx="6540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High</a:t>
            </a:r>
            <a:endParaRPr lang="en-US" altLang="zh-CN" sz="1800" b="0" i="1" dirty="0">
              <a:latin typeface="Arial" panose="020B0604020202020204" pitchFamily="34" charset="0"/>
            </a:endParaRPr>
          </a:p>
        </p:txBody>
      </p:sp>
      <p:sp>
        <p:nvSpPr>
          <p:cNvPr id="406536" name="Text Box 10"/>
          <p:cNvSpPr txBox="1"/>
          <p:nvPr/>
        </p:nvSpPr>
        <p:spPr>
          <a:xfrm>
            <a:off x="2971800" y="4038600"/>
            <a:ext cx="9207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Normal</a:t>
            </a:r>
            <a:endParaRPr lang="en-US" altLang="zh-CN" sz="1800" b="0" i="1" dirty="0">
              <a:latin typeface="Arial" panose="020B0604020202020204" pitchFamily="34" charset="0"/>
            </a:endParaRPr>
          </a:p>
        </p:txBody>
      </p:sp>
      <p:sp>
        <p:nvSpPr>
          <p:cNvPr id="406537" name="Text Box 11"/>
          <p:cNvSpPr txBox="1"/>
          <p:nvPr/>
        </p:nvSpPr>
        <p:spPr>
          <a:xfrm>
            <a:off x="3886200" y="2895600"/>
            <a:ext cx="1371600" cy="366713"/>
          </a:xfrm>
          <a:prstGeom prst="rect">
            <a:avLst/>
          </a:prstGeom>
          <a:solidFill>
            <a:srgbClr val="C0C0C0">
              <a:alpha val="14117"/>
            </a:srgbClr>
          </a:solidFill>
          <a:ln w="12700">
            <a:noFill/>
          </a:ln>
        </p:spPr>
        <p:txBody>
          <a:bodyPr anchor="t" anchorCtr="0">
            <a:spAutoFit/>
          </a:bodyPr>
          <a:p>
            <a:pPr eaLnBrk="0" hangingPunct="0">
              <a:spcBef>
                <a:spcPct val="50000"/>
              </a:spcBef>
              <a:buClrTx/>
              <a:buFontTx/>
            </a:pPr>
            <a:r>
              <a:rPr lang="en-US" altLang="zh-CN" sz="1800" b="0" i="1" dirty="0">
                <a:latin typeface="Arial" panose="020B0604020202020204" pitchFamily="34" charset="0"/>
              </a:rPr>
              <a:t>Overcast</a:t>
            </a:r>
            <a:endParaRPr lang="en-US" altLang="zh-CN" sz="1800" b="0" i="1" dirty="0">
              <a:latin typeface="Arial" panose="020B0604020202020204" pitchFamily="34" charset="0"/>
            </a:endParaRPr>
          </a:p>
        </p:txBody>
      </p:sp>
      <p:sp>
        <p:nvSpPr>
          <p:cNvPr id="1704972" name="Text Box 12"/>
          <p:cNvSpPr txBox="1">
            <a:spLocks noChangeArrowheads="1"/>
          </p:cNvSpPr>
          <p:nvPr/>
        </p:nvSpPr>
        <p:spPr bwMode="auto">
          <a:xfrm>
            <a:off x="762000" y="1295400"/>
            <a:ext cx="7391400" cy="457200"/>
          </a:xfrm>
          <a:prstGeom prst="rect">
            <a:avLst/>
          </a:prstGeom>
          <a:noFill/>
          <a:ln w="12700" algn="ctr">
            <a:noFill/>
            <a:miter lim="800000"/>
          </a:ln>
          <a:effectLst/>
        </p:spPr>
        <p:txBody>
          <a:bodyPr>
            <a:spAutoFit/>
          </a:bodyPr>
          <a:lstStyle/>
          <a:p>
            <a:pPr marR="0" defTabSz="914400" eaLnBrk="0" hangingPunct="0">
              <a:buClrTx/>
              <a:buSzTx/>
              <a:buFont typeface="Arial" panose="020B0604020202020204" pitchFamily="34" charset="0"/>
              <a:buNone/>
              <a:defRPr/>
            </a:pPr>
            <a:r>
              <a:rPr kumimoji="0" lang="en-US" altLang="zh-CN" sz="2400" b="0"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Classify an unseen example:</a:t>
            </a:r>
            <a:r>
              <a:rPr kumimoji="0" lang="en-US" altLang="zh-CN" sz="2400" b="0" i="1"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 &lt;sunny,hot,normal,weak&gt;=</a:t>
            </a:r>
            <a:r>
              <a:rPr kumimoji="0" lang="en-US" altLang="zh-CN" sz="2400" i="1"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a:t>
            </a:r>
            <a:endParaRPr kumimoji="0" lang="en-US" altLang="zh-CN" sz="2400" i="1"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406539" name="Text Box 13"/>
          <p:cNvSpPr txBox="1"/>
          <p:nvPr/>
        </p:nvSpPr>
        <p:spPr>
          <a:xfrm>
            <a:off x="4191000" y="3505200"/>
            <a:ext cx="5778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Yes</a:t>
            </a:r>
            <a:endParaRPr lang="en-US" altLang="zh-CN" sz="1800" b="0" i="1" dirty="0">
              <a:latin typeface="Arial" panose="020B0604020202020204" pitchFamily="34" charset="0"/>
            </a:endParaRPr>
          </a:p>
        </p:txBody>
      </p:sp>
      <p:sp>
        <p:nvSpPr>
          <p:cNvPr id="406540" name="Line 14"/>
          <p:cNvSpPr/>
          <p:nvPr/>
        </p:nvSpPr>
        <p:spPr>
          <a:xfrm flipH="1">
            <a:off x="4495800" y="2819400"/>
            <a:ext cx="0" cy="609600"/>
          </a:xfrm>
          <a:prstGeom prst="line">
            <a:avLst/>
          </a:prstGeom>
          <a:ln w="12700" cap="flat" cmpd="sng">
            <a:solidFill>
              <a:schemeClr val="tx1"/>
            </a:solidFill>
            <a:prstDash val="solid"/>
            <a:round/>
            <a:headEnd type="none" w="med" len="med"/>
            <a:tailEnd type="triangle" w="med" len="med"/>
          </a:ln>
        </p:spPr>
      </p:sp>
      <p:sp>
        <p:nvSpPr>
          <p:cNvPr id="406541" name="Text Box 15"/>
          <p:cNvSpPr txBox="1"/>
          <p:nvPr/>
        </p:nvSpPr>
        <p:spPr>
          <a:xfrm>
            <a:off x="2590800" y="2895600"/>
            <a:ext cx="1371600" cy="366713"/>
          </a:xfrm>
          <a:prstGeom prst="rect">
            <a:avLst/>
          </a:prstGeom>
          <a:solidFill>
            <a:srgbClr val="C0C0C0">
              <a:alpha val="14117"/>
            </a:srgbClr>
          </a:solidFill>
          <a:ln w="12700">
            <a:noFill/>
          </a:ln>
        </p:spPr>
        <p:txBody>
          <a:bodyPr anchor="t" anchorCtr="0">
            <a:spAutoFit/>
          </a:bodyPr>
          <a:p>
            <a:pPr eaLnBrk="0" hangingPunct="0">
              <a:spcBef>
                <a:spcPct val="50000"/>
              </a:spcBef>
              <a:buClrTx/>
              <a:buFontTx/>
            </a:pPr>
            <a:r>
              <a:rPr lang="en-US" altLang="zh-CN" sz="1800" b="0" i="1" dirty="0">
                <a:latin typeface="Arial" panose="020B0604020202020204" pitchFamily="34" charset="0"/>
              </a:rPr>
              <a:t>Sunny</a:t>
            </a:r>
            <a:endParaRPr lang="en-US" altLang="zh-CN" sz="1800" b="0" i="1" dirty="0">
              <a:latin typeface="Arial" panose="020B0604020202020204" pitchFamily="34" charset="0"/>
            </a:endParaRPr>
          </a:p>
        </p:txBody>
      </p:sp>
      <p:sp>
        <p:nvSpPr>
          <p:cNvPr id="406542" name="Text Box 16"/>
          <p:cNvSpPr txBox="1"/>
          <p:nvPr/>
        </p:nvSpPr>
        <p:spPr>
          <a:xfrm>
            <a:off x="5410200" y="2895600"/>
            <a:ext cx="1371600" cy="366713"/>
          </a:xfrm>
          <a:prstGeom prst="rect">
            <a:avLst/>
          </a:prstGeom>
          <a:solidFill>
            <a:srgbClr val="C0C0C0">
              <a:alpha val="14117"/>
            </a:srgbClr>
          </a:solidFill>
          <a:ln w="12700">
            <a:noFill/>
          </a:ln>
        </p:spPr>
        <p:txBody>
          <a:bodyPr anchor="t" anchorCtr="0">
            <a:spAutoFit/>
          </a:bodyPr>
          <a:p>
            <a:pPr eaLnBrk="0" hangingPunct="0">
              <a:spcBef>
                <a:spcPct val="50000"/>
              </a:spcBef>
              <a:buClrTx/>
              <a:buFontTx/>
            </a:pPr>
            <a:r>
              <a:rPr lang="en-US" altLang="zh-CN" sz="1800" b="0" i="1" dirty="0">
                <a:latin typeface="Arial" panose="020B0604020202020204" pitchFamily="34" charset="0"/>
              </a:rPr>
              <a:t>Rain</a:t>
            </a:r>
            <a:endParaRPr lang="en-US" altLang="zh-CN" sz="1800" b="0" i="1" dirty="0">
              <a:latin typeface="Arial" panose="020B0604020202020204" pitchFamily="34" charset="0"/>
            </a:endParaRPr>
          </a:p>
        </p:txBody>
      </p:sp>
      <p:sp>
        <p:nvSpPr>
          <p:cNvPr id="406543" name="Rectangle 17"/>
          <p:cNvSpPr/>
          <p:nvPr/>
        </p:nvSpPr>
        <p:spPr>
          <a:xfrm>
            <a:off x="4953000" y="3505200"/>
            <a:ext cx="2438400" cy="457200"/>
          </a:xfrm>
          <a:prstGeom prst="rect">
            <a:avLst/>
          </a:prstGeom>
          <a:solidFill>
            <a:srgbClr val="66FFCC">
              <a:alpha val="14117"/>
            </a:srgbClr>
          </a:solidFill>
          <a:ln w="12700" cap="flat" cmpd="sng">
            <a:solidFill>
              <a:schemeClr val="tx1"/>
            </a:solidFill>
            <a:prstDash val="solid"/>
            <a:miter/>
            <a:headEnd type="none" w="med" len="med"/>
            <a:tailEnd type="none" w="med" len="med"/>
          </a:ln>
        </p:spPr>
        <p:txBody>
          <a:bodyPr wrap="none" anchor="ctr" anchorCtr="0"/>
          <a:p>
            <a:pPr algn="ctr" eaLnBrk="0" hangingPunct="0">
              <a:buClrTx/>
              <a:buFontTx/>
            </a:pPr>
            <a:r>
              <a:rPr lang="en-US" altLang="zh-CN" sz="1800" b="0" i="1" dirty="0">
                <a:latin typeface="Verdana" panose="020B0604030504040204" pitchFamily="34" charset="0"/>
              </a:rPr>
              <a:t>Wind</a:t>
            </a:r>
            <a:endParaRPr lang="en-US" altLang="zh-CN" sz="1800" b="0" i="1" dirty="0">
              <a:latin typeface="Arial" panose="020B0604020202020204" pitchFamily="34" charset="0"/>
            </a:endParaRPr>
          </a:p>
        </p:txBody>
      </p:sp>
      <p:sp>
        <p:nvSpPr>
          <p:cNvPr id="406544" name="Text Box 18"/>
          <p:cNvSpPr txBox="1"/>
          <p:nvPr/>
        </p:nvSpPr>
        <p:spPr>
          <a:xfrm>
            <a:off x="2895600" y="4572000"/>
            <a:ext cx="5778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Yes</a:t>
            </a:r>
            <a:endParaRPr lang="en-US" altLang="zh-CN" sz="1800" b="0" i="1" dirty="0">
              <a:latin typeface="Arial" panose="020B0604020202020204" pitchFamily="34" charset="0"/>
            </a:endParaRPr>
          </a:p>
        </p:txBody>
      </p:sp>
      <p:sp>
        <p:nvSpPr>
          <p:cNvPr id="406545" name="Text Box 19"/>
          <p:cNvSpPr txBox="1"/>
          <p:nvPr/>
        </p:nvSpPr>
        <p:spPr>
          <a:xfrm>
            <a:off x="1676400" y="4572000"/>
            <a:ext cx="4762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No</a:t>
            </a:r>
            <a:endParaRPr lang="en-US" altLang="zh-CN" sz="1800" b="0" i="1" dirty="0">
              <a:latin typeface="Arial" panose="020B0604020202020204" pitchFamily="34" charset="0"/>
            </a:endParaRPr>
          </a:p>
        </p:txBody>
      </p:sp>
      <p:sp>
        <p:nvSpPr>
          <p:cNvPr id="406546" name="Text Box 20"/>
          <p:cNvSpPr txBox="1"/>
          <p:nvPr/>
        </p:nvSpPr>
        <p:spPr>
          <a:xfrm>
            <a:off x="5029200" y="4038600"/>
            <a:ext cx="8572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Strong</a:t>
            </a:r>
            <a:endParaRPr lang="en-US" altLang="zh-CN" sz="1800" b="0" i="1" dirty="0">
              <a:latin typeface="Arial" panose="020B0604020202020204" pitchFamily="34" charset="0"/>
            </a:endParaRPr>
          </a:p>
        </p:txBody>
      </p:sp>
      <p:sp>
        <p:nvSpPr>
          <p:cNvPr id="406547" name="Text Box 21"/>
          <p:cNvSpPr txBox="1"/>
          <p:nvPr/>
        </p:nvSpPr>
        <p:spPr>
          <a:xfrm>
            <a:off x="6553200" y="4038600"/>
            <a:ext cx="7683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Weak</a:t>
            </a:r>
            <a:endParaRPr lang="en-US" altLang="zh-CN" sz="1800" b="0" i="1" dirty="0">
              <a:latin typeface="Arial" panose="020B0604020202020204" pitchFamily="34" charset="0"/>
            </a:endParaRPr>
          </a:p>
        </p:txBody>
      </p:sp>
      <p:sp>
        <p:nvSpPr>
          <p:cNvPr id="406548" name="Text Box 22"/>
          <p:cNvSpPr txBox="1"/>
          <p:nvPr/>
        </p:nvSpPr>
        <p:spPr>
          <a:xfrm>
            <a:off x="6477000" y="4572000"/>
            <a:ext cx="5778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Yes</a:t>
            </a:r>
            <a:endParaRPr lang="en-US" altLang="zh-CN" sz="1800" b="0" i="1" dirty="0">
              <a:latin typeface="Arial" panose="020B0604020202020204" pitchFamily="34" charset="0"/>
            </a:endParaRPr>
          </a:p>
        </p:txBody>
      </p:sp>
      <p:sp>
        <p:nvSpPr>
          <p:cNvPr id="406549" name="Text Box 23"/>
          <p:cNvSpPr txBox="1"/>
          <p:nvPr/>
        </p:nvSpPr>
        <p:spPr>
          <a:xfrm>
            <a:off x="5257800" y="4572000"/>
            <a:ext cx="4762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No</a:t>
            </a:r>
            <a:endParaRPr lang="en-US" altLang="zh-CN" sz="1800" b="0" i="1" dirty="0">
              <a:latin typeface="Arial" panose="020B0604020202020204" pitchFamily="34" charset="0"/>
            </a:endParaRPr>
          </a:p>
        </p:txBody>
      </p:sp>
      <p:sp>
        <p:nvSpPr>
          <p:cNvPr id="406550" name="Line 24"/>
          <p:cNvSpPr/>
          <p:nvPr/>
        </p:nvSpPr>
        <p:spPr>
          <a:xfrm flipH="1">
            <a:off x="5638800" y="3962400"/>
            <a:ext cx="381000" cy="609600"/>
          </a:xfrm>
          <a:prstGeom prst="line">
            <a:avLst/>
          </a:prstGeom>
          <a:ln w="12700" cap="flat" cmpd="sng">
            <a:solidFill>
              <a:schemeClr val="tx1"/>
            </a:solidFill>
            <a:prstDash val="solid"/>
            <a:round/>
            <a:headEnd type="none" w="med" len="med"/>
            <a:tailEnd type="triangle" w="med" len="med"/>
          </a:ln>
        </p:spPr>
      </p:sp>
      <p:sp>
        <p:nvSpPr>
          <p:cNvPr id="406551" name="Line 25"/>
          <p:cNvSpPr/>
          <p:nvPr/>
        </p:nvSpPr>
        <p:spPr>
          <a:xfrm>
            <a:off x="6400800" y="3962400"/>
            <a:ext cx="381000" cy="609600"/>
          </a:xfrm>
          <a:prstGeom prst="line">
            <a:avLst/>
          </a:prstGeom>
          <a:ln w="12700" cap="flat" cmpd="sng">
            <a:solidFill>
              <a:schemeClr val="tx1"/>
            </a:solidFill>
            <a:prstDash val="solid"/>
            <a:round/>
            <a:headEnd type="none" w="med" len="med"/>
            <a:tailEnd type="triangle" w="med" len="med"/>
          </a:ln>
        </p:spPr>
      </p:sp>
      <p:sp>
        <p:nvSpPr>
          <p:cNvPr id="406552"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704972"/>
                                        </p:tgtEl>
                                        <p:attrNameLst>
                                          <p:attrName>style.visibility</p:attrName>
                                        </p:attrNameLst>
                                      </p:cBhvr>
                                      <p:to>
                                        <p:strVal val="visible"/>
                                      </p:to>
                                    </p:set>
                                    <p:animEffect transition="in" filter="fade">
                                      <p:cBhvr>
                                        <p:cTn id="7" dur="1000"/>
                                        <p:tgtEl>
                                          <p:spTgt spid="1704972"/>
                                        </p:tgtEl>
                                      </p:cBhvr>
                                    </p:animEffect>
                                    <p:anim calcmode="lin" valueType="num">
                                      <p:cBhvr>
                                        <p:cTn id="8" dur="1000" fill="hold"/>
                                        <p:tgtEl>
                                          <p:spTgt spid="1704972"/>
                                        </p:tgtEl>
                                        <p:attrNameLst>
                                          <p:attrName>ppt_x</p:attrName>
                                        </p:attrNameLst>
                                      </p:cBhvr>
                                      <p:tavLst>
                                        <p:tav tm="0">
                                          <p:val>
                                            <p:strVal val="#ppt_x"/>
                                          </p:val>
                                        </p:tav>
                                        <p:tav tm="100000">
                                          <p:val>
                                            <p:strVal val="#ppt_x"/>
                                          </p:val>
                                        </p:tav>
                                      </p:tavLst>
                                    </p:anim>
                                    <p:anim calcmode="lin" valueType="num">
                                      <p:cBhvr>
                                        <p:cTn id="9" dur="1000" fill="hold"/>
                                        <p:tgtEl>
                                          <p:spTgt spid="17049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4972"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8577" name="Rectangle 3"/>
          <p:cNvSpPr/>
          <p:nvPr/>
        </p:nvSpPr>
        <p:spPr>
          <a:xfrm>
            <a:off x="3276600" y="2286000"/>
            <a:ext cx="2438400" cy="457200"/>
          </a:xfrm>
          <a:prstGeom prst="rect">
            <a:avLst/>
          </a:prstGeom>
          <a:solidFill>
            <a:srgbClr val="66FFCC">
              <a:alpha val="14117"/>
            </a:srgbClr>
          </a:solidFill>
          <a:ln w="12700" cap="flat" cmpd="sng">
            <a:solidFill>
              <a:schemeClr val="tx1"/>
            </a:solidFill>
            <a:prstDash val="solid"/>
            <a:miter/>
            <a:headEnd type="none" w="med" len="med"/>
            <a:tailEnd type="none" w="med" len="med"/>
          </a:ln>
        </p:spPr>
        <p:txBody>
          <a:bodyPr wrap="none" anchor="ctr" anchorCtr="0"/>
          <a:p>
            <a:pPr algn="ctr" eaLnBrk="0" hangingPunct="0">
              <a:buClrTx/>
              <a:buFontTx/>
            </a:pPr>
            <a:r>
              <a:rPr lang="en-US" altLang="zh-CN" sz="1800" b="0" i="1" dirty="0">
                <a:solidFill>
                  <a:srgbClr val="FF0000"/>
                </a:solidFill>
                <a:latin typeface="Arial" panose="020B0604020202020204" pitchFamily="34" charset="0"/>
              </a:rPr>
              <a:t>Outlook</a:t>
            </a:r>
            <a:endParaRPr lang="en-US" altLang="zh-CN" sz="1800" b="0" i="1" dirty="0">
              <a:solidFill>
                <a:srgbClr val="FF0000"/>
              </a:solidFill>
              <a:latin typeface="Arial" panose="020B0604020202020204" pitchFamily="34" charset="0"/>
            </a:endParaRPr>
          </a:p>
        </p:txBody>
      </p:sp>
      <p:sp>
        <p:nvSpPr>
          <p:cNvPr id="408578" name="Line 4"/>
          <p:cNvSpPr/>
          <p:nvPr/>
        </p:nvSpPr>
        <p:spPr>
          <a:xfrm flipH="1">
            <a:off x="2819400" y="2819400"/>
            <a:ext cx="1447800" cy="609600"/>
          </a:xfrm>
          <a:prstGeom prst="line">
            <a:avLst/>
          </a:prstGeom>
          <a:ln w="12700" cap="flat" cmpd="sng">
            <a:solidFill>
              <a:schemeClr val="tx1"/>
            </a:solidFill>
            <a:prstDash val="solid"/>
            <a:round/>
            <a:headEnd type="none" w="med" len="med"/>
            <a:tailEnd type="triangle" w="med" len="med"/>
          </a:ln>
        </p:spPr>
      </p:sp>
      <p:sp>
        <p:nvSpPr>
          <p:cNvPr id="408579" name="Line 5"/>
          <p:cNvSpPr/>
          <p:nvPr/>
        </p:nvSpPr>
        <p:spPr>
          <a:xfrm>
            <a:off x="4876800" y="2819400"/>
            <a:ext cx="1143000" cy="609600"/>
          </a:xfrm>
          <a:prstGeom prst="line">
            <a:avLst/>
          </a:prstGeom>
          <a:ln w="12700" cap="flat" cmpd="sng">
            <a:solidFill>
              <a:schemeClr val="tx1"/>
            </a:solidFill>
            <a:prstDash val="solid"/>
            <a:round/>
            <a:headEnd type="none" w="med" len="med"/>
            <a:tailEnd type="triangle" w="med" len="med"/>
          </a:ln>
        </p:spPr>
      </p:sp>
      <p:sp>
        <p:nvSpPr>
          <p:cNvPr id="408580" name="Rectangle 6"/>
          <p:cNvSpPr/>
          <p:nvPr/>
        </p:nvSpPr>
        <p:spPr>
          <a:xfrm>
            <a:off x="1524000" y="3505200"/>
            <a:ext cx="2438400" cy="457200"/>
          </a:xfrm>
          <a:prstGeom prst="rect">
            <a:avLst/>
          </a:prstGeom>
          <a:solidFill>
            <a:srgbClr val="66FFCC">
              <a:alpha val="14117"/>
            </a:srgbClr>
          </a:solidFill>
          <a:ln w="12700" cap="flat" cmpd="sng">
            <a:solidFill>
              <a:schemeClr val="tx1"/>
            </a:solidFill>
            <a:prstDash val="solid"/>
            <a:miter/>
            <a:headEnd type="none" w="med" len="med"/>
            <a:tailEnd type="none" w="med" len="med"/>
          </a:ln>
        </p:spPr>
        <p:txBody>
          <a:bodyPr wrap="none" anchor="ctr" anchorCtr="0"/>
          <a:p>
            <a:pPr algn="ctr" eaLnBrk="0" hangingPunct="0">
              <a:buClrTx/>
              <a:buFontTx/>
            </a:pPr>
            <a:r>
              <a:rPr lang="en-US" altLang="zh-CN" sz="1800" b="0" i="1" dirty="0">
                <a:latin typeface="Verdana" panose="020B0604030504040204" pitchFamily="34" charset="0"/>
              </a:rPr>
              <a:t>Humidity</a:t>
            </a:r>
            <a:endParaRPr lang="en-US" altLang="zh-CN" sz="1800" b="0" i="1" dirty="0">
              <a:latin typeface="Arial" panose="020B0604020202020204" pitchFamily="34" charset="0"/>
            </a:endParaRPr>
          </a:p>
        </p:txBody>
      </p:sp>
      <p:sp>
        <p:nvSpPr>
          <p:cNvPr id="408581" name="Line 7"/>
          <p:cNvSpPr/>
          <p:nvPr/>
        </p:nvSpPr>
        <p:spPr>
          <a:xfrm flipH="1">
            <a:off x="2133600" y="3962400"/>
            <a:ext cx="381000" cy="609600"/>
          </a:xfrm>
          <a:prstGeom prst="line">
            <a:avLst/>
          </a:prstGeom>
          <a:ln w="12700" cap="flat" cmpd="sng">
            <a:solidFill>
              <a:schemeClr val="tx1"/>
            </a:solidFill>
            <a:prstDash val="solid"/>
            <a:round/>
            <a:headEnd type="none" w="med" len="med"/>
            <a:tailEnd type="triangle" w="med" len="med"/>
          </a:ln>
        </p:spPr>
      </p:sp>
      <p:sp>
        <p:nvSpPr>
          <p:cNvPr id="408582" name="Line 8"/>
          <p:cNvSpPr/>
          <p:nvPr/>
        </p:nvSpPr>
        <p:spPr>
          <a:xfrm>
            <a:off x="2895600" y="3962400"/>
            <a:ext cx="381000" cy="609600"/>
          </a:xfrm>
          <a:prstGeom prst="line">
            <a:avLst/>
          </a:prstGeom>
          <a:ln w="12700" cap="flat" cmpd="sng">
            <a:solidFill>
              <a:schemeClr val="tx1"/>
            </a:solidFill>
            <a:prstDash val="solid"/>
            <a:round/>
            <a:headEnd type="none" w="med" len="med"/>
            <a:tailEnd type="triangle" w="med" len="med"/>
          </a:ln>
        </p:spPr>
      </p:sp>
      <p:sp>
        <p:nvSpPr>
          <p:cNvPr id="408583" name="Text Box 9"/>
          <p:cNvSpPr txBox="1"/>
          <p:nvPr/>
        </p:nvSpPr>
        <p:spPr>
          <a:xfrm>
            <a:off x="1676400" y="4038600"/>
            <a:ext cx="6540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High</a:t>
            </a:r>
            <a:endParaRPr lang="en-US" altLang="zh-CN" sz="1800" b="0" i="1" dirty="0">
              <a:latin typeface="Arial" panose="020B0604020202020204" pitchFamily="34" charset="0"/>
            </a:endParaRPr>
          </a:p>
        </p:txBody>
      </p:sp>
      <p:sp>
        <p:nvSpPr>
          <p:cNvPr id="408584" name="Text Box 10"/>
          <p:cNvSpPr txBox="1"/>
          <p:nvPr/>
        </p:nvSpPr>
        <p:spPr>
          <a:xfrm>
            <a:off x="3048000" y="4038600"/>
            <a:ext cx="9207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Normal</a:t>
            </a:r>
            <a:endParaRPr lang="en-US" altLang="zh-CN" sz="1800" b="0" i="1" dirty="0">
              <a:latin typeface="Arial" panose="020B0604020202020204" pitchFamily="34" charset="0"/>
            </a:endParaRPr>
          </a:p>
        </p:txBody>
      </p:sp>
      <p:sp>
        <p:nvSpPr>
          <p:cNvPr id="408585" name="Text Box 11"/>
          <p:cNvSpPr txBox="1"/>
          <p:nvPr/>
        </p:nvSpPr>
        <p:spPr>
          <a:xfrm>
            <a:off x="3962400" y="2895600"/>
            <a:ext cx="1371600" cy="366713"/>
          </a:xfrm>
          <a:prstGeom prst="rect">
            <a:avLst/>
          </a:prstGeom>
          <a:solidFill>
            <a:srgbClr val="C0C0C0">
              <a:alpha val="14117"/>
            </a:srgbClr>
          </a:solidFill>
          <a:ln w="12700">
            <a:noFill/>
          </a:ln>
        </p:spPr>
        <p:txBody>
          <a:bodyPr anchor="t" anchorCtr="0">
            <a:spAutoFit/>
          </a:bodyPr>
          <a:p>
            <a:pPr eaLnBrk="0" hangingPunct="0">
              <a:spcBef>
                <a:spcPct val="50000"/>
              </a:spcBef>
              <a:buClrTx/>
              <a:buFontTx/>
            </a:pPr>
            <a:r>
              <a:rPr lang="en-US" altLang="zh-CN" sz="1800" b="0" i="1" dirty="0">
                <a:latin typeface="Arial" panose="020B0604020202020204" pitchFamily="34" charset="0"/>
              </a:rPr>
              <a:t>Overcast</a:t>
            </a:r>
            <a:endParaRPr lang="en-US" altLang="zh-CN" sz="1800" b="0" i="1" dirty="0">
              <a:latin typeface="Arial" panose="020B0604020202020204" pitchFamily="34" charset="0"/>
            </a:endParaRPr>
          </a:p>
        </p:txBody>
      </p:sp>
      <p:sp>
        <p:nvSpPr>
          <p:cNvPr id="1705996" name="Text Box 12"/>
          <p:cNvSpPr txBox="1">
            <a:spLocks noChangeArrowheads="1"/>
          </p:cNvSpPr>
          <p:nvPr/>
        </p:nvSpPr>
        <p:spPr bwMode="auto">
          <a:xfrm>
            <a:off x="838200" y="1295400"/>
            <a:ext cx="7391400" cy="457200"/>
          </a:xfrm>
          <a:prstGeom prst="rect">
            <a:avLst/>
          </a:prstGeom>
          <a:noFill/>
          <a:ln w="12700" algn="ctr">
            <a:noFill/>
            <a:miter lim="800000"/>
          </a:ln>
          <a:effectLst/>
        </p:spPr>
        <p:txBody>
          <a:bodyPr>
            <a:spAutoFit/>
          </a:bodyPr>
          <a:lstStyle/>
          <a:p>
            <a:pPr marR="0" defTabSz="914400" eaLnBrk="0" hangingPunct="0">
              <a:buClrTx/>
              <a:buSzTx/>
              <a:buFont typeface="Arial" panose="020B0604020202020204" pitchFamily="34" charset="0"/>
              <a:buNone/>
              <a:defRPr/>
            </a:pPr>
            <a:r>
              <a:rPr kumimoji="0" lang="en-US" altLang="zh-CN" sz="2400" b="0"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Classify an unseen example:</a:t>
            </a:r>
            <a:r>
              <a:rPr kumimoji="0" lang="en-US" altLang="zh-CN" sz="2400" b="0" i="1"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 &lt;</a:t>
            </a:r>
            <a:r>
              <a:rPr kumimoji="0" lang="en-US" altLang="zh-CN" sz="2400" b="0" i="1" kern="1200" cap="none" spc="0" normalizeH="0" baseline="0" noProof="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sunny</a:t>
            </a:r>
            <a:r>
              <a:rPr kumimoji="0" lang="en-US" altLang="zh-CN" sz="2400" b="0" i="1"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,hot,normal,weak&gt;=</a:t>
            </a:r>
            <a:r>
              <a:rPr kumimoji="0" lang="en-US" altLang="zh-CN" sz="2400" i="1"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a:t>
            </a:r>
            <a:endParaRPr kumimoji="0" lang="en-US" altLang="zh-CN" sz="2400" i="1"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408587" name="Text Box 13"/>
          <p:cNvSpPr txBox="1"/>
          <p:nvPr/>
        </p:nvSpPr>
        <p:spPr>
          <a:xfrm>
            <a:off x="4267200" y="3505200"/>
            <a:ext cx="5778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Yes</a:t>
            </a:r>
            <a:endParaRPr lang="en-US" altLang="zh-CN" sz="1800" b="0" i="1" dirty="0">
              <a:latin typeface="Arial" panose="020B0604020202020204" pitchFamily="34" charset="0"/>
            </a:endParaRPr>
          </a:p>
        </p:txBody>
      </p:sp>
      <p:sp>
        <p:nvSpPr>
          <p:cNvPr id="408588" name="Line 14"/>
          <p:cNvSpPr/>
          <p:nvPr/>
        </p:nvSpPr>
        <p:spPr>
          <a:xfrm flipH="1">
            <a:off x="4572000" y="2819400"/>
            <a:ext cx="0" cy="609600"/>
          </a:xfrm>
          <a:prstGeom prst="line">
            <a:avLst/>
          </a:prstGeom>
          <a:ln w="12700" cap="flat" cmpd="sng">
            <a:solidFill>
              <a:schemeClr val="tx1"/>
            </a:solidFill>
            <a:prstDash val="solid"/>
            <a:round/>
            <a:headEnd type="none" w="med" len="med"/>
            <a:tailEnd type="triangle" w="med" len="med"/>
          </a:ln>
        </p:spPr>
      </p:sp>
      <p:sp>
        <p:nvSpPr>
          <p:cNvPr id="408589" name="Text Box 15"/>
          <p:cNvSpPr txBox="1"/>
          <p:nvPr/>
        </p:nvSpPr>
        <p:spPr>
          <a:xfrm>
            <a:off x="2667000" y="2895600"/>
            <a:ext cx="1371600" cy="366713"/>
          </a:xfrm>
          <a:prstGeom prst="rect">
            <a:avLst/>
          </a:prstGeom>
          <a:solidFill>
            <a:srgbClr val="C0C0C0">
              <a:alpha val="14117"/>
            </a:srgbClr>
          </a:solidFill>
          <a:ln w="12700">
            <a:noFill/>
          </a:ln>
        </p:spPr>
        <p:txBody>
          <a:bodyPr anchor="t" anchorCtr="0">
            <a:spAutoFit/>
          </a:bodyPr>
          <a:p>
            <a:pPr eaLnBrk="0" hangingPunct="0">
              <a:spcBef>
                <a:spcPct val="50000"/>
              </a:spcBef>
              <a:buClrTx/>
              <a:buFontTx/>
            </a:pPr>
            <a:r>
              <a:rPr lang="en-US" altLang="zh-CN" sz="1800" b="0" i="1" dirty="0">
                <a:solidFill>
                  <a:srgbClr val="FF0000"/>
                </a:solidFill>
                <a:latin typeface="Arial" panose="020B0604020202020204" pitchFamily="34" charset="0"/>
              </a:rPr>
              <a:t>Sunny</a:t>
            </a:r>
            <a:endParaRPr lang="en-US" altLang="zh-CN" sz="1800" b="0" i="1" dirty="0">
              <a:solidFill>
                <a:srgbClr val="FF0000"/>
              </a:solidFill>
              <a:latin typeface="Arial" panose="020B0604020202020204" pitchFamily="34" charset="0"/>
            </a:endParaRPr>
          </a:p>
        </p:txBody>
      </p:sp>
      <p:sp>
        <p:nvSpPr>
          <p:cNvPr id="408590" name="Text Box 16"/>
          <p:cNvSpPr txBox="1"/>
          <p:nvPr/>
        </p:nvSpPr>
        <p:spPr>
          <a:xfrm>
            <a:off x="5486400" y="2895600"/>
            <a:ext cx="1371600" cy="366713"/>
          </a:xfrm>
          <a:prstGeom prst="rect">
            <a:avLst/>
          </a:prstGeom>
          <a:solidFill>
            <a:srgbClr val="C0C0C0">
              <a:alpha val="14117"/>
            </a:srgbClr>
          </a:solidFill>
          <a:ln w="12700">
            <a:noFill/>
          </a:ln>
        </p:spPr>
        <p:txBody>
          <a:bodyPr anchor="t" anchorCtr="0">
            <a:spAutoFit/>
          </a:bodyPr>
          <a:p>
            <a:pPr eaLnBrk="0" hangingPunct="0">
              <a:spcBef>
                <a:spcPct val="50000"/>
              </a:spcBef>
              <a:buClrTx/>
              <a:buFontTx/>
            </a:pPr>
            <a:r>
              <a:rPr lang="en-US" altLang="zh-CN" sz="1800" b="0" i="1" dirty="0">
                <a:latin typeface="Arial" panose="020B0604020202020204" pitchFamily="34" charset="0"/>
              </a:rPr>
              <a:t>Rain</a:t>
            </a:r>
            <a:endParaRPr lang="en-US" altLang="zh-CN" sz="1800" b="0" i="1" dirty="0">
              <a:latin typeface="Arial" panose="020B0604020202020204" pitchFamily="34" charset="0"/>
            </a:endParaRPr>
          </a:p>
        </p:txBody>
      </p:sp>
      <p:sp>
        <p:nvSpPr>
          <p:cNvPr id="408591" name="Rectangle 17"/>
          <p:cNvSpPr/>
          <p:nvPr/>
        </p:nvSpPr>
        <p:spPr>
          <a:xfrm>
            <a:off x="5029200" y="3505200"/>
            <a:ext cx="2438400" cy="457200"/>
          </a:xfrm>
          <a:prstGeom prst="rect">
            <a:avLst/>
          </a:prstGeom>
          <a:solidFill>
            <a:srgbClr val="66FFCC">
              <a:alpha val="14117"/>
            </a:srgbClr>
          </a:solidFill>
          <a:ln w="12700" cap="flat" cmpd="sng">
            <a:solidFill>
              <a:schemeClr val="tx1"/>
            </a:solidFill>
            <a:prstDash val="solid"/>
            <a:miter/>
            <a:headEnd type="none" w="med" len="med"/>
            <a:tailEnd type="none" w="med" len="med"/>
          </a:ln>
        </p:spPr>
        <p:txBody>
          <a:bodyPr wrap="none" anchor="ctr" anchorCtr="0"/>
          <a:p>
            <a:pPr algn="ctr" eaLnBrk="0" hangingPunct="0">
              <a:buClrTx/>
              <a:buFontTx/>
            </a:pPr>
            <a:r>
              <a:rPr lang="en-US" altLang="zh-CN" sz="1800" b="0" i="1" dirty="0">
                <a:latin typeface="Verdana" panose="020B0604030504040204" pitchFamily="34" charset="0"/>
              </a:rPr>
              <a:t>Wind</a:t>
            </a:r>
            <a:endParaRPr lang="en-US" altLang="zh-CN" sz="1800" b="0" i="1" dirty="0">
              <a:latin typeface="Arial" panose="020B0604020202020204" pitchFamily="34" charset="0"/>
            </a:endParaRPr>
          </a:p>
        </p:txBody>
      </p:sp>
      <p:sp>
        <p:nvSpPr>
          <p:cNvPr id="408592" name="Text Box 18"/>
          <p:cNvSpPr txBox="1"/>
          <p:nvPr/>
        </p:nvSpPr>
        <p:spPr>
          <a:xfrm>
            <a:off x="2971800" y="4572000"/>
            <a:ext cx="5778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Yes</a:t>
            </a:r>
            <a:endParaRPr lang="en-US" altLang="zh-CN" sz="1800" b="0" i="1" dirty="0">
              <a:latin typeface="Arial" panose="020B0604020202020204" pitchFamily="34" charset="0"/>
            </a:endParaRPr>
          </a:p>
        </p:txBody>
      </p:sp>
      <p:sp>
        <p:nvSpPr>
          <p:cNvPr id="408593" name="Text Box 19"/>
          <p:cNvSpPr txBox="1"/>
          <p:nvPr/>
        </p:nvSpPr>
        <p:spPr>
          <a:xfrm>
            <a:off x="1752600" y="4572000"/>
            <a:ext cx="4762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No</a:t>
            </a:r>
            <a:endParaRPr lang="en-US" altLang="zh-CN" sz="1800" b="0" i="1" dirty="0">
              <a:latin typeface="Arial" panose="020B0604020202020204" pitchFamily="34" charset="0"/>
            </a:endParaRPr>
          </a:p>
        </p:txBody>
      </p:sp>
      <p:sp>
        <p:nvSpPr>
          <p:cNvPr id="408594" name="Text Box 20"/>
          <p:cNvSpPr txBox="1"/>
          <p:nvPr/>
        </p:nvSpPr>
        <p:spPr>
          <a:xfrm>
            <a:off x="5105400" y="4038600"/>
            <a:ext cx="8572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Strong</a:t>
            </a:r>
            <a:endParaRPr lang="en-US" altLang="zh-CN" sz="1800" b="0" i="1" dirty="0">
              <a:latin typeface="Arial" panose="020B0604020202020204" pitchFamily="34" charset="0"/>
            </a:endParaRPr>
          </a:p>
        </p:txBody>
      </p:sp>
      <p:sp>
        <p:nvSpPr>
          <p:cNvPr id="408595" name="Text Box 21"/>
          <p:cNvSpPr txBox="1"/>
          <p:nvPr/>
        </p:nvSpPr>
        <p:spPr>
          <a:xfrm>
            <a:off x="6629400" y="4038600"/>
            <a:ext cx="7683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Weak</a:t>
            </a:r>
            <a:endParaRPr lang="en-US" altLang="zh-CN" sz="1800" b="0" i="1" dirty="0">
              <a:latin typeface="Arial" panose="020B0604020202020204" pitchFamily="34" charset="0"/>
            </a:endParaRPr>
          </a:p>
        </p:txBody>
      </p:sp>
      <p:sp>
        <p:nvSpPr>
          <p:cNvPr id="408596" name="Text Box 22"/>
          <p:cNvSpPr txBox="1"/>
          <p:nvPr/>
        </p:nvSpPr>
        <p:spPr>
          <a:xfrm>
            <a:off x="6553200" y="4572000"/>
            <a:ext cx="5778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Yes</a:t>
            </a:r>
            <a:endParaRPr lang="en-US" altLang="zh-CN" sz="1800" b="0" i="1" dirty="0">
              <a:latin typeface="Arial" panose="020B0604020202020204" pitchFamily="34" charset="0"/>
            </a:endParaRPr>
          </a:p>
        </p:txBody>
      </p:sp>
      <p:sp>
        <p:nvSpPr>
          <p:cNvPr id="408597" name="Text Box 23"/>
          <p:cNvSpPr txBox="1"/>
          <p:nvPr/>
        </p:nvSpPr>
        <p:spPr>
          <a:xfrm>
            <a:off x="5334000" y="4572000"/>
            <a:ext cx="4762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No</a:t>
            </a:r>
            <a:endParaRPr lang="en-US" altLang="zh-CN" sz="1800" b="0" i="1" dirty="0">
              <a:latin typeface="Arial" panose="020B0604020202020204" pitchFamily="34" charset="0"/>
            </a:endParaRPr>
          </a:p>
        </p:txBody>
      </p:sp>
      <p:sp>
        <p:nvSpPr>
          <p:cNvPr id="408598" name="Line 24"/>
          <p:cNvSpPr/>
          <p:nvPr/>
        </p:nvSpPr>
        <p:spPr>
          <a:xfrm flipH="1">
            <a:off x="5715000" y="3962400"/>
            <a:ext cx="381000" cy="609600"/>
          </a:xfrm>
          <a:prstGeom prst="line">
            <a:avLst/>
          </a:prstGeom>
          <a:ln w="12700" cap="flat" cmpd="sng">
            <a:solidFill>
              <a:schemeClr val="tx1"/>
            </a:solidFill>
            <a:prstDash val="solid"/>
            <a:round/>
            <a:headEnd type="none" w="med" len="med"/>
            <a:tailEnd type="triangle" w="med" len="med"/>
          </a:ln>
        </p:spPr>
      </p:sp>
      <p:sp>
        <p:nvSpPr>
          <p:cNvPr id="408599" name="Line 25"/>
          <p:cNvSpPr/>
          <p:nvPr/>
        </p:nvSpPr>
        <p:spPr>
          <a:xfrm>
            <a:off x="6477000" y="3962400"/>
            <a:ext cx="381000" cy="609600"/>
          </a:xfrm>
          <a:prstGeom prst="line">
            <a:avLst/>
          </a:prstGeom>
          <a:ln w="12700" cap="flat" cmpd="sng">
            <a:solidFill>
              <a:schemeClr val="tx1"/>
            </a:solidFill>
            <a:prstDash val="solid"/>
            <a:round/>
            <a:headEnd type="none" w="med" len="med"/>
            <a:tailEnd type="triangle" w="med" len="med"/>
          </a:ln>
        </p:spPr>
      </p:sp>
      <p:sp>
        <p:nvSpPr>
          <p:cNvPr id="408600"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0625" name="Rectangle 3"/>
          <p:cNvSpPr/>
          <p:nvPr/>
        </p:nvSpPr>
        <p:spPr>
          <a:xfrm>
            <a:off x="3200400" y="2286000"/>
            <a:ext cx="2438400" cy="457200"/>
          </a:xfrm>
          <a:prstGeom prst="rect">
            <a:avLst/>
          </a:prstGeom>
          <a:solidFill>
            <a:srgbClr val="66FFCC">
              <a:alpha val="14117"/>
            </a:srgbClr>
          </a:solidFill>
          <a:ln w="12700" cap="flat" cmpd="sng">
            <a:solidFill>
              <a:schemeClr val="tx1"/>
            </a:solidFill>
            <a:prstDash val="solid"/>
            <a:miter/>
            <a:headEnd type="none" w="med" len="med"/>
            <a:tailEnd type="none" w="med" len="med"/>
          </a:ln>
        </p:spPr>
        <p:txBody>
          <a:bodyPr wrap="none" anchor="ctr" anchorCtr="0"/>
          <a:p>
            <a:pPr algn="ctr" eaLnBrk="0" hangingPunct="0">
              <a:buClrTx/>
              <a:buFontTx/>
            </a:pPr>
            <a:r>
              <a:rPr lang="en-US" altLang="zh-CN" sz="1800" b="0" i="1" dirty="0">
                <a:solidFill>
                  <a:srgbClr val="FF0000"/>
                </a:solidFill>
                <a:latin typeface="Arial" panose="020B0604020202020204" pitchFamily="34" charset="0"/>
              </a:rPr>
              <a:t>Outlook</a:t>
            </a:r>
            <a:endParaRPr lang="en-US" altLang="zh-CN" sz="1800" b="0" i="1" dirty="0">
              <a:solidFill>
                <a:srgbClr val="FF0000"/>
              </a:solidFill>
              <a:latin typeface="Arial" panose="020B0604020202020204" pitchFamily="34" charset="0"/>
            </a:endParaRPr>
          </a:p>
        </p:txBody>
      </p:sp>
      <p:sp>
        <p:nvSpPr>
          <p:cNvPr id="410626" name="Line 4"/>
          <p:cNvSpPr/>
          <p:nvPr/>
        </p:nvSpPr>
        <p:spPr>
          <a:xfrm flipH="1">
            <a:off x="2743200" y="2819400"/>
            <a:ext cx="1447800" cy="609600"/>
          </a:xfrm>
          <a:prstGeom prst="line">
            <a:avLst/>
          </a:prstGeom>
          <a:ln w="12700" cap="flat" cmpd="sng">
            <a:solidFill>
              <a:schemeClr val="tx1"/>
            </a:solidFill>
            <a:prstDash val="solid"/>
            <a:round/>
            <a:headEnd type="none" w="med" len="med"/>
            <a:tailEnd type="triangle" w="med" len="med"/>
          </a:ln>
        </p:spPr>
      </p:sp>
      <p:sp>
        <p:nvSpPr>
          <p:cNvPr id="410627" name="Line 5"/>
          <p:cNvSpPr/>
          <p:nvPr/>
        </p:nvSpPr>
        <p:spPr>
          <a:xfrm>
            <a:off x="4800600" y="2819400"/>
            <a:ext cx="1143000" cy="609600"/>
          </a:xfrm>
          <a:prstGeom prst="line">
            <a:avLst/>
          </a:prstGeom>
          <a:ln w="12700" cap="flat" cmpd="sng">
            <a:solidFill>
              <a:schemeClr val="tx1"/>
            </a:solidFill>
            <a:prstDash val="solid"/>
            <a:round/>
            <a:headEnd type="none" w="med" len="med"/>
            <a:tailEnd type="triangle" w="med" len="med"/>
          </a:ln>
        </p:spPr>
      </p:sp>
      <p:sp>
        <p:nvSpPr>
          <p:cNvPr id="410628" name="Rectangle 6"/>
          <p:cNvSpPr/>
          <p:nvPr/>
        </p:nvSpPr>
        <p:spPr>
          <a:xfrm>
            <a:off x="1447800" y="3505200"/>
            <a:ext cx="2438400" cy="457200"/>
          </a:xfrm>
          <a:prstGeom prst="rect">
            <a:avLst/>
          </a:prstGeom>
          <a:solidFill>
            <a:srgbClr val="66FFCC">
              <a:alpha val="14117"/>
            </a:srgbClr>
          </a:solidFill>
          <a:ln w="12700" cap="flat" cmpd="sng">
            <a:solidFill>
              <a:schemeClr val="tx1"/>
            </a:solidFill>
            <a:prstDash val="solid"/>
            <a:miter/>
            <a:headEnd type="none" w="med" len="med"/>
            <a:tailEnd type="none" w="med" len="med"/>
          </a:ln>
        </p:spPr>
        <p:txBody>
          <a:bodyPr wrap="none" anchor="ctr" anchorCtr="0"/>
          <a:p>
            <a:pPr algn="ctr" eaLnBrk="0" hangingPunct="0">
              <a:buClrTx/>
              <a:buFontTx/>
            </a:pPr>
            <a:r>
              <a:rPr lang="en-US" altLang="zh-CN" sz="1800" b="0" i="1" dirty="0">
                <a:solidFill>
                  <a:srgbClr val="0000FF"/>
                </a:solidFill>
                <a:latin typeface="Verdana" panose="020B0604030504040204" pitchFamily="34" charset="0"/>
              </a:rPr>
              <a:t>Humidity</a:t>
            </a:r>
            <a:endParaRPr lang="en-US" altLang="zh-CN" sz="1800" b="0" i="1" dirty="0">
              <a:solidFill>
                <a:srgbClr val="0000FF"/>
              </a:solidFill>
              <a:latin typeface="Arial" panose="020B0604020202020204" pitchFamily="34" charset="0"/>
            </a:endParaRPr>
          </a:p>
        </p:txBody>
      </p:sp>
      <p:sp>
        <p:nvSpPr>
          <p:cNvPr id="410629" name="Line 7"/>
          <p:cNvSpPr/>
          <p:nvPr/>
        </p:nvSpPr>
        <p:spPr>
          <a:xfrm flipH="1">
            <a:off x="2057400" y="3962400"/>
            <a:ext cx="381000" cy="609600"/>
          </a:xfrm>
          <a:prstGeom prst="line">
            <a:avLst/>
          </a:prstGeom>
          <a:ln w="12700" cap="flat" cmpd="sng">
            <a:solidFill>
              <a:schemeClr val="tx1"/>
            </a:solidFill>
            <a:prstDash val="solid"/>
            <a:round/>
            <a:headEnd type="none" w="med" len="med"/>
            <a:tailEnd type="triangle" w="med" len="med"/>
          </a:ln>
        </p:spPr>
      </p:sp>
      <p:sp>
        <p:nvSpPr>
          <p:cNvPr id="410630" name="Line 8"/>
          <p:cNvSpPr/>
          <p:nvPr/>
        </p:nvSpPr>
        <p:spPr>
          <a:xfrm>
            <a:off x="2819400" y="3962400"/>
            <a:ext cx="381000" cy="609600"/>
          </a:xfrm>
          <a:prstGeom prst="line">
            <a:avLst/>
          </a:prstGeom>
          <a:ln w="12700" cap="flat" cmpd="sng">
            <a:solidFill>
              <a:schemeClr val="tx1"/>
            </a:solidFill>
            <a:prstDash val="solid"/>
            <a:round/>
            <a:headEnd type="none" w="med" len="med"/>
            <a:tailEnd type="triangle" w="med" len="med"/>
          </a:ln>
        </p:spPr>
      </p:sp>
      <p:sp>
        <p:nvSpPr>
          <p:cNvPr id="410631" name="Text Box 9"/>
          <p:cNvSpPr txBox="1"/>
          <p:nvPr/>
        </p:nvSpPr>
        <p:spPr>
          <a:xfrm>
            <a:off x="1600200" y="4038600"/>
            <a:ext cx="6540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High</a:t>
            </a:r>
            <a:endParaRPr lang="en-US" altLang="zh-CN" sz="1800" b="0" i="1" dirty="0">
              <a:latin typeface="Arial" panose="020B0604020202020204" pitchFamily="34" charset="0"/>
            </a:endParaRPr>
          </a:p>
        </p:txBody>
      </p:sp>
      <p:sp>
        <p:nvSpPr>
          <p:cNvPr id="410632" name="Text Box 10"/>
          <p:cNvSpPr txBox="1"/>
          <p:nvPr/>
        </p:nvSpPr>
        <p:spPr>
          <a:xfrm>
            <a:off x="2971800" y="4038600"/>
            <a:ext cx="9207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solidFill>
                  <a:srgbClr val="0000FF"/>
                </a:solidFill>
                <a:latin typeface="Arial" panose="020B0604020202020204" pitchFamily="34" charset="0"/>
              </a:rPr>
              <a:t>Normal</a:t>
            </a:r>
            <a:endParaRPr lang="en-US" altLang="zh-CN" sz="1800" b="0" i="1" dirty="0">
              <a:solidFill>
                <a:srgbClr val="0000FF"/>
              </a:solidFill>
              <a:latin typeface="Arial" panose="020B0604020202020204" pitchFamily="34" charset="0"/>
            </a:endParaRPr>
          </a:p>
        </p:txBody>
      </p:sp>
      <p:sp>
        <p:nvSpPr>
          <p:cNvPr id="410633" name="Text Box 11"/>
          <p:cNvSpPr txBox="1"/>
          <p:nvPr/>
        </p:nvSpPr>
        <p:spPr>
          <a:xfrm>
            <a:off x="3886200" y="2895600"/>
            <a:ext cx="1371600" cy="366713"/>
          </a:xfrm>
          <a:prstGeom prst="rect">
            <a:avLst/>
          </a:prstGeom>
          <a:solidFill>
            <a:srgbClr val="C0C0C0">
              <a:alpha val="14117"/>
            </a:srgbClr>
          </a:solidFill>
          <a:ln w="12700">
            <a:noFill/>
          </a:ln>
        </p:spPr>
        <p:txBody>
          <a:bodyPr anchor="t" anchorCtr="0">
            <a:spAutoFit/>
          </a:bodyPr>
          <a:p>
            <a:pPr eaLnBrk="0" hangingPunct="0">
              <a:spcBef>
                <a:spcPct val="50000"/>
              </a:spcBef>
              <a:buClrTx/>
              <a:buFontTx/>
            </a:pPr>
            <a:r>
              <a:rPr lang="en-US" altLang="zh-CN" sz="1800" b="0" i="1" dirty="0">
                <a:latin typeface="Arial" panose="020B0604020202020204" pitchFamily="34" charset="0"/>
              </a:rPr>
              <a:t>Overcast</a:t>
            </a:r>
            <a:endParaRPr lang="en-US" altLang="zh-CN" sz="1800" b="0" i="1" dirty="0">
              <a:latin typeface="Arial" panose="020B0604020202020204" pitchFamily="34" charset="0"/>
            </a:endParaRPr>
          </a:p>
        </p:txBody>
      </p:sp>
      <p:sp>
        <p:nvSpPr>
          <p:cNvPr id="1707020" name="Text Box 12"/>
          <p:cNvSpPr txBox="1">
            <a:spLocks noChangeArrowheads="1"/>
          </p:cNvSpPr>
          <p:nvPr/>
        </p:nvSpPr>
        <p:spPr bwMode="auto">
          <a:xfrm>
            <a:off x="762000" y="1295400"/>
            <a:ext cx="7391400" cy="457200"/>
          </a:xfrm>
          <a:prstGeom prst="rect">
            <a:avLst/>
          </a:prstGeom>
          <a:noFill/>
          <a:ln w="12700" algn="ctr">
            <a:noFill/>
            <a:miter lim="800000"/>
          </a:ln>
          <a:effectLst/>
        </p:spPr>
        <p:txBody>
          <a:bodyPr>
            <a:spAutoFit/>
          </a:bodyPr>
          <a:lstStyle/>
          <a:p>
            <a:pPr marR="0" defTabSz="914400" eaLnBrk="0" hangingPunct="0">
              <a:buClrTx/>
              <a:buSzTx/>
              <a:buFont typeface="Arial" panose="020B0604020202020204" pitchFamily="34" charset="0"/>
              <a:buNone/>
              <a:defRPr/>
            </a:pPr>
            <a:r>
              <a:rPr kumimoji="0" lang="en-US" altLang="zh-CN" sz="2400" b="0"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Classify an unseen example:</a:t>
            </a:r>
            <a:r>
              <a:rPr kumimoji="0" lang="en-US" altLang="zh-CN" sz="2400" b="0" i="1"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 &lt;</a:t>
            </a:r>
            <a:r>
              <a:rPr kumimoji="0" lang="en-US" altLang="zh-CN" sz="2400" b="0" i="1" kern="1200" cap="none" spc="0" normalizeH="0" baseline="0" noProof="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sunny</a:t>
            </a:r>
            <a:r>
              <a:rPr kumimoji="0" lang="en-US" altLang="zh-CN" sz="2400" b="0" i="1"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,hot,</a:t>
            </a:r>
            <a:r>
              <a:rPr kumimoji="0" lang="en-US" altLang="zh-CN" sz="2400" b="0" i="1" kern="1200" cap="none" spc="0" normalizeH="0" baseline="0" noProof="0">
                <a:solidFill>
                  <a:srgbClr val="0000FF"/>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normal</a:t>
            </a:r>
            <a:r>
              <a:rPr kumimoji="0" lang="en-US" altLang="zh-CN" sz="2400" b="0" i="1"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,weak&gt;=</a:t>
            </a:r>
            <a:r>
              <a:rPr kumimoji="0" lang="en-US" altLang="zh-CN" sz="2400" i="1"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a:t>
            </a:r>
            <a:endParaRPr kumimoji="0" lang="en-US" altLang="zh-CN" sz="2400" i="1"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410635" name="Text Box 13"/>
          <p:cNvSpPr txBox="1"/>
          <p:nvPr/>
        </p:nvSpPr>
        <p:spPr>
          <a:xfrm>
            <a:off x="4191000" y="3505200"/>
            <a:ext cx="5778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Yes</a:t>
            </a:r>
            <a:endParaRPr lang="en-US" altLang="zh-CN" sz="1800" b="0" i="1" dirty="0">
              <a:latin typeface="Arial" panose="020B0604020202020204" pitchFamily="34" charset="0"/>
            </a:endParaRPr>
          </a:p>
        </p:txBody>
      </p:sp>
      <p:sp>
        <p:nvSpPr>
          <p:cNvPr id="410636" name="Line 14"/>
          <p:cNvSpPr/>
          <p:nvPr/>
        </p:nvSpPr>
        <p:spPr>
          <a:xfrm flipH="1">
            <a:off x="4495800" y="2819400"/>
            <a:ext cx="0" cy="609600"/>
          </a:xfrm>
          <a:prstGeom prst="line">
            <a:avLst/>
          </a:prstGeom>
          <a:ln w="12700" cap="flat" cmpd="sng">
            <a:solidFill>
              <a:schemeClr val="tx1"/>
            </a:solidFill>
            <a:prstDash val="solid"/>
            <a:round/>
            <a:headEnd type="none" w="med" len="med"/>
            <a:tailEnd type="triangle" w="med" len="med"/>
          </a:ln>
        </p:spPr>
      </p:sp>
      <p:sp>
        <p:nvSpPr>
          <p:cNvPr id="410637" name="Text Box 15"/>
          <p:cNvSpPr txBox="1"/>
          <p:nvPr/>
        </p:nvSpPr>
        <p:spPr>
          <a:xfrm>
            <a:off x="2590800" y="2895600"/>
            <a:ext cx="1371600" cy="366713"/>
          </a:xfrm>
          <a:prstGeom prst="rect">
            <a:avLst/>
          </a:prstGeom>
          <a:solidFill>
            <a:srgbClr val="C0C0C0">
              <a:alpha val="14117"/>
            </a:srgbClr>
          </a:solidFill>
          <a:ln w="12700">
            <a:noFill/>
          </a:ln>
        </p:spPr>
        <p:txBody>
          <a:bodyPr anchor="t" anchorCtr="0">
            <a:spAutoFit/>
          </a:bodyPr>
          <a:p>
            <a:pPr eaLnBrk="0" hangingPunct="0">
              <a:spcBef>
                <a:spcPct val="50000"/>
              </a:spcBef>
              <a:buClrTx/>
              <a:buFontTx/>
            </a:pPr>
            <a:r>
              <a:rPr lang="en-US" altLang="zh-CN" sz="1800" b="0" i="1" dirty="0">
                <a:solidFill>
                  <a:srgbClr val="FF0000"/>
                </a:solidFill>
                <a:latin typeface="Arial" panose="020B0604020202020204" pitchFamily="34" charset="0"/>
              </a:rPr>
              <a:t>Sunny</a:t>
            </a:r>
            <a:endParaRPr lang="en-US" altLang="zh-CN" sz="1800" b="0" i="1" dirty="0">
              <a:solidFill>
                <a:srgbClr val="FF0000"/>
              </a:solidFill>
              <a:latin typeface="Arial" panose="020B0604020202020204" pitchFamily="34" charset="0"/>
            </a:endParaRPr>
          </a:p>
        </p:txBody>
      </p:sp>
      <p:sp>
        <p:nvSpPr>
          <p:cNvPr id="410638" name="Text Box 16"/>
          <p:cNvSpPr txBox="1"/>
          <p:nvPr/>
        </p:nvSpPr>
        <p:spPr>
          <a:xfrm>
            <a:off x="5410200" y="2895600"/>
            <a:ext cx="1371600" cy="366713"/>
          </a:xfrm>
          <a:prstGeom prst="rect">
            <a:avLst/>
          </a:prstGeom>
          <a:solidFill>
            <a:srgbClr val="C0C0C0">
              <a:alpha val="14117"/>
            </a:srgbClr>
          </a:solidFill>
          <a:ln w="12700">
            <a:noFill/>
          </a:ln>
        </p:spPr>
        <p:txBody>
          <a:bodyPr anchor="t" anchorCtr="0">
            <a:spAutoFit/>
          </a:bodyPr>
          <a:p>
            <a:pPr eaLnBrk="0" hangingPunct="0">
              <a:spcBef>
                <a:spcPct val="50000"/>
              </a:spcBef>
              <a:buClrTx/>
              <a:buFontTx/>
            </a:pPr>
            <a:r>
              <a:rPr lang="en-US" altLang="zh-CN" sz="1800" b="0" i="1" dirty="0">
                <a:latin typeface="Arial" panose="020B0604020202020204" pitchFamily="34" charset="0"/>
              </a:rPr>
              <a:t>Rain</a:t>
            </a:r>
            <a:endParaRPr lang="en-US" altLang="zh-CN" sz="1800" b="0" i="1" dirty="0">
              <a:latin typeface="Arial" panose="020B0604020202020204" pitchFamily="34" charset="0"/>
            </a:endParaRPr>
          </a:p>
        </p:txBody>
      </p:sp>
      <p:sp>
        <p:nvSpPr>
          <p:cNvPr id="410639" name="Rectangle 17"/>
          <p:cNvSpPr/>
          <p:nvPr/>
        </p:nvSpPr>
        <p:spPr>
          <a:xfrm>
            <a:off x="4953000" y="3505200"/>
            <a:ext cx="2438400" cy="457200"/>
          </a:xfrm>
          <a:prstGeom prst="rect">
            <a:avLst/>
          </a:prstGeom>
          <a:solidFill>
            <a:srgbClr val="66FFCC">
              <a:alpha val="14117"/>
            </a:srgbClr>
          </a:solidFill>
          <a:ln w="12700" cap="flat" cmpd="sng">
            <a:solidFill>
              <a:schemeClr val="tx1"/>
            </a:solidFill>
            <a:prstDash val="solid"/>
            <a:miter/>
            <a:headEnd type="none" w="med" len="med"/>
            <a:tailEnd type="none" w="med" len="med"/>
          </a:ln>
        </p:spPr>
        <p:txBody>
          <a:bodyPr wrap="none" anchor="ctr" anchorCtr="0"/>
          <a:p>
            <a:pPr algn="ctr" eaLnBrk="0" hangingPunct="0">
              <a:buClrTx/>
              <a:buFontTx/>
            </a:pPr>
            <a:r>
              <a:rPr lang="en-US" altLang="zh-CN" sz="1800" b="0" i="1" dirty="0">
                <a:latin typeface="Verdana" panose="020B0604030504040204" pitchFamily="34" charset="0"/>
              </a:rPr>
              <a:t>Wind</a:t>
            </a:r>
            <a:endParaRPr lang="en-US" altLang="zh-CN" sz="1800" b="0" i="1" dirty="0">
              <a:latin typeface="Arial" panose="020B0604020202020204" pitchFamily="34" charset="0"/>
            </a:endParaRPr>
          </a:p>
        </p:txBody>
      </p:sp>
      <p:sp>
        <p:nvSpPr>
          <p:cNvPr id="410640" name="Text Box 18"/>
          <p:cNvSpPr txBox="1"/>
          <p:nvPr/>
        </p:nvSpPr>
        <p:spPr>
          <a:xfrm>
            <a:off x="2895600" y="4572000"/>
            <a:ext cx="5778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Yes</a:t>
            </a:r>
            <a:endParaRPr lang="en-US" altLang="zh-CN" sz="1800" b="0" i="1" dirty="0">
              <a:latin typeface="Arial" panose="020B0604020202020204" pitchFamily="34" charset="0"/>
            </a:endParaRPr>
          </a:p>
        </p:txBody>
      </p:sp>
      <p:sp>
        <p:nvSpPr>
          <p:cNvPr id="410641" name="Text Box 19"/>
          <p:cNvSpPr txBox="1"/>
          <p:nvPr/>
        </p:nvSpPr>
        <p:spPr>
          <a:xfrm>
            <a:off x="1676400" y="4572000"/>
            <a:ext cx="4762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No</a:t>
            </a:r>
            <a:endParaRPr lang="en-US" altLang="zh-CN" sz="1800" b="0" i="1" dirty="0">
              <a:latin typeface="Arial" panose="020B0604020202020204" pitchFamily="34" charset="0"/>
            </a:endParaRPr>
          </a:p>
        </p:txBody>
      </p:sp>
      <p:sp>
        <p:nvSpPr>
          <p:cNvPr id="410642" name="Text Box 20"/>
          <p:cNvSpPr txBox="1"/>
          <p:nvPr/>
        </p:nvSpPr>
        <p:spPr>
          <a:xfrm>
            <a:off x="5029200" y="4038600"/>
            <a:ext cx="8572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Strong</a:t>
            </a:r>
            <a:endParaRPr lang="en-US" altLang="zh-CN" sz="1800" b="0" i="1" dirty="0">
              <a:latin typeface="Arial" panose="020B0604020202020204" pitchFamily="34" charset="0"/>
            </a:endParaRPr>
          </a:p>
        </p:txBody>
      </p:sp>
      <p:sp>
        <p:nvSpPr>
          <p:cNvPr id="410643" name="Text Box 21"/>
          <p:cNvSpPr txBox="1"/>
          <p:nvPr/>
        </p:nvSpPr>
        <p:spPr>
          <a:xfrm>
            <a:off x="6553200" y="4038600"/>
            <a:ext cx="7683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Weak</a:t>
            </a:r>
            <a:endParaRPr lang="en-US" altLang="zh-CN" sz="1800" b="0" i="1" dirty="0">
              <a:latin typeface="Arial" panose="020B0604020202020204" pitchFamily="34" charset="0"/>
            </a:endParaRPr>
          </a:p>
        </p:txBody>
      </p:sp>
      <p:sp>
        <p:nvSpPr>
          <p:cNvPr id="410644" name="Text Box 22"/>
          <p:cNvSpPr txBox="1"/>
          <p:nvPr/>
        </p:nvSpPr>
        <p:spPr>
          <a:xfrm>
            <a:off x="6477000" y="4572000"/>
            <a:ext cx="5778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Yes</a:t>
            </a:r>
            <a:endParaRPr lang="en-US" altLang="zh-CN" sz="1800" b="0" i="1" dirty="0">
              <a:latin typeface="Arial" panose="020B0604020202020204" pitchFamily="34" charset="0"/>
            </a:endParaRPr>
          </a:p>
        </p:txBody>
      </p:sp>
      <p:sp>
        <p:nvSpPr>
          <p:cNvPr id="410645" name="Text Box 23"/>
          <p:cNvSpPr txBox="1"/>
          <p:nvPr/>
        </p:nvSpPr>
        <p:spPr>
          <a:xfrm>
            <a:off x="5257800" y="4572000"/>
            <a:ext cx="4762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No</a:t>
            </a:r>
            <a:endParaRPr lang="en-US" altLang="zh-CN" sz="1800" b="0" i="1" dirty="0">
              <a:latin typeface="Arial" panose="020B0604020202020204" pitchFamily="34" charset="0"/>
            </a:endParaRPr>
          </a:p>
        </p:txBody>
      </p:sp>
      <p:sp>
        <p:nvSpPr>
          <p:cNvPr id="410646" name="Line 24"/>
          <p:cNvSpPr/>
          <p:nvPr/>
        </p:nvSpPr>
        <p:spPr>
          <a:xfrm flipH="1">
            <a:off x="5638800" y="3962400"/>
            <a:ext cx="381000" cy="609600"/>
          </a:xfrm>
          <a:prstGeom prst="line">
            <a:avLst/>
          </a:prstGeom>
          <a:ln w="12700" cap="flat" cmpd="sng">
            <a:solidFill>
              <a:schemeClr val="tx1"/>
            </a:solidFill>
            <a:prstDash val="solid"/>
            <a:round/>
            <a:headEnd type="none" w="med" len="med"/>
            <a:tailEnd type="triangle" w="med" len="med"/>
          </a:ln>
        </p:spPr>
      </p:sp>
      <p:sp>
        <p:nvSpPr>
          <p:cNvPr id="410647" name="Line 25"/>
          <p:cNvSpPr/>
          <p:nvPr/>
        </p:nvSpPr>
        <p:spPr>
          <a:xfrm>
            <a:off x="6400800" y="3962400"/>
            <a:ext cx="381000" cy="609600"/>
          </a:xfrm>
          <a:prstGeom prst="line">
            <a:avLst/>
          </a:prstGeom>
          <a:ln w="12700" cap="flat" cmpd="sng">
            <a:solidFill>
              <a:schemeClr val="tx1"/>
            </a:solidFill>
            <a:prstDash val="solid"/>
            <a:round/>
            <a:headEnd type="none" w="med" len="med"/>
            <a:tailEnd type="triangle" w="med" len="med"/>
          </a:ln>
        </p:spPr>
      </p:sp>
      <p:sp>
        <p:nvSpPr>
          <p:cNvPr id="410648"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69" name="Picture 4"/>
          <p:cNvPicPr>
            <a:picLocks noChangeAspect="1"/>
          </p:cNvPicPr>
          <p:nvPr/>
        </p:nvPicPr>
        <p:blipFill>
          <a:blip r:embed="rId1"/>
          <a:stretch>
            <a:fillRect/>
          </a:stretch>
        </p:blipFill>
        <p:spPr>
          <a:xfrm>
            <a:off x="447675" y="1209675"/>
            <a:ext cx="8248650" cy="4581525"/>
          </a:xfrm>
          <a:prstGeom prst="rect">
            <a:avLst/>
          </a:prstGeom>
          <a:noFill/>
          <a:ln w="12700">
            <a:noFill/>
          </a:ln>
        </p:spPr>
      </p:pic>
      <p:sp>
        <p:nvSpPr>
          <p:cNvPr id="7170" name="矩形 8"/>
          <p:cNvSpPr/>
          <p:nvPr/>
        </p:nvSpPr>
        <p:spPr>
          <a:xfrm>
            <a:off x="457200" y="5903913"/>
            <a:ext cx="8229600" cy="523875"/>
          </a:xfrm>
          <a:prstGeom prst="rect">
            <a:avLst/>
          </a:prstGeom>
          <a:noFill/>
          <a:ln w="9525">
            <a:noFill/>
          </a:ln>
        </p:spPr>
        <p:txBody>
          <a:bodyPr anchor="t" anchorCtr="0">
            <a:spAutoFit/>
          </a:bodyPr>
          <a:p>
            <a:pPr>
              <a:buClrTx/>
              <a:buFontTx/>
            </a:pPr>
            <a:r>
              <a:rPr lang="en-US" altLang="zh-CN" dirty="0">
                <a:solidFill>
                  <a:srgbClr val="0000FF"/>
                </a:solidFill>
                <a:latin typeface="Times New Roman" panose="02020603050405020304" pitchFamily="18" charset="0"/>
                <a:hlinkClick r:id="rId2"/>
              </a:rPr>
              <a:t>https://www.icourse163.org/course/CUG-1003556007</a:t>
            </a:r>
            <a:endParaRPr lang="zh-CN" altLang="en-US" dirty="0">
              <a:solidFill>
                <a:srgbClr val="0000FF"/>
              </a:solidFill>
              <a:latin typeface="Times New Roman" panose="02020603050405020304" pitchFamily="18" charset="0"/>
            </a:endParaRPr>
          </a:p>
        </p:txBody>
      </p:sp>
      <p:sp>
        <p:nvSpPr>
          <p:cNvPr id="7171" name="TextBox 14"/>
          <p:cNvSpPr txBox="1"/>
          <p:nvPr/>
        </p:nvSpPr>
        <p:spPr>
          <a:xfrm>
            <a:off x="304800" y="115888"/>
            <a:ext cx="8534400" cy="646112"/>
          </a:xfrm>
          <a:prstGeom prst="rect">
            <a:avLst/>
          </a:prstGeom>
          <a:noFill/>
          <a:ln w="9525">
            <a:noFill/>
          </a:ln>
        </p:spPr>
        <p:txBody>
          <a:bodyPr anchor="t" anchorCtr="0">
            <a:spAutoFit/>
          </a:bodyPr>
          <a:p>
            <a:pPr algn="ctr">
              <a:buClrTx/>
              <a:buFontTx/>
            </a:pPr>
            <a:r>
              <a:rPr lang="en-US" altLang="zh-CN" sz="3600" dirty="0">
                <a:solidFill>
                  <a:srgbClr val="0000CC"/>
                </a:solidFill>
                <a:latin typeface="楷体" panose="02010609060101010101" pitchFamily="49" charset="-122"/>
                <a:ea typeface="楷体" panose="02010609060101010101" pitchFamily="49" charset="-122"/>
              </a:rPr>
              <a:t>《</a:t>
            </a:r>
            <a:r>
              <a:rPr lang="zh-CN" altLang="en-US" sz="3600" dirty="0">
                <a:solidFill>
                  <a:srgbClr val="0000CC"/>
                </a:solidFill>
                <a:latin typeface="楷体" panose="02010609060101010101" pitchFamily="49" charset="-122"/>
                <a:ea typeface="楷体" panose="02010609060101010101" pitchFamily="49" charset="-122"/>
              </a:rPr>
              <a:t>机器学习</a:t>
            </a:r>
            <a:r>
              <a:rPr lang="en-US" altLang="zh-CN" sz="3600" dirty="0">
                <a:solidFill>
                  <a:srgbClr val="0000CC"/>
                </a:solidFill>
                <a:latin typeface="楷体" panose="02010609060101010101" pitchFamily="49" charset="-122"/>
                <a:ea typeface="楷体" panose="02010609060101010101" pitchFamily="49" charset="-122"/>
              </a:rPr>
              <a:t>》MOOC</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ransition advTm="6563"/>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TextBox 14"/>
          <p:cNvSpPr txBox="1"/>
          <p:nvPr/>
        </p:nvSpPr>
        <p:spPr>
          <a:xfrm>
            <a:off x="304800" y="115888"/>
            <a:ext cx="75438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三、本课程的授课思路与内容安排</a:t>
            </a:r>
            <a:endParaRPr lang="zh-CN" altLang="en-US" sz="3600" dirty="0">
              <a:solidFill>
                <a:srgbClr val="0000CC"/>
              </a:solidFill>
              <a:latin typeface="楷体" panose="02010609060101010101" pitchFamily="49" charset="-122"/>
              <a:ea typeface="楷体" panose="02010609060101010101" pitchFamily="49" charset="-122"/>
            </a:endParaRPr>
          </a:p>
        </p:txBody>
      </p:sp>
      <p:pic>
        <p:nvPicPr>
          <p:cNvPr id="44034" name="图片 5" descr="分类2.jpg"/>
          <p:cNvPicPr>
            <a:picLocks noChangeAspect="1"/>
          </p:cNvPicPr>
          <p:nvPr/>
        </p:nvPicPr>
        <p:blipFill>
          <a:blip r:embed="rId1"/>
          <a:stretch>
            <a:fillRect/>
          </a:stretch>
        </p:blipFill>
        <p:spPr>
          <a:xfrm>
            <a:off x="552450" y="1466850"/>
            <a:ext cx="8039100" cy="3924300"/>
          </a:xfrm>
          <a:prstGeom prst="rect">
            <a:avLst/>
          </a:prstGeom>
          <a:noFill/>
          <a:ln w="9525">
            <a:noFill/>
          </a:ln>
        </p:spPr>
      </p:pic>
      <p:sp>
        <p:nvSpPr>
          <p:cNvPr id="44035" name="矩形 5"/>
          <p:cNvSpPr/>
          <p:nvPr/>
        </p:nvSpPr>
        <p:spPr>
          <a:xfrm>
            <a:off x="304800" y="1062038"/>
            <a:ext cx="8534400" cy="461962"/>
          </a:xfrm>
          <a:prstGeom prst="rect">
            <a:avLst/>
          </a:prstGeom>
          <a:noFill/>
          <a:ln w="9525">
            <a:noFill/>
          </a:ln>
        </p:spPr>
        <p:txBody>
          <a:bodyPr anchor="t" anchorCtr="0">
            <a:spAutoFit/>
          </a:bodyPr>
          <a:p>
            <a:pPr algn="ctr">
              <a:buClrTx/>
              <a:buFontTx/>
            </a:pPr>
            <a:r>
              <a:rPr lang="zh-CN" altLang="en-US" sz="2400" dirty="0">
                <a:latin typeface="Times New Roman" panose="02020603050405020304" pitchFamily="18" charset="0"/>
              </a:rPr>
              <a:t>单示例单标记学习范式下的强监督分类</a:t>
            </a:r>
            <a:endParaRPr lang="zh-CN" altLang="en-US" sz="2400" dirty="0">
              <a:latin typeface="Times New Roman" panose="02020603050405020304" pitchFamily="18" charset="0"/>
            </a:endParaRPr>
          </a:p>
        </p:txBody>
      </p:sp>
    </p:spTree>
  </p:cSld>
  <p:clrMapOvr>
    <a:masterClrMapping/>
  </p:clrMapOvr>
  <p:transition spd="med"/>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2673" name="Rectangle 3"/>
          <p:cNvSpPr/>
          <p:nvPr/>
        </p:nvSpPr>
        <p:spPr>
          <a:xfrm>
            <a:off x="3276600" y="2286000"/>
            <a:ext cx="2438400" cy="457200"/>
          </a:xfrm>
          <a:prstGeom prst="rect">
            <a:avLst/>
          </a:prstGeom>
          <a:solidFill>
            <a:srgbClr val="66FFCC">
              <a:alpha val="14117"/>
            </a:srgbClr>
          </a:solidFill>
          <a:ln w="12700" cap="flat" cmpd="sng">
            <a:solidFill>
              <a:schemeClr val="tx1"/>
            </a:solidFill>
            <a:prstDash val="solid"/>
            <a:miter/>
            <a:headEnd type="none" w="med" len="med"/>
            <a:tailEnd type="none" w="med" len="med"/>
          </a:ln>
        </p:spPr>
        <p:txBody>
          <a:bodyPr wrap="none" anchor="ctr" anchorCtr="0"/>
          <a:p>
            <a:pPr algn="ctr" eaLnBrk="0" hangingPunct="0">
              <a:buClrTx/>
              <a:buFontTx/>
            </a:pPr>
            <a:r>
              <a:rPr lang="en-US" altLang="zh-CN" sz="1800" b="0" i="1" dirty="0">
                <a:solidFill>
                  <a:srgbClr val="FF0000"/>
                </a:solidFill>
                <a:latin typeface="Arial" panose="020B0604020202020204" pitchFamily="34" charset="0"/>
              </a:rPr>
              <a:t>Outlook</a:t>
            </a:r>
            <a:endParaRPr lang="en-US" altLang="zh-CN" sz="1800" b="0" i="1" dirty="0">
              <a:solidFill>
                <a:srgbClr val="FF0000"/>
              </a:solidFill>
              <a:latin typeface="Arial" panose="020B0604020202020204" pitchFamily="34" charset="0"/>
            </a:endParaRPr>
          </a:p>
        </p:txBody>
      </p:sp>
      <p:sp>
        <p:nvSpPr>
          <p:cNvPr id="412674" name="Line 4"/>
          <p:cNvSpPr/>
          <p:nvPr/>
        </p:nvSpPr>
        <p:spPr>
          <a:xfrm flipH="1">
            <a:off x="2819400" y="2819400"/>
            <a:ext cx="1447800" cy="609600"/>
          </a:xfrm>
          <a:prstGeom prst="line">
            <a:avLst/>
          </a:prstGeom>
          <a:ln w="12700" cap="flat" cmpd="sng">
            <a:solidFill>
              <a:schemeClr val="tx1"/>
            </a:solidFill>
            <a:prstDash val="solid"/>
            <a:round/>
            <a:headEnd type="none" w="med" len="med"/>
            <a:tailEnd type="triangle" w="med" len="med"/>
          </a:ln>
        </p:spPr>
      </p:sp>
      <p:sp>
        <p:nvSpPr>
          <p:cNvPr id="412675" name="Line 5"/>
          <p:cNvSpPr/>
          <p:nvPr/>
        </p:nvSpPr>
        <p:spPr>
          <a:xfrm>
            <a:off x="4876800" y="2819400"/>
            <a:ext cx="1143000" cy="609600"/>
          </a:xfrm>
          <a:prstGeom prst="line">
            <a:avLst/>
          </a:prstGeom>
          <a:ln w="12700" cap="flat" cmpd="sng">
            <a:solidFill>
              <a:schemeClr val="tx1"/>
            </a:solidFill>
            <a:prstDash val="solid"/>
            <a:round/>
            <a:headEnd type="none" w="med" len="med"/>
            <a:tailEnd type="triangle" w="med" len="med"/>
          </a:ln>
        </p:spPr>
      </p:sp>
      <p:sp>
        <p:nvSpPr>
          <p:cNvPr id="412676" name="Rectangle 6"/>
          <p:cNvSpPr/>
          <p:nvPr/>
        </p:nvSpPr>
        <p:spPr>
          <a:xfrm>
            <a:off x="1524000" y="3505200"/>
            <a:ext cx="2438400" cy="457200"/>
          </a:xfrm>
          <a:prstGeom prst="rect">
            <a:avLst/>
          </a:prstGeom>
          <a:solidFill>
            <a:srgbClr val="66FFCC">
              <a:alpha val="14117"/>
            </a:srgbClr>
          </a:solidFill>
          <a:ln w="12700" cap="flat" cmpd="sng">
            <a:solidFill>
              <a:schemeClr val="tx1"/>
            </a:solidFill>
            <a:prstDash val="solid"/>
            <a:miter/>
            <a:headEnd type="none" w="med" len="med"/>
            <a:tailEnd type="none" w="med" len="med"/>
          </a:ln>
        </p:spPr>
        <p:txBody>
          <a:bodyPr wrap="none" anchor="ctr" anchorCtr="0"/>
          <a:p>
            <a:pPr algn="ctr" eaLnBrk="0" hangingPunct="0">
              <a:buClrTx/>
              <a:buFontTx/>
            </a:pPr>
            <a:r>
              <a:rPr lang="en-US" altLang="zh-CN" sz="1800" b="0" i="1" dirty="0">
                <a:solidFill>
                  <a:srgbClr val="0000FF"/>
                </a:solidFill>
                <a:latin typeface="Verdana" panose="020B0604030504040204" pitchFamily="34" charset="0"/>
              </a:rPr>
              <a:t>Humidity</a:t>
            </a:r>
            <a:endParaRPr lang="en-US" altLang="zh-CN" sz="1800" b="0" i="1" dirty="0">
              <a:solidFill>
                <a:srgbClr val="0000FF"/>
              </a:solidFill>
              <a:latin typeface="Arial" panose="020B0604020202020204" pitchFamily="34" charset="0"/>
            </a:endParaRPr>
          </a:p>
        </p:txBody>
      </p:sp>
      <p:sp>
        <p:nvSpPr>
          <p:cNvPr id="412677" name="Line 7"/>
          <p:cNvSpPr/>
          <p:nvPr/>
        </p:nvSpPr>
        <p:spPr>
          <a:xfrm flipH="1">
            <a:off x="2133600" y="3962400"/>
            <a:ext cx="381000" cy="609600"/>
          </a:xfrm>
          <a:prstGeom prst="line">
            <a:avLst/>
          </a:prstGeom>
          <a:ln w="12700" cap="flat" cmpd="sng">
            <a:solidFill>
              <a:schemeClr val="tx1"/>
            </a:solidFill>
            <a:prstDash val="solid"/>
            <a:round/>
            <a:headEnd type="none" w="med" len="med"/>
            <a:tailEnd type="triangle" w="med" len="med"/>
          </a:ln>
        </p:spPr>
      </p:sp>
      <p:sp>
        <p:nvSpPr>
          <p:cNvPr id="412678" name="Line 8"/>
          <p:cNvSpPr/>
          <p:nvPr/>
        </p:nvSpPr>
        <p:spPr>
          <a:xfrm>
            <a:off x="2895600" y="3962400"/>
            <a:ext cx="381000" cy="609600"/>
          </a:xfrm>
          <a:prstGeom prst="line">
            <a:avLst/>
          </a:prstGeom>
          <a:ln w="12700" cap="flat" cmpd="sng">
            <a:solidFill>
              <a:schemeClr val="tx1"/>
            </a:solidFill>
            <a:prstDash val="solid"/>
            <a:round/>
            <a:headEnd type="none" w="med" len="med"/>
            <a:tailEnd type="triangle" w="med" len="med"/>
          </a:ln>
        </p:spPr>
      </p:sp>
      <p:sp>
        <p:nvSpPr>
          <p:cNvPr id="412679" name="Text Box 9"/>
          <p:cNvSpPr txBox="1"/>
          <p:nvPr/>
        </p:nvSpPr>
        <p:spPr>
          <a:xfrm>
            <a:off x="1676400" y="4038600"/>
            <a:ext cx="6540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High</a:t>
            </a:r>
            <a:endParaRPr lang="en-US" altLang="zh-CN" sz="1800" b="0" i="1" dirty="0">
              <a:latin typeface="Arial" panose="020B0604020202020204" pitchFamily="34" charset="0"/>
            </a:endParaRPr>
          </a:p>
        </p:txBody>
      </p:sp>
      <p:sp>
        <p:nvSpPr>
          <p:cNvPr id="412680" name="Text Box 10"/>
          <p:cNvSpPr txBox="1"/>
          <p:nvPr/>
        </p:nvSpPr>
        <p:spPr>
          <a:xfrm>
            <a:off x="3048000" y="4038600"/>
            <a:ext cx="9207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solidFill>
                  <a:srgbClr val="0000FF"/>
                </a:solidFill>
                <a:latin typeface="Arial" panose="020B0604020202020204" pitchFamily="34" charset="0"/>
              </a:rPr>
              <a:t>Normal</a:t>
            </a:r>
            <a:endParaRPr lang="en-US" altLang="zh-CN" sz="1800" b="0" i="1" dirty="0">
              <a:solidFill>
                <a:srgbClr val="0000FF"/>
              </a:solidFill>
              <a:latin typeface="Arial" panose="020B0604020202020204" pitchFamily="34" charset="0"/>
            </a:endParaRPr>
          </a:p>
        </p:txBody>
      </p:sp>
      <p:sp>
        <p:nvSpPr>
          <p:cNvPr id="412681" name="Text Box 11"/>
          <p:cNvSpPr txBox="1"/>
          <p:nvPr/>
        </p:nvSpPr>
        <p:spPr>
          <a:xfrm>
            <a:off x="3962400" y="2895600"/>
            <a:ext cx="1371600" cy="366713"/>
          </a:xfrm>
          <a:prstGeom prst="rect">
            <a:avLst/>
          </a:prstGeom>
          <a:solidFill>
            <a:srgbClr val="C0C0C0">
              <a:alpha val="14117"/>
            </a:srgbClr>
          </a:solidFill>
          <a:ln w="12700">
            <a:noFill/>
          </a:ln>
        </p:spPr>
        <p:txBody>
          <a:bodyPr anchor="t" anchorCtr="0">
            <a:spAutoFit/>
          </a:bodyPr>
          <a:p>
            <a:pPr eaLnBrk="0" hangingPunct="0">
              <a:spcBef>
                <a:spcPct val="50000"/>
              </a:spcBef>
              <a:buClrTx/>
              <a:buFontTx/>
            </a:pPr>
            <a:r>
              <a:rPr lang="en-US" altLang="zh-CN" sz="1800" b="0" i="1" dirty="0">
                <a:latin typeface="Arial" panose="020B0604020202020204" pitchFamily="34" charset="0"/>
              </a:rPr>
              <a:t>Overcast</a:t>
            </a:r>
            <a:endParaRPr lang="en-US" altLang="zh-CN" sz="1800" b="0" i="1" dirty="0">
              <a:latin typeface="Arial" panose="020B0604020202020204" pitchFamily="34" charset="0"/>
            </a:endParaRPr>
          </a:p>
        </p:txBody>
      </p:sp>
      <p:sp>
        <p:nvSpPr>
          <p:cNvPr id="1708044" name="Text Box 12"/>
          <p:cNvSpPr txBox="1">
            <a:spLocks noChangeArrowheads="1"/>
          </p:cNvSpPr>
          <p:nvPr/>
        </p:nvSpPr>
        <p:spPr bwMode="auto">
          <a:xfrm>
            <a:off x="838200" y="1295400"/>
            <a:ext cx="7772400" cy="457200"/>
          </a:xfrm>
          <a:prstGeom prst="rect">
            <a:avLst/>
          </a:prstGeom>
          <a:noFill/>
          <a:ln w="12700" algn="ctr">
            <a:noFill/>
            <a:miter lim="800000"/>
          </a:ln>
          <a:effectLst/>
        </p:spPr>
        <p:txBody>
          <a:bodyPr>
            <a:spAutoFit/>
          </a:bodyPr>
          <a:lstStyle/>
          <a:p>
            <a:pPr marR="0" defTabSz="914400" eaLnBrk="0" hangingPunct="0">
              <a:buClrTx/>
              <a:buSzTx/>
              <a:buFont typeface="Arial" panose="020B0604020202020204" pitchFamily="34" charset="0"/>
              <a:buNone/>
              <a:defRPr/>
            </a:pPr>
            <a:r>
              <a:rPr kumimoji="0" lang="en-US" altLang="zh-CN" sz="2400" b="0"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Classify an unseen example:</a:t>
            </a:r>
            <a:r>
              <a:rPr kumimoji="0" lang="en-US" altLang="zh-CN" sz="2400" b="0" i="1"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 &lt;</a:t>
            </a:r>
            <a:r>
              <a:rPr kumimoji="0" lang="en-US" altLang="zh-CN" sz="2400" b="0" i="1" kern="1200" cap="none" spc="0" normalizeH="0" baseline="0" noProof="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sunny</a:t>
            </a:r>
            <a:r>
              <a:rPr kumimoji="0" lang="en-US" altLang="zh-CN" sz="2400" b="0" i="1"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,hot,</a:t>
            </a:r>
            <a:r>
              <a:rPr kumimoji="0" lang="en-US" altLang="zh-CN" sz="2400" b="0" i="1" kern="1200" cap="none" spc="0" normalizeH="0" baseline="0" noProof="0">
                <a:solidFill>
                  <a:srgbClr val="0000FF"/>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normal</a:t>
            </a:r>
            <a:r>
              <a:rPr kumimoji="0" lang="en-US" altLang="zh-CN" sz="2400" b="0" i="1"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,weak&gt;=</a:t>
            </a:r>
            <a:r>
              <a:rPr kumimoji="0" lang="en-US" altLang="zh-CN" sz="2400" b="0" i="1" kern="1200" cap="none" spc="0" normalizeH="0" baseline="0" noProof="0">
                <a:solidFill>
                  <a:srgbClr val="019934"/>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Yes</a:t>
            </a:r>
            <a:endParaRPr kumimoji="0" lang="en-US" altLang="zh-CN" sz="2400" i="1" kern="1200" cap="none" spc="0" normalizeH="0" baseline="0" noProof="0">
              <a:solidFill>
                <a:srgbClr val="019934"/>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412683" name="Text Box 13"/>
          <p:cNvSpPr txBox="1"/>
          <p:nvPr/>
        </p:nvSpPr>
        <p:spPr>
          <a:xfrm>
            <a:off x="4267200" y="3505200"/>
            <a:ext cx="5778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Yes</a:t>
            </a:r>
            <a:endParaRPr lang="en-US" altLang="zh-CN" sz="1800" b="0" i="1" dirty="0">
              <a:latin typeface="Arial" panose="020B0604020202020204" pitchFamily="34" charset="0"/>
            </a:endParaRPr>
          </a:p>
        </p:txBody>
      </p:sp>
      <p:sp>
        <p:nvSpPr>
          <p:cNvPr id="412684" name="Line 14"/>
          <p:cNvSpPr/>
          <p:nvPr/>
        </p:nvSpPr>
        <p:spPr>
          <a:xfrm flipH="1">
            <a:off x="4572000" y="2819400"/>
            <a:ext cx="0" cy="609600"/>
          </a:xfrm>
          <a:prstGeom prst="line">
            <a:avLst/>
          </a:prstGeom>
          <a:ln w="12700" cap="flat" cmpd="sng">
            <a:solidFill>
              <a:schemeClr val="tx1"/>
            </a:solidFill>
            <a:prstDash val="solid"/>
            <a:round/>
            <a:headEnd type="none" w="med" len="med"/>
            <a:tailEnd type="triangle" w="med" len="med"/>
          </a:ln>
        </p:spPr>
      </p:sp>
      <p:sp>
        <p:nvSpPr>
          <p:cNvPr id="412685" name="Text Box 15"/>
          <p:cNvSpPr txBox="1"/>
          <p:nvPr/>
        </p:nvSpPr>
        <p:spPr>
          <a:xfrm>
            <a:off x="2667000" y="2895600"/>
            <a:ext cx="1371600" cy="366713"/>
          </a:xfrm>
          <a:prstGeom prst="rect">
            <a:avLst/>
          </a:prstGeom>
          <a:solidFill>
            <a:srgbClr val="C0C0C0">
              <a:alpha val="14117"/>
            </a:srgbClr>
          </a:solidFill>
          <a:ln w="12700">
            <a:noFill/>
          </a:ln>
        </p:spPr>
        <p:txBody>
          <a:bodyPr anchor="t" anchorCtr="0">
            <a:spAutoFit/>
          </a:bodyPr>
          <a:p>
            <a:pPr eaLnBrk="0" hangingPunct="0">
              <a:spcBef>
                <a:spcPct val="50000"/>
              </a:spcBef>
              <a:buClrTx/>
              <a:buFontTx/>
            </a:pPr>
            <a:r>
              <a:rPr lang="en-US" altLang="zh-CN" sz="1800" b="0" i="1" dirty="0">
                <a:solidFill>
                  <a:srgbClr val="FF0000"/>
                </a:solidFill>
                <a:latin typeface="Arial" panose="020B0604020202020204" pitchFamily="34" charset="0"/>
              </a:rPr>
              <a:t>Sunny</a:t>
            </a:r>
            <a:endParaRPr lang="en-US" altLang="zh-CN" sz="1800" b="0" i="1" dirty="0">
              <a:solidFill>
                <a:srgbClr val="FF0000"/>
              </a:solidFill>
              <a:latin typeface="Arial" panose="020B0604020202020204" pitchFamily="34" charset="0"/>
            </a:endParaRPr>
          </a:p>
        </p:txBody>
      </p:sp>
      <p:sp>
        <p:nvSpPr>
          <p:cNvPr id="412686" name="Text Box 16"/>
          <p:cNvSpPr txBox="1"/>
          <p:nvPr/>
        </p:nvSpPr>
        <p:spPr>
          <a:xfrm>
            <a:off x="5486400" y="2895600"/>
            <a:ext cx="1371600" cy="366713"/>
          </a:xfrm>
          <a:prstGeom prst="rect">
            <a:avLst/>
          </a:prstGeom>
          <a:solidFill>
            <a:srgbClr val="C0C0C0">
              <a:alpha val="14117"/>
            </a:srgbClr>
          </a:solidFill>
          <a:ln w="12700">
            <a:noFill/>
          </a:ln>
        </p:spPr>
        <p:txBody>
          <a:bodyPr anchor="t" anchorCtr="0">
            <a:spAutoFit/>
          </a:bodyPr>
          <a:p>
            <a:pPr eaLnBrk="0" hangingPunct="0">
              <a:spcBef>
                <a:spcPct val="50000"/>
              </a:spcBef>
              <a:buClrTx/>
              <a:buFontTx/>
            </a:pPr>
            <a:r>
              <a:rPr lang="en-US" altLang="zh-CN" sz="1800" b="0" i="1" dirty="0">
                <a:latin typeface="Arial" panose="020B0604020202020204" pitchFamily="34" charset="0"/>
              </a:rPr>
              <a:t>Rain</a:t>
            </a:r>
            <a:endParaRPr lang="en-US" altLang="zh-CN" sz="1800" b="0" i="1" dirty="0">
              <a:latin typeface="Arial" panose="020B0604020202020204" pitchFamily="34" charset="0"/>
            </a:endParaRPr>
          </a:p>
        </p:txBody>
      </p:sp>
      <p:sp>
        <p:nvSpPr>
          <p:cNvPr id="412687" name="Rectangle 17"/>
          <p:cNvSpPr/>
          <p:nvPr/>
        </p:nvSpPr>
        <p:spPr>
          <a:xfrm>
            <a:off x="5029200" y="3505200"/>
            <a:ext cx="2438400" cy="457200"/>
          </a:xfrm>
          <a:prstGeom prst="rect">
            <a:avLst/>
          </a:prstGeom>
          <a:solidFill>
            <a:srgbClr val="66FFCC">
              <a:alpha val="14117"/>
            </a:srgbClr>
          </a:solidFill>
          <a:ln w="12700" cap="flat" cmpd="sng">
            <a:solidFill>
              <a:schemeClr val="tx1"/>
            </a:solidFill>
            <a:prstDash val="solid"/>
            <a:miter/>
            <a:headEnd type="none" w="med" len="med"/>
            <a:tailEnd type="none" w="med" len="med"/>
          </a:ln>
        </p:spPr>
        <p:txBody>
          <a:bodyPr wrap="none" anchor="ctr" anchorCtr="0"/>
          <a:p>
            <a:pPr algn="ctr" eaLnBrk="0" hangingPunct="0">
              <a:buClrTx/>
              <a:buFontTx/>
            </a:pPr>
            <a:r>
              <a:rPr lang="en-US" altLang="zh-CN" sz="1800" b="0" i="1" dirty="0">
                <a:latin typeface="Verdana" panose="020B0604030504040204" pitchFamily="34" charset="0"/>
              </a:rPr>
              <a:t>Wind</a:t>
            </a:r>
            <a:endParaRPr lang="en-US" altLang="zh-CN" sz="1800" b="0" i="1" dirty="0">
              <a:latin typeface="Arial" panose="020B0604020202020204" pitchFamily="34" charset="0"/>
            </a:endParaRPr>
          </a:p>
        </p:txBody>
      </p:sp>
      <p:sp>
        <p:nvSpPr>
          <p:cNvPr id="412688" name="Text Box 18"/>
          <p:cNvSpPr txBox="1"/>
          <p:nvPr/>
        </p:nvSpPr>
        <p:spPr>
          <a:xfrm>
            <a:off x="2971800" y="4572000"/>
            <a:ext cx="5778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solidFill>
                  <a:srgbClr val="019934"/>
                </a:solidFill>
                <a:latin typeface="Arial" panose="020B0604020202020204" pitchFamily="34" charset="0"/>
              </a:rPr>
              <a:t>Yes</a:t>
            </a:r>
            <a:endParaRPr lang="en-US" altLang="zh-CN" sz="1800" b="0" i="1" dirty="0">
              <a:solidFill>
                <a:srgbClr val="019934"/>
              </a:solidFill>
              <a:latin typeface="Arial" panose="020B0604020202020204" pitchFamily="34" charset="0"/>
            </a:endParaRPr>
          </a:p>
        </p:txBody>
      </p:sp>
      <p:sp>
        <p:nvSpPr>
          <p:cNvPr id="412689" name="Text Box 19"/>
          <p:cNvSpPr txBox="1"/>
          <p:nvPr/>
        </p:nvSpPr>
        <p:spPr>
          <a:xfrm>
            <a:off x="1752600" y="4572000"/>
            <a:ext cx="4762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No</a:t>
            </a:r>
            <a:endParaRPr lang="en-US" altLang="zh-CN" sz="1800" b="0" i="1" dirty="0">
              <a:latin typeface="Arial" panose="020B0604020202020204" pitchFamily="34" charset="0"/>
            </a:endParaRPr>
          </a:p>
        </p:txBody>
      </p:sp>
      <p:sp>
        <p:nvSpPr>
          <p:cNvPr id="412690" name="Text Box 20"/>
          <p:cNvSpPr txBox="1"/>
          <p:nvPr/>
        </p:nvSpPr>
        <p:spPr>
          <a:xfrm>
            <a:off x="5105400" y="4038600"/>
            <a:ext cx="8572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Strong</a:t>
            </a:r>
            <a:endParaRPr lang="en-US" altLang="zh-CN" sz="1800" b="0" i="1" dirty="0">
              <a:latin typeface="Arial" panose="020B0604020202020204" pitchFamily="34" charset="0"/>
            </a:endParaRPr>
          </a:p>
        </p:txBody>
      </p:sp>
      <p:sp>
        <p:nvSpPr>
          <p:cNvPr id="412691" name="Text Box 21"/>
          <p:cNvSpPr txBox="1"/>
          <p:nvPr/>
        </p:nvSpPr>
        <p:spPr>
          <a:xfrm>
            <a:off x="6629400" y="4038600"/>
            <a:ext cx="7683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Weak</a:t>
            </a:r>
            <a:endParaRPr lang="en-US" altLang="zh-CN" sz="1800" b="0" i="1" dirty="0">
              <a:latin typeface="Arial" panose="020B0604020202020204" pitchFamily="34" charset="0"/>
            </a:endParaRPr>
          </a:p>
        </p:txBody>
      </p:sp>
      <p:sp>
        <p:nvSpPr>
          <p:cNvPr id="412692" name="Text Box 22"/>
          <p:cNvSpPr txBox="1"/>
          <p:nvPr/>
        </p:nvSpPr>
        <p:spPr>
          <a:xfrm>
            <a:off x="6553200" y="4572000"/>
            <a:ext cx="5778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Yes</a:t>
            </a:r>
            <a:endParaRPr lang="en-US" altLang="zh-CN" sz="1800" b="0" i="1" dirty="0">
              <a:latin typeface="Arial" panose="020B0604020202020204" pitchFamily="34" charset="0"/>
            </a:endParaRPr>
          </a:p>
        </p:txBody>
      </p:sp>
      <p:sp>
        <p:nvSpPr>
          <p:cNvPr id="412693" name="Text Box 23"/>
          <p:cNvSpPr txBox="1"/>
          <p:nvPr/>
        </p:nvSpPr>
        <p:spPr>
          <a:xfrm>
            <a:off x="5334000" y="4572000"/>
            <a:ext cx="476250" cy="366713"/>
          </a:xfrm>
          <a:prstGeom prst="rect">
            <a:avLst/>
          </a:prstGeom>
          <a:solidFill>
            <a:srgbClr val="C0C0C0">
              <a:alpha val="14117"/>
            </a:srgbClr>
          </a:solidFill>
          <a:ln w="12700">
            <a:noFill/>
          </a:ln>
        </p:spPr>
        <p:txBody>
          <a:bodyPr wrap="none" anchor="t" anchorCtr="0">
            <a:spAutoFit/>
          </a:bodyPr>
          <a:p>
            <a:pPr eaLnBrk="0" hangingPunct="0">
              <a:buClrTx/>
              <a:buFontTx/>
            </a:pPr>
            <a:r>
              <a:rPr lang="en-US" altLang="zh-CN" sz="1800" b="0" i="1" dirty="0">
                <a:latin typeface="Arial" panose="020B0604020202020204" pitchFamily="34" charset="0"/>
              </a:rPr>
              <a:t>No</a:t>
            </a:r>
            <a:endParaRPr lang="en-US" altLang="zh-CN" sz="1800" b="0" i="1" dirty="0">
              <a:latin typeface="Arial" panose="020B0604020202020204" pitchFamily="34" charset="0"/>
            </a:endParaRPr>
          </a:p>
        </p:txBody>
      </p:sp>
      <p:sp>
        <p:nvSpPr>
          <p:cNvPr id="412694" name="Line 24"/>
          <p:cNvSpPr/>
          <p:nvPr/>
        </p:nvSpPr>
        <p:spPr>
          <a:xfrm flipH="1">
            <a:off x="5715000" y="3962400"/>
            <a:ext cx="381000" cy="609600"/>
          </a:xfrm>
          <a:prstGeom prst="line">
            <a:avLst/>
          </a:prstGeom>
          <a:ln w="12700" cap="flat" cmpd="sng">
            <a:solidFill>
              <a:schemeClr val="tx1"/>
            </a:solidFill>
            <a:prstDash val="solid"/>
            <a:round/>
            <a:headEnd type="none" w="med" len="med"/>
            <a:tailEnd type="triangle" w="med" len="med"/>
          </a:ln>
        </p:spPr>
      </p:sp>
      <p:sp>
        <p:nvSpPr>
          <p:cNvPr id="412695" name="Line 25"/>
          <p:cNvSpPr/>
          <p:nvPr/>
        </p:nvSpPr>
        <p:spPr>
          <a:xfrm>
            <a:off x="6477000" y="3962400"/>
            <a:ext cx="381000" cy="609600"/>
          </a:xfrm>
          <a:prstGeom prst="line">
            <a:avLst/>
          </a:prstGeom>
          <a:ln w="12700" cap="flat" cmpd="sng">
            <a:solidFill>
              <a:schemeClr val="tx1"/>
            </a:solidFill>
            <a:prstDash val="solid"/>
            <a:round/>
            <a:headEnd type="none" w="med" len="med"/>
            <a:tailEnd type="triangle" w="med" len="med"/>
          </a:ln>
        </p:spPr>
      </p:sp>
      <p:sp>
        <p:nvSpPr>
          <p:cNvPr id="412696"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三、决策树学习常见问题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412697" name="Text Box 11"/>
          <p:cNvSpPr txBox="1"/>
          <p:nvPr/>
        </p:nvSpPr>
        <p:spPr>
          <a:xfrm>
            <a:off x="3505200" y="4419600"/>
            <a:ext cx="1103313" cy="646113"/>
          </a:xfrm>
          <a:prstGeom prst="rect">
            <a:avLst/>
          </a:prstGeom>
          <a:noFill/>
          <a:ln w="12700">
            <a:noFill/>
          </a:ln>
        </p:spPr>
        <p:txBody>
          <a:bodyPr wrap="none" anchor="t" anchorCtr="0">
            <a:spAutoFit/>
          </a:bodyPr>
          <a:p>
            <a:pPr eaLnBrk="0" hangingPunct="0">
              <a:buClrTx/>
              <a:buFontTx/>
            </a:pPr>
            <a:r>
              <a:rPr lang="en-US" altLang="zh-CN" sz="1800" b="0" dirty="0">
                <a:latin typeface="Arial" panose="020B0604020202020204" pitchFamily="34" charset="0"/>
              </a:rPr>
              <a:t>{D9,D11}</a:t>
            </a:r>
            <a:endParaRPr lang="en-US" altLang="zh-CN" sz="1800" b="0" dirty="0">
              <a:latin typeface="Arial" panose="020B0604020202020204" pitchFamily="34" charset="0"/>
            </a:endParaRPr>
          </a:p>
          <a:p>
            <a:pPr eaLnBrk="0" hangingPunct="0">
              <a:buClrTx/>
              <a:buFontTx/>
            </a:pPr>
            <a:r>
              <a:rPr lang="en-US" altLang="zh-CN" sz="1800" b="0" dirty="0">
                <a:latin typeface="Verdana" panose="020B0604030504040204" pitchFamily="34" charset="0"/>
              </a:rPr>
              <a:t>[2+,0-]</a:t>
            </a:r>
            <a:endParaRPr lang="en-US" altLang="zh-CN" sz="1800" b="0" dirty="0">
              <a:latin typeface="Verdana" panose="020B0604030504040204" pitchFamily="34" charset="0"/>
            </a:endParaRPr>
          </a:p>
        </p:txBody>
      </p:sp>
      <p:sp>
        <p:nvSpPr>
          <p:cNvPr id="412698" name="矩形 29"/>
          <p:cNvSpPr/>
          <p:nvPr/>
        </p:nvSpPr>
        <p:spPr>
          <a:xfrm>
            <a:off x="381000" y="5253038"/>
            <a:ext cx="8542338" cy="1200150"/>
          </a:xfrm>
          <a:prstGeom prst="rect">
            <a:avLst/>
          </a:prstGeom>
          <a:noFill/>
          <a:ln w="9525">
            <a:noFill/>
          </a:ln>
        </p:spPr>
        <p:txBody>
          <a:bodyPr wrap="none" anchor="t" anchorCtr="0">
            <a:spAutoFit/>
          </a:bodyPr>
          <a:p>
            <a:pPr eaLnBrk="0" hangingPunct="0">
              <a:buClrTx/>
              <a:buFontTx/>
            </a:pPr>
            <a:r>
              <a:rPr lang="zh-CN" altLang="en-US" sz="2400" dirty="0">
                <a:solidFill>
                  <a:srgbClr val="FF0000"/>
                </a:solidFill>
                <a:latin typeface="黑体" panose="02010609060101010101" pitchFamily="49" charset="-122"/>
                <a:ea typeface="黑体" panose="02010609060101010101" pitchFamily="49" charset="-122"/>
              </a:rPr>
              <a:t>应用拉普拉斯估计得到待测样本</a:t>
            </a:r>
            <a:r>
              <a:rPr lang="en-US" altLang="zh-CN" sz="2400" dirty="0">
                <a:solidFill>
                  <a:srgbClr val="FF0000"/>
                </a:solidFill>
                <a:latin typeface="黑体" panose="02010609060101010101" pitchFamily="49" charset="-122"/>
                <a:ea typeface="黑体" panose="02010609060101010101" pitchFamily="49" charset="-122"/>
              </a:rPr>
              <a:t>x</a:t>
            </a:r>
            <a:r>
              <a:rPr lang="zh-CN" altLang="en-US" sz="2400" dirty="0">
                <a:solidFill>
                  <a:srgbClr val="FF0000"/>
                </a:solidFill>
                <a:latin typeface="黑体" panose="02010609060101010101" pitchFamily="49" charset="-122"/>
                <a:ea typeface="黑体" panose="02010609060101010101" pitchFamily="49" charset="-122"/>
              </a:rPr>
              <a:t>属于</a:t>
            </a:r>
            <a:r>
              <a:rPr lang="en-US" altLang="zh-CN" sz="2400" dirty="0">
                <a:solidFill>
                  <a:srgbClr val="FF0000"/>
                </a:solidFill>
                <a:latin typeface="黑体" panose="02010609060101010101" pitchFamily="49" charset="-122"/>
                <a:ea typeface="黑体" panose="02010609060101010101" pitchFamily="49" charset="-122"/>
              </a:rPr>
              <a:t>Yes</a:t>
            </a:r>
            <a:r>
              <a:rPr lang="zh-CN" altLang="en-US" sz="2400" dirty="0">
                <a:solidFill>
                  <a:srgbClr val="FF0000"/>
                </a:solidFill>
                <a:latin typeface="黑体" panose="02010609060101010101" pitchFamily="49" charset="-122"/>
                <a:ea typeface="黑体" panose="02010609060101010101" pitchFamily="49" charset="-122"/>
              </a:rPr>
              <a:t>和</a:t>
            </a:r>
            <a:r>
              <a:rPr lang="en-US" altLang="zh-CN" sz="2400" dirty="0">
                <a:solidFill>
                  <a:srgbClr val="FF0000"/>
                </a:solidFill>
                <a:latin typeface="黑体" panose="02010609060101010101" pitchFamily="49" charset="-122"/>
                <a:ea typeface="黑体" panose="02010609060101010101" pitchFamily="49" charset="-122"/>
              </a:rPr>
              <a:t>No</a:t>
            </a:r>
            <a:r>
              <a:rPr lang="zh-CN" altLang="en-US" sz="2400" dirty="0">
                <a:solidFill>
                  <a:srgbClr val="FF0000"/>
                </a:solidFill>
                <a:latin typeface="黑体" panose="02010609060101010101" pitchFamily="49" charset="-122"/>
                <a:ea typeface="黑体" panose="02010609060101010101" pitchFamily="49" charset="-122"/>
              </a:rPr>
              <a:t>的概率分别为：</a:t>
            </a:r>
            <a:endParaRPr lang="en-US" altLang="zh-CN" sz="2400" dirty="0">
              <a:solidFill>
                <a:srgbClr val="FF0000"/>
              </a:solidFill>
              <a:latin typeface="黑体" panose="02010609060101010101" pitchFamily="49" charset="-122"/>
              <a:ea typeface="黑体" panose="02010609060101010101" pitchFamily="49" charset="-122"/>
            </a:endParaRPr>
          </a:p>
          <a:p>
            <a:pPr eaLnBrk="0" hangingPunct="0">
              <a:buClrTx/>
              <a:buFontTx/>
            </a:pPr>
            <a:endParaRPr lang="en-US" altLang="zh-CN" sz="2400" dirty="0">
              <a:solidFill>
                <a:srgbClr val="FF0000"/>
              </a:solidFill>
              <a:latin typeface="黑体" panose="02010609060101010101" pitchFamily="49" charset="-122"/>
              <a:ea typeface="黑体" panose="02010609060101010101" pitchFamily="49" charset="-122"/>
            </a:endParaRPr>
          </a:p>
          <a:p>
            <a:pPr eaLnBrk="0" hangingPunct="0">
              <a:buClrTx/>
              <a:buFontTx/>
            </a:pPr>
            <a:r>
              <a:rPr lang="en-US" altLang="zh-CN" sz="2400" dirty="0">
                <a:solidFill>
                  <a:srgbClr val="FF0000"/>
                </a:solidFill>
                <a:latin typeface="黑体" panose="02010609060101010101" pitchFamily="49" charset="-122"/>
                <a:ea typeface="黑体" panose="02010609060101010101" pitchFamily="49" charset="-122"/>
              </a:rPr>
              <a:t>                          </a:t>
            </a:r>
            <a:r>
              <a:rPr lang="en-US" altLang="zh-CN"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p:txBody>
      </p:sp>
      <p:graphicFrame>
        <p:nvGraphicFramePr>
          <p:cNvPr id="412699" name="Object 2"/>
          <p:cNvGraphicFramePr/>
          <p:nvPr/>
        </p:nvGraphicFramePr>
        <p:xfrm>
          <a:off x="1371600" y="5867400"/>
          <a:ext cx="2925763" cy="682625"/>
        </p:xfrm>
        <a:graphic>
          <a:graphicData uri="http://schemas.openxmlformats.org/presentationml/2006/ole">
            <mc:AlternateContent xmlns:mc="http://schemas.openxmlformats.org/markup-compatibility/2006">
              <mc:Choice xmlns:v="urn:schemas-microsoft-com:vml" Requires="v">
                <p:oleObj spid="_x0000_s3307" name="" r:id="rId1" imgW="1475740" imgH="344170" progId="Equation.Ribbit">
                  <p:embed/>
                </p:oleObj>
              </mc:Choice>
              <mc:Fallback>
                <p:oleObj name="" r:id="rId1" imgW="1475740" imgH="344170" progId="Equation.Ribbit">
                  <p:embed/>
                  <p:pic>
                    <p:nvPicPr>
                      <p:cNvPr id="0" name="图片 3306"/>
                      <p:cNvPicPr/>
                      <p:nvPr/>
                    </p:nvPicPr>
                    <p:blipFill>
                      <a:blip r:embed="rId2"/>
                      <a:stretch>
                        <a:fillRect/>
                      </a:stretch>
                    </p:blipFill>
                    <p:spPr>
                      <a:xfrm>
                        <a:off x="1371600" y="5867400"/>
                        <a:ext cx="2925763" cy="682625"/>
                      </a:xfrm>
                      <a:prstGeom prst="rect">
                        <a:avLst/>
                      </a:prstGeom>
                      <a:noFill/>
                      <a:ln w="38100">
                        <a:noFill/>
                        <a:miter/>
                      </a:ln>
                    </p:spPr>
                  </p:pic>
                </p:oleObj>
              </mc:Fallback>
            </mc:AlternateContent>
          </a:graphicData>
        </a:graphic>
      </p:graphicFrame>
      <p:graphicFrame>
        <p:nvGraphicFramePr>
          <p:cNvPr id="412700" name="Object 3"/>
          <p:cNvGraphicFramePr/>
          <p:nvPr/>
        </p:nvGraphicFramePr>
        <p:xfrm>
          <a:off x="4743450" y="5867400"/>
          <a:ext cx="2825750" cy="682625"/>
        </p:xfrm>
        <a:graphic>
          <a:graphicData uri="http://schemas.openxmlformats.org/presentationml/2006/ole">
            <mc:AlternateContent xmlns:mc="http://schemas.openxmlformats.org/markup-compatibility/2006">
              <mc:Choice xmlns:v="urn:schemas-microsoft-com:vml" Requires="v">
                <p:oleObj spid="_x0000_s3308" name="" r:id="rId3" imgW="1424940" imgH="344170" progId="Equation.Ribbit">
                  <p:embed/>
                </p:oleObj>
              </mc:Choice>
              <mc:Fallback>
                <p:oleObj name="" r:id="rId3" imgW="1424940" imgH="344170" progId="Equation.Ribbit">
                  <p:embed/>
                  <p:pic>
                    <p:nvPicPr>
                      <p:cNvPr id="0" name="图片 3307"/>
                      <p:cNvPicPr/>
                      <p:nvPr/>
                    </p:nvPicPr>
                    <p:blipFill>
                      <a:blip r:embed="rId4"/>
                      <a:stretch>
                        <a:fillRect/>
                      </a:stretch>
                    </p:blipFill>
                    <p:spPr>
                      <a:xfrm>
                        <a:off x="4743450" y="5867400"/>
                        <a:ext cx="2825750" cy="682625"/>
                      </a:xfrm>
                      <a:prstGeom prst="rect">
                        <a:avLst/>
                      </a:prstGeom>
                      <a:noFill/>
                      <a:ln w="38100">
                        <a:noFill/>
                        <a:miter/>
                      </a:ln>
                    </p:spPr>
                  </p:pic>
                </p:oleObj>
              </mc:Fallback>
            </mc:AlternateContent>
          </a:graphicData>
        </a:graphic>
      </p:graphicFrame>
    </p:spTree>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3"/>
          <p:cNvSpPr>
            <a:spLocks noGrp="1" noChangeArrowheads="1"/>
          </p:cNvSpPr>
          <p:nvPr>
            <p:ph idx="1"/>
          </p:nvPr>
        </p:nvSpPr>
        <p:spPr>
          <a:xfrm>
            <a:off x="411163" y="1219200"/>
            <a:ext cx="8318500" cy="5257800"/>
          </a:xfrm>
        </p:spPr>
        <p:txBody>
          <a:bodyPr vert="horz" wrap="square" lIns="90488" tIns="44450" rIns="90488" bIns="44450" numCol="1" anchor="t" anchorCtr="0" compatLnSpc="1"/>
          <a:lstStyle/>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Char char="l"/>
              <a:defRPr/>
            </a:pP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决策树学习是以样本为基础的归纳学习方法，它采用自顶向下的递归方式来生长决策树。随着树的生长，完成对训练样本集的不断细分，最终都被细分到了每个叶子结点上。</a:t>
            </a:r>
            <a:endParaRPr kumimoji="0" lang="en-US" altLang="zh-CN"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Char char="l"/>
              <a:defRPr/>
            </a:pP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决策树的每个结点都是样本的集合，熵等度量刻画了样本集的不纯度，决策树的生长过程是一个熵降低、信息增益、从混沌到有序的过程。</a:t>
            </a:r>
            <a:endParaRPr kumimoji="0" lang="en-US" altLang="zh-CN"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Char char="l"/>
              <a:defRPr/>
            </a:pP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决策树学习对噪声数据具有很好的鲁棒性，而且学习得到的决策树还能被表示为多条</a:t>
            </a:r>
            <a:r>
              <a:rPr kumimoji="0" lang="en-US" altLang="zh-CN"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mn-cs"/>
              </a:rPr>
              <a:t>if-then</a:t>
            </a:r>
            <a:r>
              <a:rPr kumimoji="0" lang="zh-CN" altLang="en-US"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mn-cs"/>
              </a:rPr>
              <a:t>形式</a:t>
            </a: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的决策规则，因此具有很强的可读性和可解释性。</a:t>
            </a:r>
            <a:endParaRPr kumimoji="0" lang="en-US" altLang="zh-CN"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514350" marR="0" lvl="0" indent="-51435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endParaRPr kumimoji="0" lang="zh-CN" altLang="en-US" sz="2400" b="1"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414722"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四、决策树学习理解解释</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16769" name="Picture 4" descr="未命名"/>
          <p:cNvPicPr>
            <a:picLocks noChangeAspect="1"/>
          </p:cNvPicPr>
          <p:nvPr/>
        </p:nvPicPr>
        <p:blipFill>
          <a:blip r:embed="rId1"/>
          <a:stretch>
            <a:fillRect/>
          </a:stretch>
        </p:blipFill>
        <p:spPr>
          <a:xfrm>
            <a:off x="3343275" y="2819400"/>
            <a:ext cx="762000" cy="660400"/>
          </a:xfrm>
          <a:prstGeom prst="rect">
            <a:avLst/>
          </a:prstGeom>
          <a:noFill/>
          <a:ln w="9525">
            <a:noFill/>
          </a:ln>
        </p:spPr>
      </p:pic>
      <p:sp>
        <p:nvSpPr>
          <p:cNvPr id="416770" name="Text Box 5"/>
          <p:cNvSpPr txBox="1"/>
          <p:nvPr/>
        </p:nvSpPr>
        <p:spPr>
          <a:xfrm>
            <a:off x="838200" y="1447800"/>
            <a:ext cx="7302500" cy="706438"/>
          </a:xfrm>
          <a:prstGeom prst="rect">
            <a:avLst/>
          </a:prstGeom>
          <a:noFill/>
          <a:ln w="9525">
            <a:noFill/>
          </a:ln>
        </p:spPr>
        <p:txBody>
          <a:bodyPr anchor="t" anchorCtr="0">
            <a:spAutoFit/>
          </a:bodyPr>
          <a:p>
            <a:pPr algn="ctr" eaLnBrk="0" hangingPunct="0">
              <a:buClrTx/>
              <a:buFontTx/>
            </a:pPr>
            <a:r>
              <a:rPr lang="zh-CN" altLang="en-US" sz="4000" dirty="0">
                <a:latin typeface="Times New Roman" panose="02020603050405020304" pitchFamily="18" charset="0"/>
                <a:ea typeface="楷体_GB2312" pitchFamily="49" charset="-122"/>
              </a:rPr>
              <a:t>第</a:t>
            </a:r>
            <a:r>
              <a:rPr lang="en-US" altLang="zh-CN" sz="4000" dirty="0">
                <a:latin typeface="Times New Roman" panose="02020603050405020304" pitchFamily="18" charset="0"/>
                <a:ea typeface="楷体_GB2312" pitchFamily="49" charset="-122"/>
              </a:rPr>
              <a:t>8</a:t>
            </a:r>
            <a:r>
              <a:rPr lang="zh-CN" altLang="en-US" sz="4000" dirty="0">
                <a:latin typeface="Times New Roman" panose="02020603050405020304" pitchFamily="18" charset="0"/>
                <a:ea typeface="楷体_GB2312" pitchFamily="49" charset="-122"/>
              </a:rPr>
              <a:t>章：</a:t>
            </a:r>
            <a:r>
              <a:rPr lang="zh-CN" altLang="zh-CN" sz="4000" dirty="0">
                <a:latin typeface="Times New Roman" panose="02020603050405020304" pitchFamily="18" charset="0"/>
                <a:ea typeface="楷体_GB2312" pitchFamily="49" charset="-122"/>
              </a:rPr>
              <a:t>最近邻学习</a:t>
            </a:r>
            <a:endParaRPr lang="zh-CN" altLang="en-US" sz="4000" dirty="0">
              <a:latin typeface="Times New Roman" panose="02020603050405020304" pitchFamily="18" charset="0"/>
              <a:ea typeface="楷体_GB2312" pitchFamily="49" charset="-122"/>
            </a:endParaRPr>
          </a:p>
        </p:txBody>
      </p:sp>
      <p:sp>
        <p:nvSpPr>
          <p:cNvPr id="416771" name="Text Box 8"/>
          <p:cNvSpPr txBox="1"/>
          <p:nvPr/>
        </p:nvSpPr>
        <p:spPr>
          <a:xfrm>
            <a:off x="684213" y="1270000"/>
            <a:ext cx="792162" cy="365125"/>
          </a:xfrm>
          <a:prstGeom prst="rect">
            <a:avLst/>
          </a:prstGeom>
          <a:noFill/>
          <a:ln w="9525">
            <a:noFill/>
          </a:ln>
        </p:spPr>
        <p:txBody>
          <a:bodyPr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pic>
        <p:nvPicPr>
          <p:cNvPr id="416772" name="图片 11" descr="3.png"/>
          <p:cNvPicPr>
            <a:picLocks noChangeAspect="1"/>
          </p:cNvPicPr>
          <p:nvPr/>
        </p:nvPicPr>
        <p:blipFill>
          <a:blip r:embed="rId2"/>
          <a:stretch>
            <a:fillRect/>
          </a:stretch>
        </p:blipFill>
        <p:spPr>
          <a:xfrm>
            <a:off x="2516188" y="3733800"/>
            <a:ext cx="628650" cy="628650"/>
          </a:xfrm>
          <a:prstGeom prst="rect">
            <a:avLst/>
          </a:prstGeom>
          <a:noFill/>
          <a:ln w="9525">
            <a:noFill/>
          </a:ln>
        </p:spPr>
      </p:pic>
      <p:sp>
        <p:nvSpPr>
          <p:cNvPr id="416773" name="文本框 6"/>
          <p:cNvSpPr txBox="1"/>
          <p:nvPr/>
        </p:nvSpPr>
        <p:spPr>
          <a:xfrm>
            <a:off x="1981200" y="2905125"/>
            <a:ext cx="1262063" cy="523875"/>
          </a:xfrm>
          <a:prstGeom prst="rect">
            <a:avLst/>
          </a:prstGeom>
          <a:noFill/>
          <a:ln w="9525">
            <a:noFill/>
          </a:ln>
        </p:spPr>
        <p:txBody>
          <a:bodyPr wrap="none" anchor="t" anchorCtr="0">
            <a:spAutoFit/>
          </a:bodyPr>
          <a:p>
            <a:pPr>
              <a:buClrTx/>
              <a:buFontTx/>
            </a:pPr>
            <a:r>
              <a:rPr lang="zh-CN" altLang="en-US" dirty="0">
                <a:latin typeface="微软雅黑" panose="020B0503020204020204" pitchFamily="34" charset="-122"/>
                <a:ea typeface="微软雅黑" panose="020B0503020204020204" pitchFamily="34" charset="-122"/>
              </a:rPr>
              <a:t>蒋良孝</a:t>
            </a:r>
            <a:endParaRPr lang="zh-CN" altLang="en-US" dirty="0">
              <a:latin typeface="微软雅黑" panose="020B0503020204020204" pitchFamily="34" charset="-122"/>
              <a:ea typeface="微软雅黑" panose="020B0503020204020204" pitchFamily="34" charset="-122"/>
            </a:endParaRPr>
          </a:p>
        </p:txBody>
      </p:sp>
      <p:sp>
        <p:nvSpPr>
          <p:cNvPr id="416774" name="文本框 7"/>
          <p:cNvSpPr txBox="1"/>
          <p:nvPr/>
        </p:nvSpPr>
        <p:spPr>
          <a:xfrm>
            <a:off x="4052888" y="2919413"/>
            <a:ext cx="3262312" cy="461962"/>
          </a:xfrm>
          <a:prstGeom prst="rect">
            <a:avLst/>
          </a:prstGeom>
          <a:noFill/>
          <a:ln w="9525">
            <a:noFill/>
          </a:ln>
        </p:spPr>
        <p:txBody>
          <a:bodyPr wrap="none" anchor="t" anchorCtr="0">
            <a:spAutoFit/>
          </a:bodyPr>
          <a:p>
            <a:pPr>
              <a:buClrTx/>
              <a:buFontTx/>
            </a:pPr>
            <a:r>
              <a:rPr lang="zh-CN" altLang="en-US" sz="2400" dirty="0">
                <a:latin typeface="微软雅黑" panose="020B0503020204020204" pitchFamily="34" charset="-122"/>
                <a:ea typeface="微软雅黑" panose="020B0503020204020204" pitchFamily="34" charset="-122"/>
              </a:rPr>
              <a:t>中国地质大学（武汉）</a:t>
            </a:r>
            <a:endParaRPr lang="zh-CN" altLang="en-US" sz="2400" dirty="0">
              <a:latin typeface="微软雅黑" panose="020B0503020204020204" pitchFamily="34" charset="-122"/>
              <a:ea typeface="微软雅黑" panose="020B0503020204020204" pitchFamily="34" charset="-122"/>
            </a:endParaRPr>
          </a:p>
        </p:txBody>
      </p:sp>
      <p:cxnSp>
        <p:nvCxnSpPr>
          <p:cNvPr id="416775" name="直接连接符 9"/>
          <p:cNvCxnSpPr/>
          <p:nvPr/>
        </p:nvCxnSpPr>
        <p:spPr>
          <a:xfrm>
            <a:off x="3275013" y="2819400"/>
            <a:ext cx="0" cy="635000"/>
          </a:xfrm>
          <a:prstGeom prst="line">
            <a:avLst/>
          </a:prstGeom>
          <a:ln w="38100" cap="flat" cmpd="sng">
            <a:solidFill>
              <a:srgbClr val="0000FF"/>
            </a:solidFill>
            <a:prstDash val="solid"/>
            <a:round/>
            <a:headEnd type="none" w="med" len="med"/>
            <a:tailEnd type="none" w="med" len="med"/>
          </a:ln>
        </p:spPr>
      </p:cxnSp>
      <p:sp>
        <p:nvSpPr>
          <p:cNvPr id="416776" name="文本框 1"/>
          <p:cNvSpPr txBox="1"/>
          <p:nvPr/>
        </p:nvSpPr>
        <p:spPr>
          <a:xfrm>
            <a:off x="3200400" y="4419600"/>
            <a:ext cx="2625725" cy="461963"/>
          </a:xfrm>
          <a:prstGeom prst="rect">
            <a:avLst/>
          </a:prstGeom>
          <a:noFill/>
          <a:ln w="9525">
            <a:noFill/>
          </a:ln>
        </p:spPr>
        <p:txBody>
          <a:bodyPr wrap="none" anchor="t" anchorCtr="0">
            <a:spAutoFit/>
          </a:bodyPr>
          <a:p>
            <a:pPr eaLnBrk="0" hangingPunct="0">
              <a:buClrTx/>
              <a:buFontTx/>
            </a:pPr>
            <a:r>
              <a:rPr lang="en-US" altLang="zh-CN" sz="2400" dirty="0">
                <a:latin typeface="Times New Roman" panose="02020603050405020304" pitchFamily="18" charset="0"/>
                <a:ea typeface="黑体" panose="02010609060101010101" pitchFamily="49" charset="-122"/>
              </a:rPr>
              <a:t>ljiang@cug.edu.cn</a:t>
            </a:r>
            <a:endParaRPr lang="zh-CN" altLang="en-US" sz="2400" dirty="0">
              <a:latin typeface="Times New Roman" panose="02020603050405020304" pitchFamily="18" charset="0"/>
              <a:ea typeface="黑体" panose="02010609060101010101" pitchFamily="49" charset="-122"/>
            </a:endParaRPr>
          </a:p>
        </p:txBody>
      </p:sp>
      <p:sp>
        <p:nvSpPr>
          <p:cNvPr id="416777" name="文本框 1"/>
          <p:cNvSpPr txBox="1"/>
          <p:nvPr/>
        </p:nvSpPr>
        <p:spPr>
          <a:xfrm>
            <a:off x="3049588" y="3805238"/>
            <a:ext cx="3570287" cy="461962"/>
          </a:xfrm>
          <a:prstGeom prst="rect">
            <a:avLst/>
          </a:prstGeom>
          <a:noFill/>
          <a:ln w="9525">
            <a:noFill/>
          </a:ln>
        </p:spPr>
        <p:txBody>
          <a:bodyPr wrap="none" anchor="t" anchorCtr="0">
            <a:spAutoFit/>
          </a:bodyPr>
          <a:p>
            <a:pPr eaLnBrk="0" hangingPunct="0">
              <a:buClrTx/>
              <a:buFontTx/>
            </a:pPr>
            <a:r>
              <a:rPr lang="zh-CN" altLang="en-US" sz="2400" b="0" dirty="0">
                <a:solidFill>
                  <a:srgbClr val="0000FF"/>
                </a:solidFill>
                <a:latin typeface="华文行楷" panose="02010800040101010101" pitchFamily="2" charset="-122"/>
                <a:ea typeface="华文行楷" panose="02010800040101010101" pitchFamily="2" charset="-122"/>
              </a:rPr>
              <a:t>机器学习与数据挖掘团队</a:t>
            </a:r>
            <a:endParaRPr lang="zh-CN" altLang="en-US" sz="2400" b="0" dirty="0">
              <a:solidFill>
                <a:srgbClr val="0000FF"/>
              </a:solidFill>
              <a:latin typeface="华文行楷" panose="02010800040101010101" pitchFamily="2" charset="-122"/>
              <a:ea typeface="华文行楷" panose="02010800040101010101" pitchFamily="2" charset="-122"/>
            </a:endParaRPr>
          </a:p>
        </p:txBody>
      </p:sp>
      <p:sp>
        <p:nvSpPr>
          <p:cNvPr id="416778" name="矩形 28"/>
          <p:cNvSpPr/>
          <p:nvPr/>
        </p:nvSpPr>
        <p:spPr>
          <a:xfrm>
            <a:off x="2362200" y="5114925"/>
            <a:ext cx="4572000" cy="523875"/>
          </a:xfrm>
          <a:prstGeom prst="rect">
            <a:avLst/>
          </a:prstGeom>
          <a:noFill/>
          <a:ln w="9525">
            <a:noFill/>
          </a:ln>
        </p:spPr>
        <p:txBody>
          <a:bodyPr anchor="t" anchorCtr="0">
            <a:spAutoFit/>
          </a:bodyPr>
          <a:p>
            <a:pPr algn="ctr" eaLnBrk="0" hangingPunct="0">
              <a:buClrTx/>
              <a:buFontTx/>
            </a:pPr>
            <a:r>
              <a:rPr lang="en-US" altLang="zh-CN" b="0" dirty="0">
                <a:latin typeface="Times New Roman" panose="02020603050405020304" pitchFamily="18" charset="0"/>
                <a:ea typeface="黑体" panose="02010609060101010101" pitchFamily="49" charset="-122"/>
                <a:hlinkClick r:id="rId3"/>
              </a:rPr>
              <a:t>http://grzy.cug.edu.cn/jlx/</a:t>
            </a:r>
            <a:endParaRPr lang="zh-CN" altLang="en-US" b="0" dirty="0">
              <a:solidFill>
                <a:srgbClr val="0000FF"/>
              </a:solidFill>
              <a:latin typeface="Times New Roman" panose="02020603050405020304" pitchFamily="18" charset="0"/>
              <a:ea typeface="黑体" panose="02010609060101010101" pitchFamily="49" charset="-122"/>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8817" name="TextBox 14"/>
          <p:cNvSpPr txBox="1"/>
          <p:nvPr/>
        </p:nvSpPr>
        <p:spPr>
          <a:xfrm>
            <a:off x="914400" y="115888"/>
            <a:ext cx="3962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本章内容</a:t>
            </a:r>
            <a:endParaRPr lang="zh-CN" altLang="en-US" sz="3600" dirty="0">
              <a:solidFill>
                <a:srgbClr val="0000CC"/>
              </a:solidFill>
              <a:latin typeface="楷体" panose="02010609060101010101" pitchFamily="49" charset="-122"/>
              <a:ea typeface="楷体" panose="02010609060101010101" pitchFamily="49" charset="-122"/>
            </a:endParaRPr>
          </a:p>
        </p:txBody>
      </p:sp>
      <p:pic>
        <p:nvPicPr>
          <p:cNvPr id="418818" name="图片 11" descr="3.png"/>
          <p:cNvPicPr>
            <a:picLocks noChangeAspect="1"/>
          </p:cNvPicPr>
          <p:nvPr/>
        </p:nvPicPr>
        <p:blipFill>
          <a:blip r:embed="rId1"/>
          <a:stretch>
            <a:fillRect/>
          </a:stretch>
        </p:blipFill>
        <p:spPr>
          <a:xfrm>
            <a:off x="285750" y="209550"/>
            <a:ext cx="628650" cy="628650"/>
          </a:xfrm>
          <a:prstGeom prst="rect">
            <a:avLst/>
          </a:prstGeom>
          <a:noFill/>
          <a:ln w="9525">
            <a:noFill/>
          </a:ln>
        </p:spPr>
      </p:pic>
      <p:sp>
        <p:nvSpPr>
          <p:cNvPr id="9" name="AutoShape 8"/>
          <p:cNvSpPr>
            <a:spLocks noChangeArrowheads="1"/>
          </p:cNvSpPr>
          <p:nvPr/>
        </p:nvSpPr>
        <p:spPr bwMode="auto">
          <a:xfrm>
            <a:off x="1143000" y="2735263"/>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二、最近邻学习基本思想</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1" name="AutoShape 10"/>
          <p:cNvSpPr>
            <a:spLocks noChangeArrowheads="1"/>
          </p:cNvSpPr>
          <p:nvPr/>
        </p:nvSpPr>
        <p:spPr bwMode="auto">
          <a:xfrm>
            <a:off x="1144588" y="3662363"/>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三、最近邻学习常见问题</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2" name="AutoShape 13"/>
          <p:cNvSpPr>
            <a:spLocks noChangeArrowheads="1"/>
          </p:cNvSpPr>
          <p:nvPr/>
        </p:nvSpPr>
        <p:spPr bwMode="auto">
          <a:xfrm>
            <a:off x="1143000" y="1768475"/>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一、最近邻学习基础知识</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20865"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pPr>
            <a:r>
              <a:rPr lang="zh-CN" altLang="en-US" dirty="0">
                <a:latin typeface="黑体" panose="02010609060101010101" pitchFamily="49" charset="-122"/>
                <a:ea typeface="黑体" panose="02010609060101010101" pitchFamily="49" charset="-122"/>
              </a:rPr>
              <a:t>根据第一章绪论中对分类的定义可知：分类包含两个阶段：训练阶段和工作阶段。</a:t>
            </a:r>
            <a:endParaRPr lang="zh-CN" altLang="en-US" dirty="0">
              <a:latin typeface="黑体" panose="02010609060101010101" pitchFamily="49" charset="-122"/>
              <a:ea typeface="黑体" panose="02010609060101010101" pitchFamily="49" charset="-122"/>
            </a:endParaRPr>
          </a:p>
          <a:p>
            <a:pPr eaLnBrk="1" hangingPunct="1">
              <a:lnSpc>
                <a:spcPts val="3800"/>
              </a:lnSpc>
            </a:pPr>
            <a:r>
              <a:rPr lang="zh-CN" altLang="en-US" dirty="0">
                <a:latin typeface="黑体" panose="02010609060101010101" pitchFamily="49" charset="-122"/>
                <a:ea typeface="黑体" panose="02010609060101010101" pitchFamily="49" charset="-122"/>
              </a:rPr>
              <a:t>到目前为止，我们前面介绍的所有机器学习技术都有显式的训练过程，都是在训练阶段就对训练样本进行学习处理，构建起分类模型，这类机器学习技术统称为“积极学习” </a:t>
            </a:r>
            <a:r>
              <a:rPr lang="en-US" altLang="zh-CN" dirty="0">
                <a:latin typeface="Times New Roman" panose="02020603050405020304" pitchFamily="18" charset="0"/>
                <a:ea typeface="黑体" panose="02010609060101010101" pitchFamily="49" charset="-122"/>
              </a:rPr>
              <a:t>(eager learning)</a:t>
            </a:r>
            <a:r>
              <a:rPr lang="zh-CN" altLang="en-US" dirty="0">
                <a:latin typeface="Times New Roman" panose="02020603050405020304" pitchFamily="18" charset="0"/>
                <a:ea typeface="黑体" panose="02010609060101010101" pitchFamily="49" charset="-122"/>
              </a:rPr>
              <a:t>。</a:t>
            </a:r>
            <a:endParaRPr lang="en-US" altLang="zh-CN" dirty="0">
              <a:latin typeface="Times New Roman" panose="02020603050405020304" pitchFamily="18" charset="0"/>
              <a:ea typeface="黑体" panose="02010609060101010101" pitchFamily="49" charset="-122"/>
            </a:endParaRPr>
          </a:p>
          <a:p>
            <a:pPr eaLnBrk="1" hangingPunct="1">
              <a:lnSpc>
                <a:spcPts val="3800"/>
              </a:lnSpc>
            </a:pPr>
            <a:r>
              <a:rPr lang="zh-CN" altLang="en-US" dirty="0">
                <a:latin typeface="Times New Roman" panose="02020603050405020304" pitchFamily="18" charset="0"/>
                <a:ea typeface="黑体" panose="02010609060101010101" pitchFamily="49" charset="-122"/>
              </a:rPr>
              <a:t>这一章我们将要介绍的最近邻学习，没有</a:t>
            </a:r>
            <a:r>
              <a:rPr lang="zh-CN" altLang="en-US" dirty="0">
                <a:latin typeface="黑体" panose="02010609060101010101" pitchFamily="49" charset="-122"/>
                <a:ea typeface="黑体" panose="02010609060101010101" pitchFamily="49" charset="-122"/>
              </a:rPr>
              <a:t>显式的训练过程，在训练阶段只是把训练样本保存起来，建模工作延迟到工作阶段才进行处理，这类机器学习技术统称为“消极学习”</a:t>
            </a:r>
            <a:r>
              <a:rPr lang="en-US" altLang="zh-CN" dirty="0">
                <a:latin typeface="Times New Roman" panose="02020603050405020304" pitchFamily="18" charset="0"/>
                <a:ea typeface="黑体" panose="02010609060101010101" pitchFamily="49" charset="-122"/>
              </a:rPr>
              <a:t>(lazy learning)</a:t>
            </a:r>
            <a:endParaRPr lang="zh-CN" altLang="en-US" dirty="0">
              <a:latin typeface="Times New Roman" panose="02020603050405020304" pitchFamily="18" charset="0"/>
              <a:ea typeface="黑体" panose="02010609060101010101" pitchFamily="49" charset="-122"/>
            </a:endParaRPr>
          </a:p>
        </p:txBody>
      </p:sp>
      <p:sp>
        <p:nvSpPr>
          <p:cNvPr id="420866"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一、最近邻学习基础知识</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22913"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pPr>
            <a:r>
              <a:rPr lang="zh-CN" altLang="en-US" dirty="0">
                <a:latin typeface="黑体" panose="02010609060101010101" pitchFamily="49" charset="-122"/>
                <a:ea typeface="黑体" panose="02010609060101010101" pitchFamily="49" charset="-122"/>
              </a:rPr>
              <a:t>最近邻学习不是在整个样本空间上一次性地估计目标函数，而是针对每个待测样本作出局部的目标函数逼近。当目标函数很复杂，但它可以用不太复杂的局部函数来逼近时，这样做有非常明显的优势。</a:t>
            </a:r>
            <a:endParaRPr lang="en-US" altLang="zh-CN" dirty="0">
              <a:latin typeface="黑体" panose="02010609060101010101" pitchFamily="49" charset="-122"/>
              <a:ea typeface="黑体" panose="02010609060101010101" pitchFamily="49" charset="-122"/>
            </a:endParaRPr>
          </a:p>
          <a:p>
            <a:pPr eaLnBrk="1" hangingPunct="1">
              <a:lnSpc>
                <a:spcPts val="3800"/>
              </a:lnSpc>
            </a:pPr>
            <a:r>
              <a:rPr lang="zh-CN" altLang="en-US" dirty="0">
                <a:latin typeface="黑体" panose="02010609060101010101" pitchFamily="49" charset="-122"/>
                <a:ea typeface="黑体" panose="02010609060101010101" pitchFamily="49" charset="-122"/>
              </a:rPr>
              <a:t>最近邻学习可以为不同的待测样本构建起不同的目标函数逼近，因此相比于那些积极的学习技术，最近邻学习往往具有较高的分类性能。</a:t>
            </a:r>
            <a:endParaRPr lang="en-US" altLang="zh-CN" dirty="0">
              <a:latin typeface="黑体" panose="02010609060101010101" pitchFamily="49" charset="-122"/>
              <a:ea typeface="黑体" panose="02010609060101010101" pitchFamily="49" charset="-122"/>
            </a:endParaRPr>
          </a:p>
          <a:p>
            <a:pPr eaLnBrk="1" hangingPunct="1">
              <a:lnSpc>
                <a:spcPts val="3800"/>
              </a:lnSpc>
            </a:pPr>
            <a:endParaRPr lang="zh-CN" altLang="en-US" dirty="0">
              <a:latin typeface="Times New Roman" panose="02020603050405020304" pitchFamily="18" charset="0"/>
              <a:ea typeface="黑体" panose="02010609060101010101" pitchFamily="49" charset="-122"/>
            </a:endParaRPr>
          </a:p>
        </p:txBody>
      </p:sp>
      <p:sp>
        <p:nvSpPr>
          <p:cNvPr id="422914"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一、最近邻学习基础知识</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3"/>
          <p:cNvSpPr>
            <a:spLocks noGrp="1" noChangeArrowheads="1"/>
          </p:cNvSpPr>
          <p:nvPr>
            <p:ph idx="1"/>
          </p:nvPr>
        </p:nvSpPr>
        <p:spPr>
          <a:xfrm>
            <a:off x="411163" y="1219200"/>
            <a:ext cx="8318500" cy="5181600"/>
          </a:xfrm>
        </p:spPr>
        <p:txBody>
          <a:bodyPr vert="horz" wrap="square" lIns="90488" tIns="44450" rIns="90488" bIns="44450" numCol="1" anchor="t" anchorCtr="0" compatLnSpc="1"/>
          <a:lstStyle/>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Char char="l"/>
              <a:defRPr/>
            </a:pP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最近邻学习的本思想非常简单</a:t>
            </a:r>
            <a:r>
              <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 </a:t>
            </a: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给定待测样本，首先基于某种近邻索引方法找出训练集中与其最靠近的</a:t>
            </a:r>
            <a:r>
              <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K</a:t>
            </a: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个样本，然后基于这</a:t>
            </a:r>
            <a:r>
              <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K</a:t>
            </a: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个样本的后验概率来预测待测样本的类标记。具体算法分为两个阶段：</a:t>
            </a:r>
            <a:endPar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ct val="100000"/>
              </a:lnSpc>
              <a:spcBef>
                <a:spcPct val="10000"/>
              </a:spcBef>
              <a:spcAft>
                <a:spcPts val="400"/>
              </a:spcAft>
              <a:buClr>
                <a:srgbClr val="0C7B9C"/>
              </a:buClr>
              <a:buSzPct val="75000"/>
              <a:buFont typeface="Monotype Sorts" pitchFamily="2" charset="2"/>
              <a:buChar char="l"/>
              <a:defRPr/>
            </a:pPr>
            <a:r>
              <a:rPr kumimoji="0" lang="zh-CN" altLang="en-US" sz="24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cs"/>
              </a:rPr>
              <a:t>训练阶段：</a:t>
            </a:r>
            <a:endParaRPr kumimoji="0" lang="zh-CN" altLang="en-US" sz="24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ct val="100000"/>
              </a:lnSpc>
              <a:spcBef>
                <a:spcPct val="10000"/>
              </a:spcBef>
              <a:spcAft>
                <a:spcPts val="400"/>
              </a:spcAft>
              <a:buClr>
                <a:srgbClr val="0C7B9C"/>
              </a:buClr>
              <a:buSzPct val="75000"/>
              <a:buFont typeface="Monotype Sorts" pitchFamily="2" charset="2"/>
              <a:buNone/>
              <a:defRPr/>
            </a:pPr>
            <a:r>
              <a:rPr kumimoji="0" lang="en-US" altLang="zh-CN" sz="24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cs"/>
              </a:rPr>
              <a:t>	</a:t>
            </a:r>
            <a:r>
              <a:rPr kumimoji="0" lang="zh-CN" altLang="en-US" sz="24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cs"/>
              </a:rPr>
              <a:t>将每个训练样本保存起来</a:t>
            </a:r>
            <a:endParaRPr kumimoji="0" lang="zh-CN" altLang="en-US" sz="24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ct val="100000"/>
              </a:lnSpc>
              <a:spcBef>
                <a:spcPct val="10000"/>
              </a:spcBef>
              <a:spcAft>
                <a:spcPts val="400"/>
              </a:spcAft>
              <a:buClr>
                <a:srgbClr val="0C7B9C"/>
              </a:buClr>
              <a:buSzPct val="75000"/>
              <a:buFont typeface="Monotype Sorts" pitchFamily="2" charset="2"/>
              <a:buChar char="l"/>
              <a:defRPr/>
            </a:pPr>
            <a:r>
              <a:rPr kumimoji="0" lang="zh-CN" altLang="en-US" sz="24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cs"/>
              </a:rPr>
              <a:t>工作阶段：</a:t>
            </a:r>
            <a:endParaRPr kumimoji="0" lang="zh-CN" altLang="en-US" sz="24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ct val="100000"/>
              </a:lnSpc>
              <a:spcBef>
                <a:spcPct val="10000"/>
              </a:spcBef>
              <a:spcAft>
                <a:spcPts val="400"/>
              </a:spcAft>
              <a:buClr>
                <a:srgbClr val="0C7B9C"/>
              </a:buClr>
              <a:buSzPct val="75000"/>
              <a:buFont typeface="Monotype Sorts" pitchFamily="2" charset="2"/>
              <a:buNone/>
              <a:defRPr/>
            </a:pPr>
            <a:r>
              <a:rPr kumimoji="0" lang="en-US" altLang="zh-CN" sz="24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cs"/>
              </a:rPr>
              <a:t>	</a:t>
            </a:r>
            <a:r>
              <a:rPr kumimoji="0" lang="zh-CN" altLang="en-US" sz="24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cs"/>
              </a:rPr>
              <a:t>给定一个待测样本</a:t>
            </a:r>
            <a:endParaRPr kumimoji="0" lang="zh-CN" altLang="en-US" sz="24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cs"/>
            </a:endParaRPr>
          </a:p>
          <a:p>
            <a:pPr marL="582930" marR="0" lvl="0" indent="-292100" algn="l" defTabSz="914400" rtl="0" eaLnBrk="1" fontAlgn="base" latinLnBrk="0" hangingPunct="1">
              <a:lnSpc>
                <a:spcPct val="100000"/>
              </a:lnSpc>
              <a:spcBef>
                <a:spcPct val="10000"/>
              </a:spcBef>
              <a:spcAft>
                <a:spcPts val="400"/>
              </a:spcAft>
              <a:buClr>
                <a:srgbClr val="0C7B9C"/>
              </a:buClr>
              <a:buSzPct val="75000"/>
              <a:buFont typeface="Wingdings" panose="05000000000000000000" pitchFamily="2" charset="2"/>
              <a:buChar char="ü"/>
              <a:defRPr/>
            </a:pPr>
            <a:r>
              <a:rPr kumimoji="0" lang="zh-CN" altLang="en-US" sz="24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cs"/>
              </a:rPr>
              <a:t>基于某种近邻索引方法找出训练样本集中与其最靠近的</a:t>
            </a:r>
            <a:r>
              <a:rPr kumimoji="0" lang="en-US" altLang="zh-CN" sz="24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cs"/>
              </a:rPr>
              <a:t>K</a:t>
            </a:r>
            <a:r>
              <a:rPr kumimoji="0" lang="zh-CN" altLang="en-US" sz="24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cs"/>
              </a:rPr>
              <a:t>个样本</a:t>
            </a:r>
            <a:endParaRPr kumimoji="0" lang="zh-CN" altLang="en-US" sz="24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cs"/>
            </a:endParaRPr>
          </a:p>
          <a:p>
            <a:pPr marL="582930" marR="0" lvl="0" indent="-292100" algn="l" defTabSz="914400" rtl="0" eaLnBrk="1" fontAlgn="base" latinLnBrk="0" hangingPunct="1">
              <a:lnSpc>
                <a:spcPct val="100000"/>
              </a:lnSpc>
              <a:spcBef>
                <a:spcPct val="10000"/>
              </a:spcBef>
              <a:spcAft>
                <a:spcPts val="400"/>
              </a:spcAft>
              <a:buClr>
                <a:srgbClr val="0C7B9C"/>
              </a:buClr>
              <a:buSzPct val="75000"/>
              <a:buFont typeface="Wingdings" panose="05000000000000000000" pitchFamily="2" charset="2"/>
              <a:buChar char="ü"/>
              <a:defRPr/>
            </a:pPr>
            <a:r>
              <a:rPr kumimoji="0" lang="zh-CN" altLang="en-US" sz="24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cs"/>
              </a:rPr>
              <a:t>基于这</a:t>
            </a:r>
            <a:r>
              <a:rPr kumimoji="0" lang="en-US" altLang="zh-CN" sz="24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cs"/>
              </a:rPr>
              <a:t>K</a:t>
            </a:r>
            <a:r>
              <a:rPr kumimoji="0" lang="zh-CN" altLang="en-US" sz="24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cs"/>
              </a:rPr>
              <a:t>个训练样本的后验概率来预测待测样本的类标记</a:t>
            </a:r>
            <a:endParaRPr kumimoji="0" lang="en-US" altLang="zh-CN" sz="2400" b="0"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cs"/>
            </a:endParaRPr>
          </a:p>
        </p:txBody>
      </p:sp>
      <p:sp>
        <p:nvSpPr>
          <p:cNvPr id="424962"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二、最近邻学习基本思想</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3"/>
          <p:cNvSpPr>
            <a:spLocks noGrp="1" noChangeArrowheads="1"/>
          </p:cNvSpPr>
          <p:nvPr>
            <p:ph idx="1"/>
          </p:nvPr>
        </p:nvSpPr>
        <p:spPr>
          <a:xfrm>
            <a:off x="411163" y="1219200"/>
            <a:ext cx="8318500" cy="5181600"/>
          </a:xfrm>
        </p:spPr>
        <p:txBody>
          <a:bodyPr vert="horz" wrap="square" lIns="90488" tIns="44450" rIns="90488" bIns="44450" numCol="1" anchor="t" anchorCtr="0" compatLnSpc="1"/>
          <a:lstStyle/>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Char char="l"/>
              <a:defRPr/>
            </a:pP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尽管最近邻学习的基本思想非常简单，但在实际应用中，经常会遇到很多的现实问题：</a:t>
            </a:r>
            <a:endPar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r>
              <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	1</a:t>
            </a:r>
            <a:r>
              <a:rPr kumimoji="0" lang="zh-CN" altLang="en-US"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）近邻索引问题</a:t>
            </a:r>
            <a:endPar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r>
              <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	2</a:t>
            </a:r>
            <a:r>
              <a:rPr kumimoji="0" lang="zh-CN" altLang="en-US"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）维度灾害问题</a:t>
            </a:r>
            <a:endPar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r>
              <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	</a:t>
            </a:r>
            <a:r>
              <a:rPr kumimoji="0" lang="zh-CN" altLang="en-US"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3）邻域大小问题</a:t>
            </a:r>
            <a:endPar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r>
              <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	4</a:t>
            </a:r>
            <a:r>
              <a:rPr kumimoji="0" lang="zh-CN" altLang="en-US"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）后验概率问题</a:t>
            </a:r>
            <a:endPar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r>
              <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	5</a:t>
            </a:r>
            <a:r>
              <a:rPr kumimoji="0" lang="zh-CN" altLang="en-US"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）计算效率问题</a:t>
            </a:r>
            <a:endPar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292100" marR="0" lvl="0" indent="-292100" algn="l" defTabSz="914400" rtl="0" eaLnBrk="1" fontAlgn="base" latinLnBrk="0" hangingPunct="1">
              <a:lnSpc>
                <a:spcPts val="3800"/>
              </a:lnSpc>
              <a:spcBef>
                <a:spcPct val="10000"/>
              </a:spcBef>
              <a:spcAft>
                <a:spcPts val="400"/>
              </a:spcAft>
              <a:buClr>
                <a:srgbClr val="0C7B9C"/>
              </a:buClr>
              <a:buSzPct val="75000"/>
              <a:buFont typeface="Monotype Sorts" pitchFamily="2" charset="2"/>
              <a:buNone/>
              <a:defRPr/>
            </a:pPr>
            <a:r>
              <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	6</a:t>
            </a:r>
            <a:r>
              <a:rPr kumimoji="0" lang="zh-CN" altLang="en-US"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）归纳偏置问题</a:t>
            </a:r>
            <a:endParaRPr kumimoji="0" lang="en-US" altLang="zh-CN" sz="28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514350" marR="0" lvl="0" indent="-514350" algn="l" defTabSz="914400" rtl="0" eaLnBrk="1" fontAlgn="base" latinLnBrk="0" hangingPunct="1">
              <a:lnSpc>
                <a:spcPts val="3800"/>
              </a:lnSpc>
              <a:spcBef>
                <a:spcPct val="10000"/>
              </a:spcBef>
              <a:spcAft>
                <a:spcPts val="400"/>
              </a:spcAft>
              <a:buClr>
                <a:srgbClr val="0C7B9C"/>
              </a:buClr>
              <a:buSzPct val="75000"/>
              <a:buFont typeface="Wingdings" panose="05000000000000000000" pitchFamily="2" charset="2"/>
              <a:buChar char="ü"/>
              <a:defRPr/>
            </a:pPr>
            <a:endParaRPr kumimoji="0" lang="zh-CN" altLang="en-US" sz="2800" b="1"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p:txBody>
      </p:sp>
      <p:sp>
        <p:nvSpPr>
          <p:cNvPr id="427010"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三、最近邻学习常见问题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29057"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buNone/>
            </a:pPr>
            <a:r>
              <a:rPr lang="en-US" altLang="zh-CN" dirty="0">
                <a:solidFill>
                  <a:srgbClr val="FF0000"/>
                </a:solidFill>
                <a:latin typeface="黑体" panose="02010609060101010101" pitchFamily="49" charset="-122"/>
                <a:ea typeface="黑体" panose="02010609060101010101" pitchFamily="49" charset="-122"/>
              </a:rPr>
              <a:t>1</a:t>
            </a:r>
            <a:r>
              <a:rPr lang="zh-CN" altLang="en-US" dirty="0">
                <a:solidFill>
                  <a:srgbClr val="FF0000"/>
                </a:solidFill>
                <a:latin typeface="黑体" panose="02010609060101010101" pitchFamily="49" charset="-122"/>
                <a:ea typeface="黑体" panose="02010609060101010101" pitchFamily="49" charset="-122"/>
              </a:rPr>
              <a:t>）近邻索引问题：</a:t>
            </a:r>
            <a:endParaRPr lang="en-US" altLang="zh-CN" dirty="0">
              <a:solidFill>
                <a:srgbClr val="FF0000"/>
              </a:solidFill>
              <a:latin typeface="黑体" panose="02010609060101010101" pitchFamily="49" charset="-122"/>
              <a:ea typeface="黑体" panose="02010609060101010101" pitchFamily="49" charset="-122"/>
            </a:endParaRPr>
          </a:p>
          <a:p>
            <a:pPr eaLnBrk="1" hangingPunct="1">
              <a:lnSpc>
                <a:spcPts val="3800"/>
              </a:lnSpc>
            </a:pPr>
            <a:r>
              <a:rPr lang="zh-CN" altLang="en-US" dirty="0">
                <a:latin typeface="黑体" panose="02010609060101010101" pitchFamily="49" charset="-122"/>
                <a:ea typeface="黑体" panose="02010609060101010101" pitchFamily="49" charset="-122"/>
              </a:rPr>
              <a:t>最近邻学习的所有计算几乎都花费在索引近邻问题上。所以，如何有效地索引近邻样本，以减少分类时所需计算是一个重要的实践问题。</a:t>
            </a:r>
            <a:endParaRPr lang="zh-CN" altLang="en-US" dirty="0">
              <a:latin typeface="黑体" panose="02010609060101010101" pitchFamily="49" charset="-122"/>
              <a:ea typeface="黑体" panose="02010609060101010101" pitchFamily="49" charset="-122"/>
            </a:endParaRPr>
          </a:p>
          <a:p>
            <a:pPr eaLnBrk="1" hangingPunct="1">
              <a:lnSpc>
                <a:spcPts val="3800"/>
              </a:lnSpc>
            </a:pPr>
            <a:r>
              <a:rPr lang="zh-CN" altLang="en-US" dirty="0">
                <a:latin typeface="黑体" panose="02010609060101010101" pitchFamily="49" charset="-122"/>
                <a:ea typeface="黑体" panose="02010609060101010101" pitchFamily="49" charset="-122"/>
              </a:rPr>
              <a:t>目前，使用最多的近邻索引方法就是通过计算待测样本与每一个训练样本之间的距离，然后基于距离排序，选择距离最短的</a:t>
            </a:r>
            <a:r>
              <a:rPr lang="en-US" altLang="zh-CN" dirty="0">
                <a:latin typeface="黑体" panose="02010609060101010101" pitchFamily="49" charset="-122"/>
                <a:ea typeface="黑体" panose="02010609060101010101" pitchFamily="49" charset="-122"/>
              </a:rPr>
              <a:t>K</a:t>
            </a:r>
            <a:r>
              <a:rPr lang="zh-CN" altLang="en-US" dirty="0">
                <a:latin typeface="黑体" panose="02010609060101010101" pitchFamily="49" charset="-122"/>
                <a:ea typeface="黑体" panose="02010609060101010101" pitchFamily="49" charset="-122"/>
              </a:rPr>
              <a:t>个训练样本作为待测样本的最近邻样本。因此如何度量样本点之间的距离就变得非常重要了。</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429058"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三、最近邻学习常见问题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1105" name="Rectangle 3"/>
          <p:cNvSpPr>
            <a:spLocks noGrp="1"/>
          </p:cNvSpPr>
          <p:nvPr>
            <p:ph idx="1"/>
          </p:nvPr>
        </p:nvSpPr>
        <p:spPr>
          <a:xfrm>
            <a:off x="152400" y="1219200"/>
            <a:ext cx="8991600" cy="5181600"/>
          </a:xfrm>
          <a:ln/>
        </p:spPr>
        <p:txBody>
          <a:bodyPr vert="horz" wrap="square" lIns="90488" tIns="44450" rIns="90488" bIns="44450" anchor="t" anchorCtr="0"/>
          <a:p>
            <a:pPr eaLnBrk="1" hangingPunct="1">
              <a:lnSpc>
                <a:spcPts val="3800"/>
              </a:lnSpc>
              <a:buNone/>
            </a:pPr>
            <a:r>
              <a:rPr lang="en-US" altLang="zh-CN" dirty="0">
                <a:solidFill>
                  <a:srgbClr val="FF0000"/>
                </a:solidFill>
                <a:latin typeface="黑体" panose="02010609060101010101" pitchFamily="49" charset="-122"/>
                <a:ea typeface="黑体" panose="02010609060101010101" pitchFamily="49" charset="-122"/>
              </a:rPr>
              <a:t>1</a:t>
            </a:r>
            <a:r>
              <a:rPr lang="zh-CN" altLang="en-US" dirty="0">
                <a:solidFill>
                  <a:srgbClr val="FF0000"/>
                </a:solidFill>
                <a:latin typeface="黑体" panose="02010609060101010101" pitchFamily="49" charset="-122"/>
                <a:ea typeface="黑体" panose="02010609060101010101" pitchFamily="49" charset="-122"/>
              </a:rPr>
              <a:t>）近邻索引问题：</a:t>
            </a:r>
            <a:endParaRPr lang="en-US" altLang="zh-CN" dirty="0">
              <a:solidFill>
                <a:srgbClr val="FF0000"/>
              </a:solidFill>
              <a:latin typeface="黑体" panose="02010609060101010101" pitchFamily="49" charset="-122"/>
              <a:ea typeface="黑体" panose="02010609060101010101" pitchFamily="49" charset="-122"/>
            </a:endParaRPr>
          </a:p>
          <a:p>
            <a:pPr eaLnBrk="1" hangingPunct="1">
              <a:lnSpc>
                <a:spcPts val="3800"/>
              </a:lnSpc>
            </a:pPr>
            <a:r>
              <a:rPr lang="zh-CN" altLang="en-US" dirty="0">
                <a:latin typeface="黑体" panose="02010609060101010101" pitchFamily="49" charset="-122"/>
                <a:ea typeface="黑体" panose="02010609060101010101" pitchFamily="49" charset="-122"/>
              </a:rPr>
              <a:t>为度量样本点之间的距离，学者们提出许多经典的距离度量函数。根据样本点的数据类型分，主要有：</a:t>
            </a:r>
            <a:endParaRPr lang="en-US" altLang="zh-CN" dirty="0">
              <a:latin typeface="黑体" panose="02010609060101010101" pitchFamily="49" charset="-122"/>
              <a:ea typeface="黑体" panose="02010609060101010101" pitchFamily="49" charset="-122"/>
            </a:endParaRPr>
          </a:p>
          <a:p>
            <a:pPr eaLnBrk="1" hangingPunct="1">
              <a:buFont typeface="Wingdings" panose="05000000000000000000" pitchFamily="2" charset="2"/>
              <a:buChar char="ü"/>
            </a:pPr>
            <a:r>
              <a:rPr lang="zh-CN" altLang="en-US" sz="2400" dirty="0">
                <a:latin typeface="Times New Roman" panose="02020603050405020304" pitchFamily="18" charset="0"/>
                <a:ea typeface="黑体" panose="02010609060101010101" pitchFamily="49" charset="-122"/>
              </a:rPr>
              <a:t>连续属性：</a:t>
            </a:r>
            <a:r>
              <a:rPr lang="en-US" altLang="zh-CN" sz="2400" dirty="0">
                <a:latin typeface="Times New Roman" panose="02020603050405020304" pitchFamily="18" charset="0"/>
                <a:ea typeface="黑体" panose="02010609060101010101" pitchFamily="49" charset="-122"/>
              </a:rPr>
              <a:t>Euclidean</a:t>
            </a:r>
            <a:r>
              <a:rPr lang="zh-CN" altLang="en-US" sz="2400" dirty="0">
                <a:latin typeface="Times New Roman" panose="02020603050405020304" pitchFamily="18" charset="0"/>
                <a:ea typeface="黑体" panose="02010609060101010101" pitchFamily="49" charset="-122"/>
              </a:rPr>
              <a:t>距离、</a:t>
            </a:r>
            <a:r>
              <a:rPr lang="en-US" altLang="zh-CN" sz="2400" dirty="0">
                <a:latin typeface="Times New Roman" panose="02020603050405020304" pitchFamily="18" charset="0"/>
                <a:ea typeface="黑体" panose="02010609060101010101" pitchFamily="49" charset="-122"/>
              </a:rPr>
              <a:t>Manhattan </a:t>
            </a:r>
            <a:r>
              <a:rPr lang="zh-CN" altLang="en-US" sz="2400" dirty="0">
                <a:latin typeface="Times New Roman" panose="02020603050405020304" pitchFamily="18" charset="0"/>
                <a:ea typeface="黑体" panose="02010609060101010101" pitchFamily="49" charset="-122"/>
              </a:rPr>
              <a:t>距离等</a:t>
            </a:r>
            <a:endParaRPr lang="en-US" altLang="zh-CN" sz="2400" dirty="0">
              <a:latin typeface="Times New Roman" panose="02020603050405020304" pitchFamily="18" charset="0"/>
              <a:ea typeface="黑体" panose="02010609060101010101" pitchFamily="49" charset="-122"/>
            </a:endParaRPr>
          </a:p>
          <a:p>
            <a:pPr eaLnBrk="1" hangingPunct="1">
              <a:buFont typeface="Wingdings" panose="05000000000000000000" pitchFamily="2" charset="2"/>
              <a:buChar char="ü"/>
            </a:pPr>
            <a:r>
              <a:rPr lang="zh-CN" altLang="en-US" sz="2400" dirty="0">
                <a:latin typeface="Times New Roman" panose="02020603050405020304" pitchFamily="18" charset="0"/>
                <a:ea typeface="黑体" panose="02010609060101010101" pitchFamily="49" charset="-122"/>
              </a:rPr>
              <a:t>离散属性：</a:t>
            </a:r>
            <a:r>
              <a:rPr lang="en-US" altLang="zh-CN" sz="2400" dirty="0">
                <a:latin typeface="Times New Roman" panose="02020603050405020304" pitchFamily="18" charset="0"/>
                <a:ea typeface="黑体" panose="02010609060101010101" pitchFamily="49" charset="-122"/>
              </a:rPr>
              <a:t>Overlap Metric</a:t>
            </a:r>
            <a:r>
              <a:rPr lang="zh-CN" altLang="en-US" sz="2400" dirty="0">
                <a:latin typeface="Times New Roman" panose="02020603050405020304" pitchFamily="18" charset="0"/>
                <a:ea typeface="黑体" panose="02010609060101010101" pitchFamily="49" charset="-122"/>
              </a:rPr>
              <a:t>距离、 </a:t>
            </a:r>
            <a:r>
              <a:rPr lang="en-US" altLang="zh-CN" sz="2400" dirty="0">
                <a:latin typeface="Times New Roman" panose="02020603050405020304" pitchFamily="18" charset="0"/>
                <a:ea typeface="黑体" panose="02010609060101010101" pitchFamily="49" charset="-122"/>
              </a:rPr>
              <a:t>Value Difference Metric</a:t>
            </a:r>
            <a:r>
              <a:rPr lang="zh-CN" altLang="en-US" sz="2400" dirty="0">
                <a:latin typeface="Times New Roman" panose="02020603050405020304" pitchFamily="18" charset="0"/>
                <a:ea typeface="黑体" panose="02010609060101010101" pitchFamily="49" charset="-122"/>
              </a:rPr>
              <a:t>距离等</a:t>
            </a:r>
            <a:endParaRPr lang="en-US" altLang="zh-CN" sz="2400" dirty="0">
              <a:latin typeface="Times New Roman" panose="02020603050405020304" pitchFamily="18" charset="0"/>
              <a:ea typeface="黑体" panose="02010609060101010101" pitchFamily="49" charset="-122"/>
            </a:endParaRPr>
          </a:p>
          <a:p>
            <a:pPr eaLnBrk="1" hangingPunct="1">
              <a:buFont typeface="Wingdings" panose="05000000000000000000" pitchFamily="2" charset="2"/>
              <a:buChar char="ü"/>
            </a:pPr>
            <a:r>
              <a:rPr lang="zh-CN" altLang="en-US" sz="2400" dirty="0">
                <a:latin typeface="Times New Roman" panose="02020603050405020304" pitchFamily="18" charset="0"/>
                <a:ea typeface="黑体" panose="02010609060101010101" pitchFamily="49" charset="-122"/>
              </a:rPr>
              <a:t>混合属性：</a:t>
            </a:r>
            <a:r>
              <a:rPr lang="en-US" altLang="zh-CN" sz="2400" dirty="0">
                <a:latin typeface="Times New Roman" panose="02020603050405020304" pitchFamily="18" charset="0"/>
                <a:ea typeface="黑体" panose="02010609060101010101" pitchFamily="49" charset="-122"/>
              </a:rPr>
              <a:t> Heterogeneous Euclidean-Overlap Metric (HEOM)</a:t>
            </a:r>
            <a:r>
              <a:rPr lang="zh-CN" altLang="en-US" sz="2400" dirty="0">
                <a:latin typeface="Times New Roman" panose="02020603050405020304" pitchFamily="18" charset="0"/>
                <a:ea typeface="黑体" panose="02010609060101010101" pitchFamily="49" charset="-122"/>
              </a:rPr>
              <a:t>距离、 </a:t>
            </a:r>
            <a:r>
              <a:rPr lang="en-US" altLang="zh-CN" sz="2400" dirty="0">
                <a:latin typeface="Times New Roman" panose="02020603050405020304" pitchFamily="18" charset="0"/>
                <a:ea typeface="黑体" panose="02010609060101010101" pitchFamily="49" charset="-122"/>
              </a:rPr>
              <a:t>Heterogeneous Value Difference Metric (HVDM)</a:t>
            </a:r>
            <a:r>
              <a:rPr lang="zh-CN" altLang="en-US" sz="2400" dirty="0">
                <a:latin typeface="Times New Roman" panose="02020603050405020304" pitchFamily="18" charset="0"/>
                <a:ea typeface="黑体" panose="02010609060101010101" pitchFamily="49" charset="-122"/>
              </a:rPr>
              <a:t>等</a:t>
            </a:r>
            <a:endParaRPr lang="en-US" altLang="zh-CN" sz="2400" dirty="0">
              <a:latin typeface="Times New Roman" panose="02020603050405020304" pitchFamily="18" charset="0"/>
              <a:ea typeface="黑体" panose="02010609060101010101" pitchFamily="49" charset="-122"/>
            </a:endParaRPr>
          </a:p>
          <a:p>
            <a:pPr eaLnBrk="1" hangingPunct="1">
              <a:buNone/>
            </a:pPr>
            <a:r>
              <a:rPr lang="en-US" altLang="zh-CN" sz="2400" dirty="0">
                <a:latin typeface="黑体" panose="02010609060101010101" pitchFamily="49" charset="-122"/>
                <a:ea typeface="黑体" panose="02010609060101010101" pitchFamily="49" charset="-122"/>
              </a:rPr>
              <a:t>	</a:t>
            </a:r>
            <a:r>
              <a:rPr lang="zh-CN" altLang="en-US" sz="2400" b="1" dirty="0">
                <a:solidFill>
                  <a:srgbClr val="FF0000"/>
                </a:solidFill>
                <a:latin typeface="黑体" panose="02010609060101010101" pitchFamily="49" charset="-122"/>
                <a:ea typeface="黑体" panose="02010609060101010101" pitchFamily="49" charset="-122"/>
              </a:rPr>
              <a:t>简单说，样本点之间的距离总可以分解成样本点在每一维上的差；然后</a:t>
            </a:r>
            <a:r>
              <a:rPr lang="zh-CN" altLang="en-US" sz="2400" dirty="0">
                <a:solidFill>
                  <a:srgbClr val="FF0000"/>
                </a:solidFill>
                <a:latin typeface="黑体" panose="02010609060101010101" pitchFamily="49" charset="-122"/>
                <a:ea typeface="黑体" panose="02010609060101010101" pitchFamily="49" charset="-122"/>
              </a:rPr>
              <a:t>再</a:t>
            </a:r>
            <a:r>
              <a:rPr lang="zh-CN" altLang="en-US" sz="2400" b="1" dirty="0">
                <a:solidFill>
                  <a:srgbClr val="FF0000"/>
                </a:solidFill>
                <a:latin typeface="黑体" panose="02010609060101010101" pitchFamily="49" charset="-122"/>
                <a:ea typeface="黑体" panose="02010609060101010101" pitchFamily="49" charset="-122"/>
              </a:rPr>
              <a:t>根据每一维上的数据类型来选择合适的距离函数。比如</a:t>
            </a:r>
            <a:r>
              <a:rPr lang="en-US" altLang="zh-CN" sz="2400" b="1" dirty="0">
                <a:solidFill>
                  <a:srgbClr val="FF0000"/>
                </a:solidFill>
                <a:latin typeface="黑体" panose="02010609060101010101" pitchFamily="49" charset="-122"/>
                <a:ea typeface="黑体" panose="02010609060101010101" pitchFamily="49" charset="-122"/>
              </a:rPr>
              <a:t>HEOM</a:t>
            </a:r>
            <a:r>
              <a:rPr lang="zh-CN" altLang="en-US" sz="2400" b="1" dirty="0">
                <a:solidFill>
                  <a:srgbClr val="FF0000"/>
                </a:solidFill>
                <a:latin typeface="黑体" panose="02010609060101010101" pitchFamily="49" charset="-122"/>
                <a:ea typeface="黑体" panose="02010609060101010101" pitchFamily="49" charset="-122"/>
              </a:rPr>
              <a:t>距离就是</a:t>
            </a:r>
            <a:r>
              <a:rPr lang="en-US" altLang="zh-CN" sz="2400" b="1" dirty="0">
                <a:solidFill>
                  <a:srgbClr val="FF0000"/>
                </a:solidFill>
                <a:latin typeface="Times New Roman" panose="02020603050405020304" pitchFamily="18" charset="0"/>
                <a:ea typeface="黑体" panose="02010609060101010101" pitchFamily="49" charset="-122"/>
              </a:rPr>
              <a:t>Euclidean</a:t>
            </a:r>
            <a:r>
              <a:rPr lang="zh-CN" altLang="en-US" sz="2400" b="1" dirty="0">
                <a:solidFill>
                  <a:srgbClr val="FF0000"/>
                </a:solidFill>
                <a:latin typeface="Times New Roman" panose="02020603050405020304" pitchFamily="18" charset="0"/>
                <a:ea typeface="黑体" panose="02010609060101010101" pitchFamily="49" charset="-122"/>
              </a:rPr>
              <a:t>距离和</a:t>
            </a:r>
            <a:r>
              <a:rPr lang="en-US" altLang="zh-CN" sz="2400" b="1" dirty="0">
                <a:solidFill>
                  <a:srgbClr val="FF0000"/>
                </a:solidFill>
                <a:latin typeface="Times New Roman" panose="02020603050405020304" pitchFamily="18" charset="0"/>
                <a:ea typeface="黑体" panose="02010609060101010101" pitchFamily="49" charset="-122"/>
              </a:rPr>
              <a:t>Overlap</a:t>
            </a:r>
            <a:r>
              <a:rPr lang="zh-CN" altLang="en-US" sz="2400" b="1" dirty="0">
                <a:solidFill>
                  <a:srgbClr val="FF0000"/>
                </a:solidFill>
                <a:latin typeface="Times New Roman" panose="02020603050405020304" pitchFamily="18" charset="0"/>
                <a:ea typeface="黑体" panose="02010609060101010101" pitchFamily="49" charset="-122"/>
              </a:rPr>
              <a:t>距离异构而成的 </a:t>
            </a:r>
            <a:r>
              <a:rPr lang="zh-CN" altLang="en-US" sz="2400" dirty="0">
                <a:solidFill>
                  <a:srgbClr val="FF0000"/>
                </a:solidFill>
                <a:latin typeface="Times New Roman" panose="02020603050405020304" pitchFamily="18" charset="0"/>
                <a:ea typeface="黑体" panose="02010609060101010101" pitchFamily="49" charset="-122"/>
              </a:rPr>
              <a:t>，</a:t>
            </a:r>
            <a:r>
              <a:rPr lang="en-US" altLang="zh-CN" sz="2400" b="1" dirty="0">
                <a:solidFill>
                  <a:srgbClr val="FF0000"/>
                </a:solidFill>
                <a:latin typeface="Times New Roman" panose="02020603050405020304" pitchFamily="18" charset="0"/>
                <a:ea typeface="黑体" panose="02010609060101010101" pitchFamily="49" charset="-122"/>
              </a:rPr>
              <a:t>HVDM</a:t>
            </a:r>
            <a:r>
              <a:rPr lang="zh-CN" altLang="en-US" sz="2400" b="1" dirty="0">
                <a:solidFill>
                  <a:srgbClr val="FF0000"/>
                </a:solidFill>
                <a:latin typeface="Times New Roman" panose="02020603050405020304" pitchFamily="18" charset="0"/>
                <a:ea typeface="黑体" panose="02010609060101010101" pitchFamily="49" charset="-122"/>
              </a:rPr>
              <a:t>距离就是</a:t>
            </a:r>
            <a:r>
              <a:rPr lang="en-US" altLang="zh-CN" sz="2400" b="1" dirty="0">
                <a:solidFill>
                  <a:srgbClr val="FF0000"/>
                </a:solidFill>
                <a:latin typeface="Times New Roman" panose="02020603050405020304" pitchFamily="18" charset="0"/>
                <a:ea typeface="黑体" panose="02010609060101010101" pitchFamily="49" charset="-122"/>
              </a:rPr>
              <a:t>Euclidean</a:t>
            </a:r>
            <a:r>
              <a:rPr lang="zh-CN" altLang="en-US" sz="2400" b="1" dirty="0">
                <a:solidFill>
                  <a:srgbClr val="FF0000"/>
                </a:solidFill>
                <a:latin typeface="Times New Roman" panose="02020603050405020304" pitchFamily="18" charset="0"/>
                <a:ea typeface="黑体" panose="02010609060101010101" pitchFamily="49" charset="-122"/>
              </a:rPr>
              <a:t>距离和</a:t>
            </a:r>
            <a:r>
              <a:rPr lang="en-US" altLang="zh-CN" sz="2400" b="1" dirty="0">
                <a:solidFill>
                  <a:srgbClr val="FF0000"/>
                </a:solidFill>
                <a:latin typeface="Times New Roman" panose="02020603050405020304" pitchFamily="18" charset="0"/>
                <a:ea typeface="黑体" panose="02010609060101010101" pitchFamily="49" charset="-122"/>
              </a:rPr>
              <a:t>VDM</a:t>
            </a:r>
            <a:r>
              <a:rPr lang="zh-CN" altLang="en-US" sz="2400" b="1" dirty="0">
                <a:solidFill>
                  <a:srgbClr val="FF0000"/>
                </a:solidFill>
                <a:latin typeface="Times New Roman" panose="02020603050405020304" pitchFamily="18" charset="0"/>
                <a:ea typeface="黑体" panose="02010609060101010101" pitchFamily="49" charset="-122"/>
              </a:rPr>
              <a:t>距离异构而成的</a:t>
            </a:r>
            <a:r>
              <a:rPr lang="en-US" altLang="zh-CN" sz="2400" b="1" dirty="0">
                <a:solidFill>
                  <a:srgbClr val="FF0000"/>
                </a:solidFill>
                <a:latin typeface="Times New Roman" panose="02020603050405020304" pitchFamily="18" charset="0"/>
                <a:ea typeface="黑体" panose="02010609060101010101" pitchFamily="49" charset="-122"/>
              </a:rPr>
              <a:t>[Wilson &amp; Martinez, 1997] </a:t>
            </a:r>
            <a:r>
              <a:rPr lang="zh-CN" altLang="en-US" sz="2400" b="1" dirty="0">
                <a:solidFill>
                  <a:srgbClr val="FF0000"/>
                </a:solidFill>
                <a:latin typeface="Times New Roman" panose="02020603050405020304" pitchFamily="18" charset="0"/>
                <a:ea typeface="黑体" panose="02010609060101010101" pitchFamily="49" charset="-122"/>
              </a:rPr>
              <a:t>。</a:t>
            </a:r>
            <a:endParaRPr lang="zh-CN" altLang="en-US" sz="2400" b="1" dirty="0">
              <a:solidFill>
                <a:srgbClr val="FF0000"/>
              </a:solidFill>
              <a:latin typeface="Times New Roman" panose="02020603050405020304" pitchFamily="18" charset="0"/>
              <a:ea typeface="黑体" panose="02010609060101010101" pitchFamily="49" charset="-122"/>
            </a:endParaRPr>
          </a:p>
        </p:txBody>
      </p:sp>
      <p:sp>
        <p:nvSpPr>
          <p:cNvPr id="431106"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三、最近邻学习常见问题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TextBox 14"/>
          <p:cNvSpPr txBox="1"/>
          <p:nvPr/>
        </p:nvSpPr>
        <p:spPr>
          <a:xfrm>
            <a:off x="304800" y="115888"/>
            <a:ext cx="75438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三、本课程的授课思路与内容安排</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46082" name="矩形 5"/>
          <p:cNvSpPr/>
          <p:nvPr/>
        </p:nvSpPr>
        <p:spPr>
          <a:xfrm>
            <a:off x="304800" y="1062038"/>
            <a:ext cx="8534400" cy="461962"/>
          </a:xfrm>
          <a:prstGeom prst="rect">
            <a:avLst/>
          </a:prstGeom>
          <a:noFill/>
          <a:ln w="9525">
            <a:noFill/>
          </a:ln>
        </p:spPr>
        <p:txBody>
          <a:bodyPr anchor="t" anchorCtr="0">
            <a:spAutoFit/>
          </a:bodyPr>
          <a:p>
            <a:pPr algn="ctr">
              <a:buClrTx/>
              <a:buFontTx/>
            </a:pPr>
            <a:r>
              <a:rPr lang="zh-CN" altLang="en-US" sz="2400" dirty="0">
                <a:latin typeface="Times New Roman" panose="02020603050405020304" pitchFamily="18" charset="0"/>
              </a:rPr>
              <a:t>单示例单标记学习范式下的强监督分类</a:t>
            </a:r>
            <a:endParaRPr lang="zh-CN" altLang="en-US" sz="2400" dirty="0">
              <a:latin typeface="Times New Roman" panose="02020603050405020304" pitchFamily="18" charset="0"/>
            </a:endParaRPr>
          </a:p>
        </p:txBody>
      </p:sp>
      <p:pic>
        <p:nvPicPr>
          <p:cNvPr id="46083" name="图片 5" descr="分类5.jpg"/>
          <p:cNvPicPr>
            <a:picLocks noChangeAspect="1"/>
          </p:cNvPicPr>
          <p:nvPr/>
        </p:nvPicPr>
        <p:blipFill>
          <a:blip r:embed="rId1"/>
          <a:stretch>
            <a:fillRect/>
          </a:stretch>
        </p:blipFill>
        <p:spPr>
          <a:xfrm>
            <a:off x="561975" y="1466850"/>
            <a:ext cx="8201025" cy="3924300"/>
          </a:xfrm>
          <a:prstGeom prst="rect">
            <a:avLst/>
          </a:prstGeom>
          <a:noFill/>
          <a:ln w="9525">
            <a:noFill/>
          </a:ln>
        </p:spPr>
      </p:pic>
    </p:spTree>
  </p:cSld>
  <p:clrMapOvr>
    <a:masterClrMapping/>
  </p:clrMapOvr>
  <p:transition spd="med"/>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3153" name="Rectangle 3"/>
          <p:cNvSpPr>
            <a:spLocks noGrp="1"/>
          </p:cNvSpPr>
          <p:nvPr>
            <p:ph idx="1"/>
          </p:nvPr>
        </p:nvSpPr>
        <p:spPr>
          <a:xfrm>
            <a:off x="411163" y="1219200"/>
            <a:ext cx="8318500" cy="5334000"/>
          </a:xfrm>
          <a:ln/>
        </p:spPr>
        <p:txBody>
          <a:bodyPr vert="horz" wrap="square" lIns="90488" tIns="44450" rIns="90488" bIns="44450" anchor="t" anchorCtr="0"/>
          <a:p>
            <a:pPr eaLnBrk="1" hangingPunct="1">
              <a:lnSpc>
                <a:spcPts val="3800"/>
              </a:lnSpc>
              <a:buNone/>
            </a:pPr>
            <a:r>
              <a:rPr lang="en-US" altLang="zh-CN" dirty="0">
                <a:solidFill>
                  <a:srgbClr val="FF0000"/>
                </a:solidFill>
                <a:latin typeface="黑体" panose="02010609060101010101" pitchFamily="49" charset="-122"/>
                <a:ea typeface="黑体" panose="02010609060101010101" pitchFamily="49" charset="-122"/>
              </a:rPr>
              <a:t>1</a:t>
            </a:r>
            <a:r>
              <a:rPr lang="zh-CN" altLang="en-US" dirty="0">
                <a:solidFill>
                  <a:srgbClr val="FF0000"/>
                </a:solidFill>
                <a:latin typeface="黑体" panose="02010609060101010101" pitchFamily="49" charset="-122"/>
                <a:ea typeface="黑体" panose="02010609060101010101" pitchFamily="49" charset="-122"/>
              </a:rPr>
              <a:t>）近邻索引问题：</a:t>
            </a:r>
            <a:endParaRPr lang="en-US" altLang="zh-CN" dirty="0">
              <a:solidFill>
                <a:srgbClr val="FF0000"/>
              </a:solidFill>
              <a:latin typeface="黑体" panose="02010609060101010101" pitchFamily="49" charset="-122"/>
              <a:ea typeface="黑体" panose="02010609060101010101" pitchFamily="49" charset="-122"/>
            </a:endParaRPr>
          </a:p>
          <a:p>
            <a:pPr eaLnBrk="1" hangingPunct="1">
              <a:lnSpc>
                <a:spcPts val="3800"/>
              </a:lnSpc>
            </a:pPr>
            <a:r>
              <a:rPr lang="zh-CN" altLang="en-US" dirty="0">
                <a:latin typeface="黑体" panose="02010609060101010101" pitchFamily="49" charset="-122"/>
                <a:ea typeface="黑体" panose="02010609060101010101" pitchFamily="49" charset="-122"/>
              </a:rPr>
              <a:t>除了上述基于距离排序的索引方法之外，目前还开发了许多对存储的训练样本进行索引的方法，以便更快速地确定最近邻样本。比如</a:t>
            </a:r>
            <a:r>
              <a:rPr lang="en-US" altLang="zh-CN" dirty="0">
                <a:latin typeface="Times New Roman" panose="02020603050405020304" pitchFamily="18" charset="0"/>
                <a:ea typeface="黑体" panose="02010609060101010101" pitchFamily="49" charset="-122"/>
              </a:rPr>
              <a:t>KD-Tree</a:t>
            </a:r>
            <a:r>
              <a:rPr lang="zh-CN" altLang="en-US" dirty="0">
                <a:latin typeface="黑体" panose="02010609060101010101" pitchFamily="49" charset="-122"/>
                <a:ea typeface="黑体" panose="02010609060101010101" pitchFamily="49" charset="-122"/>
              </a:rPr>
              <a:t>方法把训练样本存储在树的叶子结点上，邻近的样本存储在相同或相近的叶子结点上，然后通过测试待测样本在内部结点上的划分属性把待测样本划分到相关的叶子结点上。</a:t>
            </a:r>
            <a:endParaRPr lang="en-US" altLang="zh-CN" dirty="0">
              <a:latin typeface="黑体" panose="02010609060101010101" pitchFamily="49" charset="-122"/>
              <a:ea typeface="黑体" panose="02010609060101010101" pitchFamily="49" charset="-122"/>
            </a:endParaRPr>
          </a:p>
          <a:p>
            <a:pPr eaLnBrk="1" hangingPunct="1">
              <a:buNone/>
            </a:pPr>
            <a:r>
              <a:rPr lang="en-US" altLang="zh-CN" b="1" dirty="0">
                <a:solidFill>
                  <a:srgbClr val="FF0000"/>
                </a:solidFill>
                <a:latin typeface="黑体" panose="02010609060101010101" pitchFamily="49" charset="-122"/>
                <a:ea typeface="黑体" panose="02010609060101010101" pitchFamily="49" charset="-122"/>
              </a:rPr>
              <a:t>	</a:t>
            </a:r>
            <a:r>
              <a:rPr lang="zh-CN" altLang="en-US" sz="2400" b="1" dirty="0">
                <a:solidFill>
                  <a:srgbClr val="FF0000"/>
                </a:solidFill>
                <a:latin typeface="黑体" panose="02010609060101010101" pitchFamily="49" charset="-122"/>
                <a:ea typeface="黑体" panose="02010609060101010101" pitchFamily="49" charset="-122"/>
              </a:rPr>
              <a:t>这种方法因为树的构建是在训练阶段进行的，所以比基于距离排序的索引方法所需的计算量要小得多。但如何构建有效的树成了另外一个需要解决的问题。</a:t>
            </a:r>
            <a:endParaRPr lang="zh-CN" altLang="en-US" sz="2400" b="1" dirty="0">
              <a:solidFill>
                <a:srgbClr val="FF0000"/>
              </a:solidFill>
              <a:latin typeface="黑体" panose="02010609060101010101" pitchFamily="49" charset="-122"/>
              <a:ea typeface="黑体" panose="02010609060101010101" pitchFamily="49" charset="-122"/>
            </a:endParaRPr>
          </a:p>
        </p:txBody>
      </p:sp>
      <p:sp>
        <p:nvSpPr>
          <p:cNvPr id="433154"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三、最近邻学习常见问题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5201"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buNone/>
            </a:pPr>
            <a:r>
              <a:rPr lang="en-US" altLang="zh-CN" dirty="0">
                <a:solidFill>
                  <a:srgbClr val="FF0000"/>
                </a:solidFill>
                <a:latin typeface="黑体" panose="02010609060101010101" pitchFamily="49" charset="-122"/>
                <a:ea typeface="黑体" panose="02010609060101010101" pitchFamily="49" charset="-122"/>
              </a:rPr>
              <a:t>2</a:t>
            </a:r>
            <a:r>
              <a:rPr lang="zh-CN" altLang="en-US" dirty="0">
                <a:solidFill>
                  <a:srgbClr val="FF0000"/>
                </a:solidFill>
                <a:latin typeface="黑体" panose="02010609060101010101" pitchFamily="49" charset="-122"/>
                <a:ea typeface="黑体" panose="02010609060101010101" pitchFamily="49" charset="-122"/>
              </a:rPr>
              <a:t>）维度灾害问题：</a:t>
            </a:r>
            <a:endParaRPr lang="en-US" altLang="zh-CN" dirty="0">
              <a:solidFill>
                <a:srgbClr val="FF0000"/>
              </a:solidFill>
              <a:latin typeface="黑体" panose="02010609060101010101" pitchFamily="49" charset="-122"/>
              <a:ea typeface="黑体" panose="02010609060101010101" pitchFamily="49" charset="-122"/>
            </a:endParaRPr>
          </a:p>
          <a:p>
            <a:pPr eaLnBrk="1" hangingPunct="1">
              <a:lnSpc>
                <a:spcPts val="3800"/>
              </a:lnSpc>
            </a:pPr>
            <a:r>
              <a:rPr lang="zh-CN" altLang="en-US" dirty="0">
                <a:latin typeface="黑体" panose="02010609060101010101" pitchFamily="49" charset="-122"/>
                <a:ea typeface="黑体" panose="02010609060101010101" pitchFamily="49" charset="-122"/>
              </a:rPr>
              <a:t>前面讲到的许多学习方法，比如决策树学习，只测试部分属性就可作出判断，而最近邻学习中样本间的距离是根据样本的所有属性来计算的。如果目标函数仅依赖于很多属性中的几个时，样本间的距离会被大量不相关的属性所支配，从而导致相关属性的值很接近的样本相距很远。</a:t>
            </a:r>
            <a:endParaRPr lang="zh-CN" altLang="en-US" dirty="0">
              <a:latin typeface="黑体" panose="02010609060101010101" pitchFamily="49" charset="-122"/>
              <a:ea typeface="黑体" panose="02010609060101010101" pitchFamily="49" charset="-122"/>
            </a:endParaRPr>
          </a:p>
          <a:p>
            <a:pPr eaLnBrk="1" hangingPunct="1">
              <a:lnSpc>
                <a:spcPts val="3800"/>
              </a:lnSpc>
            </a:pPr>
            <a:r>
              <a:rPr lang="zh-CN" altLang="en-US" dirty="0">
                <a:latin typeface="黑体" panose="02010609060101010101" pitchFamily="49" charset="-122"/>
                <a:ea typeface="黑体" panose="02010609060101010101" pitchFamily="49" charset="-122"/>
              </a:rPr>
              <a:t>这种由于存在很多不相关属性所导致的难题，被称为维度灾难。解决维度灾害问题的常用方法主要包括：</a:t>
            </a: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）属性加权；</a:t>
            </a: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）属性选择。</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435202"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三、最近邻学习常见问题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7249"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buNone/>
            </a:pPr>
            <a:r>
              <a:rPr lang="en-US" altLang="zh-CN" dirty="0">
                <a:solidFill>
                  <a:srgbClr val="FF0000"/>
                </a:solidFill>
                <a:latin typeface="黑体" panose="02010609060101010101" pitchFamily="49" charset="-122"/>
                <a:ea typeface="黑体" panose="02010609060101010101" pitchFamily="49" charset="-122"/>
              </a:rPr>
              <a:t>3</a:t>
            </a:r>
            <a:r>
              <a:rPr lang="zh-CN" altLang="en-US" dirty="0">
                <a:solidFill>
                  <a:srgbClr val="FF0000"/>
                </a:solidFill>
                <a:latin typeface="黑体" panose="02010609060101010101" pitchFamily="49" charset="-122"/>
                <a:ea typeface="黑体" panose="02010609060101010101" pitchFamily="49" charset="-122"/>
              </a:rPr>
              <a:t>）邻域大小问题：</a:t>
            </a:r>
            <a:endParaRPr lang="en-US" altLang="zh-CN" dirty="0">
              <a:solidFill>
                <a:srgbClr val="FF0000"/>
              </a:solidFill>
              <a:latin typeface="黑体" panose="02010609060101010101" pitchFamily="49" charset="-122"/>
              <a:ea typeface="黑体" panose="02010609060101010101" pitchFamily="49" charset="-122"/>
            </a:endParaRPr>
          </a:p>
          <a:p>
            <a:pPr eaLnBrk="1" hangingPunct="1">
              <a:lnSpc>
                <a:spcPts val="3800"/>
              </a:lnSpc>
            </a:pPr>
            <a:r>
              <a:rPr lang="zh-CN" altLang="en-US" dirty="0">
                <a:latin typeface="黑体" panose="02010609060101010101" pitchFamily="49" charset="-122"/>
                <a:ea typeface="黑体" panose="02010609060101010101" pitchFamily="49" charset="-122"/>
              </a:rPr>
              <a:t>最近邻学习有一个很重要的参数，那就是邻域的大小，即最近邻样本的数目</a:t>
            </a:r>
            <a:r>
              <a:rPr lang="en-US" altLang="zh-CN" dirty="0">
                <a:latin typeface="黑体" panose="02010609060101010101" pitchFamily="49" charset="-122"/>
                <a:ea typeface="黑体" panose="02010609060101010101" pitchFamily="49" charset="-122"/>
              </a:rPr>
              <a:t>K</a:t>
            </a:r>
            <a:r>
              <a:rPr lang="zh-CN" altLang="en-US" dirty="0">
                <a:latin typeface="黑体" panose="02010609060101010101" pitchFamily="49" charset="-122"/>
                <a:ea typeface="黑体" panose="02010609060101010101" pitchFamily="49" charset="-122"/>
              </a:rPr>
              <a:t>，最近邻学习的预测结果与</a:t>
            </a:r>
            <a:r>
              <a:rPr lang="en-US" altLang="zh-CN" dirty="0">
                <a:latin typeface="黑体" panose="02010609060101010101" pitchFamily="49" charset="-122"/>
                <a:ea typeface="黑体" panose="02010609060101010101" pitchFamily="49" charset="-122"/>
              </a:rPr>
              <a:t>K</a:t>
            </a:r>
            <a:r>
              <a:rPr lang="zh-CN" altLang="en-US" dirty="0">
                <a:latin typeface="黑体" panose="02010609060101010101" pitchFamily="49" charset="-122"/>
                <a:ea typeface="黑体" panose="02010609060101010101" pitchFamily="49" charset="-122"/>
              </a:rPr>
              <a:t>的大小密切相关。同样的数据，</a:t>
            </a:r>
            <a:r>
              <a:rPr lang="en-US" altLang="zh-CN" dirty="0">
                <a:latin typeface="黑体" panose="02010609060101010101" pitchFamily="49" charset="-122"/>
                <a:ea typeface="黑体" panose="02010609060101010101" pitchFamily="49" charset="-122"/>
              </a:rPr>
              <a:t>K</a:t>
            </a:r>
            <a:r>
              <a:rPr lang="zh-CN" altLang="en-US" dirty="0">
                <a:latin typeface="黑体" panose="02010609060101010101" pitchFamily="49" charset="-122"/>
                <a:ea typeface="黑体" panose="02010609060101010101" pitchFamily="49" charset="-122"/>
              </a:rPr>
              <a:t>值不同可能导致不同的预测结果。</a:t>
            </a:r>
            <a:endParaRPr lang="zh-CN" altLang="en-US" dirty="0">
              <a:latin typeface="黑体" panose="02010609060101010101" pitchFamily="49" charset="-122"/>
              <a:ea typeface="黑体" panose="02010609060101010101" pitchFamily="49" charset="-122"/>
            </a:endParaRPr>
          </a:p>
          <a:p>
            <a:pPr eaLnBrk="1" hangingPunct="1">
              <a:lnSpc>
                <a:spcPts val="3800"/>
              </a:lnSpc>
            </a:pPr>
            <a:r>
              <a:rPr lang="zh-CN" altLang="en-US" dirty="0">
                <a:latin typeface="黑体" panose="02010609060101010101" pitchFamily="49" charset="-122"/>
                <a:ea typeface="黑体" panose="02010609060101010101" pitchFamily="49" charset="-122"/>
              </a:rPr>
              <a:t>目前对于</a:t>
            </a:r>
            <a:r>
              <a:rPr lang="en-US" altLang="zh-CN" dirty="0">
                <a:latin typeface="黑体" panose="02010609060101010101" pitchFamily="49" charset="-122"/>
                <a:ea typeface="黑体" panose="02010609060101010101" pitchFamily="49" charset="-122"/>
              </a:rPr>
              <a:t>K</a:t>
            </a:r>
            <a:r>
              <a:rPr lang="zh-CN" altLang="en-US" dirty="0">
                <a:latin typeface="黑体" panose="02010609060101010101" pitchFamily="49" charset="-122"/>
                <a:ea typeface="黑体" panose="02010609060101010101" pitchFamily="49" charset="-122"/>
              </a:rPr>
              <a:t>值的选取主要有两种办法：</a:t>
            </a: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）基于经验直接给定；</a:t>
            </a: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）基于数据自动学习。</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437250"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三、最近邻学习常见问题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9297" name="Rectangle 3"/>
          <p:cNvSpPr>
            <a:spLocks noGrp="1"/>
          </p:cNvSpPr>
          <p:nvPr>
            <p:ph idx="1"/>
          </p:nvPr>
        </p:nvSpPr>
        <p:spPr>
          <a:xfrm>
            <a:off x="411163" y="1219200"/>
            <a:ext cx="8318500" cy="5410200"/>
          </a:xfrm>
          <a:ln/>
        </p:spPr>
        <p:txBody>
          <a:bodyPr vert="horz" wrap="square" lIns="90488" tIns="44450" rIns="90488" bIns="44450" anchor="t" anchorCtr="0"/>
          <a:p>
            <a:pPr eaLnBrk="1" hangingPunct="1">
              <a:lnSpc>
                <a:spcPts val="3800"/>
              </a:lnSpc>
              <a:buNone/>
            </a:pPr>
            <a:r>
              <a:rPr lang="en-US" altLang="zh-CN" dirty="0">
                <a:solidFill>
                  <a:srgbClr val="FF0000"/>
                </a:solidFill>
                <a:latin typeface="黑体" panose="02010609060101010101" pitchFamily="49" charset="-122"/>
                <a:ea typeface="黑体" panose="02010609060101010101" pitchFamily="49" charset="-122"/>
              </a:rPr>
              <a:t>4</a:t>
            </a:r>
            <a:r>
              <a:rPr lang="zh-CN" altLang="en-US" dirty="0">
                <a:solidFill>
                  <a:srgbClr val="FF0000"/>
                </a:solidFill>
                <a:latin typeface="黑体" panose="02010609060101010101" pitchFamily="49" charset="-122"/>
                <a:ea typeface="黑体" panose="02010609060101010101" pitchFamily="49" charset="-122"/>
              </a:rPr>
              <a:t>）后验概率问题：</a:t>
            </a:r>
            <a:endParaRPr lang="en-US" altLang="zh-CN" dirty="0">
              <a:solidFill>
                <a:srgbClr val="FF0000"/>
              </a:solidFill>
              <a:latin typeface="黑体" panose="02010609060101010101" pitchFamily="49" charset="-122"/>
              <a:ea typeface="黑体" panose="02010609060101010101" pitchFamily="49" charset="-122"/>
            </a:endParaRPr>
          </a:p>
          <a:p>
            <a:pPr eaLnBrk="1" hangingPunct="1">
              <a:lnSpc>
                <a:spcPts val="3800"/>
              </a:lnSpc>
            </a:pPr>
            <a:r>
              <a:rPr lang="zh-CN" altLang="en-US" sz="2400" dirty="0">
                <a:latin typeface="黑体" panose="02010609060101010101" pitchFamily="49" charset="-122"/>
                <a:ea typeface="黑体" panose="02010609060101010101" pitchFamily="49" charset="-122"/>
              </a:rPr>
              <a:t>给定待测样本的</a:t>
            </a:r>
            <a:r>
              <a:rPr lang="en-US" altLang="zh-CN" sz="2400" dirty="0">
                <a:latin typeface="黑体" panose="02010609060101010101" pitchFamily="49" charset="-122"/>
                <a:ea typeface="黑体" panose="02010609060101010101" pitchFamily="49" charset="-122"/>
              </a:rPr>
              <a:t>K</a:t>
            </a:r>
            <a:r>
              <a:rPr lang="zh-CN" altLang="en-US" sz="2400" dirty="0">
                <a:latin typeface="黑体" panose="02010609060101010101" pitchFamily="49" charset="-122"/>
                <a:ea typeface="黑体" panose="02010609060101010101" pitchFamily="49" charset="-122"/>
              </a:rPr>
              <a:t>个最近邻样本，估计其后验概率的常用方法包括：投票法、加权投票法、局部概率模型法。当计算得到的后验概率出现相同的情况下，可以采用随机分类或者拒判的方法进行处理。</a:t>
            </a:r>
            <a:endParaRPr lang="en-US" altLang="zh-CN" sz="2400" dirty="0">
              <a:latin typeface="黑体" panose="02010609060101010101" pitchFamily="49" charset="-122"/>
              <a:ea typeface="黑体" panose="02010609060101010101" pitchFamily="49" charset="-122"/>
            </a:endParaRPr>
          </a:p>
          <a:p>
            <a:pPr eaLnBrk="1" hangingPunct="1">
              <a:lnSpc>
                <a:spcPts val="3800"/>
              </a:lnSpc>
            </a:pPr>
            <a:r>
              <a:rPr lang="zh-CN" altLang="en-US" sz="2400" b="1" dirty="0">
                <a:solidFill>
                  <a:srgbClr val="FF0000"/>
                </a:solidFill>
                <a:latin typeface="黑体" panose="02010609060101010101" pitchFamily="49" charset="-122"/>
                <a:ea typeface="黑体" panose="02010609060101010101" pitchFamily="49" charset="-122"/>
              </a:rPr>
              <a:t>在计算后验概率的过程经常会采用一些常用的概率估计方法：基于频率的极大似然估计、拉普拉斯估计、基于相似度（距离）加权的拉普拉斯估计、</a:t>
            </a:r>
            <a:r>
              <a:rPr lang="en-US" altLang="zh-CN" sz="2400" b="1" dirty="0">
                <a:solidFill>
                  <a:srgbClr val="FF0000"/>
                </a:solidFill>
                <a:latin typeface="黑体" panose="02010609060101010101" pitchFamily="49" charset="-122"/>
                <a:ea typeface="黑体" panose="02010609060101010101" pitchFamily="49" charset="-122"/>
              </a:rPr>
              <a:t>m-</a:t>
            </a:r>
            <a:r>
              <a:rPr lang="zh-CN" altLang="en-US" sz="2400" b="1" dirty="0">
                <a:solidFill>
                  <a:srgbClr val="FF0000"/>
                </a:solidFill>
                <a:latin typeface="黑体" panose="02010609060101010101" pitchFamily="49" charset="-122"/>
                <a:ea typeface="黑体" panose="02010609060101010101" pitchFamily="49" charset="-122"/>
              </a:rPr>
              <a:t>估计，朴素贝叶斯估计等等。</a:t>
            </a:r>
            <a:endParaRPr lang="en-US" altLang="zh-CN" sz="2400" dirty="0">
              <a:latin typeface="黑体" panose="02010609060101010101" pitchFamily="49" charset="-122"/>
              <a:ea typeface="黑体" panose="02010609060101010101" pitchFamily="49" charset="-122"/>
            </a:endParaRPr>
          </a:p>
          <a:p>
            <a:pPr eaLnBrk="1" hangingPunct="1">
              <a:lnSpc>
                <a:spcPts val="3800"/>
              </a:lnSpc>
              <a:buNone/>
            </a:pPr>
            <a:r>
              <a:rPr lang="en-US" altLang="zh-CN" sz="2400" b="1" dirty="0">
                <a:solidFill>
                  <a:srgbClr val="FF0000"/>
                </a:solidFill>
                <a:latin typeface="黑体" panose="02010609060101010101" pitchFamily="49" charset="-122"/>
                <a:ea typeface="黑体" panose="02010609060101010101" pitchFamily="49" charset="-122"/>
              </a:rPr>
              <a:t>	</a:t>
            </a:r>
            <a:endParaRPr lang="en-US" altLang="zh-CN" sz="2400" b="1" dirty="0">
              <a:solidFill>
                <a:srgbClr val="FF0000"/>
              </a:solidFill>
              <a:latin typeface="黑体" panose="02010609060101010101" pitchFamily="49" charset="-122"/>
              <a:ea typeface="黑体" panose="02010609060101010101" pitchFamily="49" charset="-122"/>
            </a:endParaRPr>
          </a:p>
          <a:p>
            <a:pPr eaLnBrk="1" hangingPunct="1">
              <a:lnSpc>
                <a:spcPts val="3800"/>
              </a:lnSpc>
              <a:buNone/>
            </a:pPr>
            <a:endParaRPr lang="zh-CN" altLang="en-US" b="1" dirty="0">
              <a:solidFill>
                <a:srgbClr val="FF0000"/>
              </a:solidFill>
              <a:latin typeface="黑体" panose="02010609060101010101" pitchFamily="49" charset="-122"/>
              <a:ea typeface="黑体" panose="02010609060101010101" pitchFamily="49" charset="-122"/>
            </a:endParaRPr>
          </a:p>
        </p:txBody>
      </p:sp>
      <p:sp>
        <p:nvSpPr>
          <p:cNvPr id="439298"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三、最近邻学习常见问题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1345"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buNone/>
            </a:pPr>
            <a:r>
              <a:rPr lang="en-US" altLang="zh-CN" dirty="0">
                <a:solidFill>
                  <a:srgbClr val="FF0000"/>
                </a:solidFill>
                <a:latin typeface="黑体" panose="02010609060101010101" pitchFamily="49" charset="-122"/>
                <a:ea typeface="黑体" panose="02010609060101010101" pitchFamily="49" charset="-122"/>
              </a:rPr>
              <a:t>5</a:t>
            </a:r>
            <a:r>
              <a:rPr lang="zh-CN" altLang="en-US" dirty="0">
                <a:solidFill>
                  <a:srgbClr val="FF0000"/>
                </a:solidFill>
                <a:latin typeface="黑体" panose="02010609060101010101" pitchFamily="49" charset="-122"/>
                <a:ea typeface="黑体" panose="02010609060101010101" pitchFamily="49" charset="-122"/>
              </a:rPr>
              <a:t>）计算效率问题：</a:t>
            </a:r>
            <a:endParaRPr lang="en-US" altLang="zh-CN" dirty="0">
              <a:solidFill>
                <a:srgbClr val="FF0000"/>
              </a:solidFill>
              <a:latin typeface="黑体" panose="02010609060101010101" pitchFamily="49" charset="-122"/>
              <a:ea typeface="黑体" panose="02010609060101010101" pitchFamily="49" charset="-122"/>
            </a:endParaRPr>
          </a:p>
          <a:p>
            <a:pPr eaLnBrk="1" hangingPunct="1">
              <a:lnSpc>
                <a:spcPts val="3800"/>
              </a:lnSpc>
            </a:pPr>
            <a:r>
              <a:rPr lang="zh-CN" altLang="en-US" dirty="0">
                <a:latin typeface="黑体" panose="02010609060101010101" pitchFamily="49" charset="-122"/>
                <a:ea typeface="黑体" panose="02010609060101010101" pitchFamily="49" charset="-122"/>
              </a:rPr>
              <a:t>最近邻学习推迟所有的计算处理，直到接收到一个新的待测样本，所以分类每个新的待测样本就需要大量的计算。</a:t>
            </a:r>
            <a:endParaRPr lang="en-US" altLang="zh-CN" dirty="0">
              <a:latin typeface="黑体" panose="02010609060101010101" pitchFamily="49" charset="-122"/>
              <a:ea typeface="黑体" panose="02010609060101010101" pitchFamily="49" charset="-122"/>
            </a:endParaRPr>
          </a:p>
          <a:p>
            <a:pPr eaLnBrk="1" hangingPunct="1">
              <a:lnSpc>
                <a:spcPts val="3800"/>
              </a:lnSpc>
            </a:pPr>
            <a:r>
              <a:rPr lang="zh-CN" altLang="en-US" dirty="0">
                <a:solidFill>
                  <a:srgbClr val="FF0000"/>
                </a:solidFill>
                <a:latin typeface="黑体" panose="02010609060101010101" pitchFamily="49" charset="-122"/>
                <a:ea typeface="黑体" panose="02010609060101010101" pitchFamily="49" charset="-122"/>
              </a:rPr>
              <a:t>高效的近邻索引方法可以在一定程度上缓解计算效率问题，比如</a:t>
            </a:r>
            <a:r>
              <a:rPr lang="en-US" altLang="zh-CN" dirty="0">
                <a:solidFill>
                  <a:srgbClr val="FF0000"/>
                </a:solidFill>
                <a:latin typeface="Times New Roman" panose="02020603050405020304" pitchFamily="18" charset="0"/>
                <a:ea typeface="黑体" panose="02010609060101010101" pitchFamily="49" charset="-122"/>
              </a:rPr>
              <a:t>KD-Tree</a:t>
            </a:r>
            <a:r>
              <a:rPr lang="zh-CN" altLang="en-US" dirty="0">
                <a:solidFill>
                  <a:srgbClr val="FF0000"/>
                </a:solidFill>
                <a:latin typeface="Times New Roman" panose="02020603050405020304" pitchFamily="18" charset="0"/>
                <a:ea typeface="黑体" panose="02010609060101010101" pitchFamily="49" charset="-122"/>
              </a:rPr>
              <a:t>近邻索引</a:t>
            </a:r>
            <a:r>
              <a:rPr lang="zh-CN" altLang="en-US" dirty="0">
                <a:solidFill>
                  <a:srgbClr val="FF0000"/>
                </a:solidFill>
                <a:latin typeface="黑体" panose="02010609060101010101" pitchFamily="49" charset="-122"/>
                <a:ea typeface="黑体" panose="02010609060101010101" pitchFamily="49" charset="-122"/>
              </a:rPr>
              <a:t>方法。</a:t>
            </a:r>
            <a:endParaRPr lang="zh-CN" altLang="en-US" dirty="0">
              <a:solidFill>
                <a:srgbClr val="FF0000"/>
              </a:solidFill>
              <a:latin typeface="黑体" panose="02010609060101010101" pitchFamily="49" charset="-122"/>
              <a:ea typeface="黑体" panose="02010609060101010101" pitchFamily="49" charset="-122"/>
            </a:endParaRPr>
          </a:p>
        </p:txBody>
      </p:sp>
      <p:sp>
        <p:nvSpPr>
          <p:cNvPr id="441346"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三、最近邻学习常见问题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3393"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buNone/>
            </a:pPr>
            <a:r>
              <a:rPr lang="en-US" altLang="zh-CN" dirty="0">
                <a:solidFill>
                  <a:srgbClr val="FF0000"/>
                </a:solidFill>
                <a:latin typeface="黑体" panose="02010609060101010101" pitchFamily="49" charset="-122"/>
                <a:ea typeface="黑体" panose="02010609060101010101" pitchFamily="49" charset="-122"/>
              </a:rPr>
              <a:t>6</a:t>
            </a:r>
            <a:r>
              <a:rPr lang="zh-CN" altLang="en-US" dirty="0">
                <a:solidFill>
                  <a:srgbClr val="FF0000"/>
                </a:solidFill>
                <a:latin typeface="黑体" panose="02010609060101010101" pitchFamily="49" charset="-122"/>
                <a:ea typeface="黑体" panose="02010609060101010101" pitchFamily="49" charset="-122"/>
              </a:rPr>
              <a:t>）归纳偏置问题：</a:t>
            </a:r>
            <a:endParaRPr lang="en-US" altLang="zh-CN" dirty="0">
              <a:solidFill>
                <a:srgbClr val="FF0000"/>
              </a:solidFill>
              <a:latin typeface="黑体" panose="02010609060101010101" pitchFamily="49" charset="-122"/>
              <a:ea typeface="黑体" panose="02010609060101010101" pitchFamily="49" charset="-122"/>
            </a:endParaRPr>
          </a:p>
          <a:p>
            <a:pPr eaLnBrk="1" hangingPunct="1">
              <a:lnSpc>
                <a:spcPts val="3800"/>
              </a:lnSpc>
            </a:pPr>
            <a:r>
              <a:rPr lang="zh-CN" altLang="en-US" dirty="0">
                <a:latin typeface="黑体" panose="02010609060101010101" pitchFamily="49" charset="-122"/>
                <a:ea typeface="黑体" panose="02010609060101010101" pitchFamily="49" charset="-122"/>
              </a:rPr>
              <a:t>最近邻学习的归纳偏置是：在输入空间上相近的样本点具有相似的目标函数输出。也就是说，一个待测样本的类标记与它在输入空间中相邻的训练样本的类标记相似。</a:t>
            </a:r>
            <a:endParaRPr lang="en-US" altLang="zh-CN" dirty="0">
              <a:latin typeface="黑体" panose="02010609060101010101" pitchFamily="49" charset="-122"/>
              <a:ea typeface="黑体" panose="02010609060101010101" pitchFamily="49" charset="-122"/>
            </a:endParaRPr>
          </a:p>
          <a:p>
            <a:pPr eaLnBrk="1" hangingPunct="1">
              <a:lnSpc>
                <a:spcPts val="3800"/>
              </a:lnSpc>
            </a:pPr>
            <a:r>
              <a:rPr lang="zh-CN" altLang="en-US" dirty="0">
                <a:solidFill>
                  <a:srgbClr val="FF0000"/>
                </a:solidFill>
                <a:latin typeface="黑体" panose="02010609060101010101" pitchFamily="49" charset="-122"/>
                <a:ea typeface="黑体" panose="02010609060101010101" pitchFamily="49" charset="-122"/>
              </a:rPr>
              <a:t>有效的距离度量方法可以在一定程度上缓解归纳偏置问题，比如属性加权的距离度量方法。</a:t>
            </a:r>
            <a:endParaRPr lang="zh-CN" altLang="en-US" dirty="0">
              <a:solidFill>
                <a:srgbClr val="FF0000"/>
              </a:solidFill>
              <a:latin typeface="黑体" panose="02010609060101010101" pitchFamily="49" charset="-122"/>
              <a:ea typeface="黑体" panose="02010609060101010101" pitchFamily="49" charset="-122"/>
            </a:endParaRPr>
          </a:p>
        </p:txBody>
      </p:sp>
      <p:sp>
        <p:nvSpPr>
          <p:cNvPr id="443394"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三、最近邻学习常见问题</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5441" name="Picture 4" descr="未命名"/>
          <p:cNvPicPr>
            <a:picLocks noChangeAspect="1"/>
          </p:cNvPicPr>
          <p:nvPr/>
        </p:nvPicPr>
        <p:blipFill>
          <a:blip r:embed="rId1"/>
          <a:stretch>
            <a:fillRect/>
          </a:stretch>
        </p:blipFill>
        <p:spPr>
          <a:xfrm>
            <a:off x="3343275" y="2819400"/>
            <a:ext cx="762000" cy="660400"/>
          </a:xfrm>
          <a:prstGeom prst="rect">
            <a:avLst/>
          </a:prstGeom>
          <a:noFill/>
          <a:ln w="9525">
            <a:noFill/>
          </a:ln>
        </p:spPr>
      </p:pic>
      <p:sp>
        <p:nvSpPr>
          <p:cNvPr id="445442" name="Text Box 5"/>
          <p:cNvSpPr txBox="1"/>
          <p:nvPr/>
        </p:nvSpPr>
        <p:spPr>
          <a:xfrm>
            <a:off x="838200" y="1447800"/>
            <a:ext cx="7302500" cy="706438"/>
          </a:xfrm>
          <a:prstGeom prst="rect">
            <a:avLst/>
          </a:prstGeom>
          <a:noFill/>
          <a:ln w="9525">
            <a:noFill/>
          </a:ln>
        </p:spPr>
        <p:txBody>
          <a:bodyPr anchor="t" anchorCtr="0">
            <a:spAutoFit/>
          </a:bodyPr>
          <a:p>
            <a:pPr algn="ctr" eaLnBrk="0" hangingPunct="0">
              <a:buClrTx/>
              <a:buFontTx/>
            </a:pPr>
            <a:r>
              <a:rPr lang="zh-CN" altLang="en-US" sz="4000" dirty="0">
                <a:latin typeface="Times New Roman" panose="02020603050405020304" pitchFamily="18" charset="0"/>
                <a:ea typeface="楷体_GB2312" pitchFamily="49" charset="-122"/>
              </a:rPr>
              <a:t>第</a:t>
            </a:r>
            <a:r>
              <a:rPr lang="en-US" altLang="zh-CN" sz="4000" dirty="0">
                <a:latin typeface="Times New Roman" panose="02020603050405020304" pitchFamily="18" charset="0"/>
                <a:ea typeface="楷体_GB2312" pitchFamily="49" charset="-122"/>
              </a:rPr>
              <a:t>9</a:t>
            </a:r>
            <a:r>
              <a:rPr lang="zh-CN" altLang="en-US" sz="4000" dirty="0">
                <a:latin typeface="Times New Roman" panose="02020603050405020304" pitchFamily="18" charset="0"/>
                <a:ea typeface="楷体_GB2312" pitchFamily="49" charset="-122"/>
              </a:rPr>
              <a:t>章：演化学习</a:t>
            </a:r>
            <a:endParaRPr lang="zh-CN" altLang="en-US" sz="4000" dirty="0">
              <a:latin typeface="Times New Roman" panose="02020603050405020304" pitchFamily="18" charset="0"/>
              <a:ea typeface="楷体_GB2312" pitchFamily="49" charset="-122"/>
            </a:endParaRPr>
          </a:p>
        </p:txBody>
      </p:sp>
      <p:sp>
        <p:nvSpPr>
          <p:cNvPr id="445443" name="Text Box 8"/>
          <p:cNvSpPr txBox="1"/>
          <p:nvPr/>
        </p:nvSpPr>
        <p:spPr>
          <a:xfrm>
            <a:off x="684213" y="1270000"/>
            <a:ext cx="792162" cy="365125"/>
          </a:xfrm>
          <a:prstGeom prst="rect">
            <a:avLst/>
          </a:prstGeom>
          <a:noFill/>
          <a:ln w="9525">
            <a:noFill/>
          </a:ln>
        </p:spPr>
        <p:txBody>
          <a:bodyPr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pic>
        <p:nvPicPr>
          <p:cNvPr id="445444" name="图片 11" descr="3.png"/>
          <p:cNvPicPr>
            <a:picLocks noChangeAspect="1"/>
          </p:cNvPicPr>
          <p:nvPr/>
        </p:nvPicPr>
        <p:blipFill>
          <a:blip r:embed="rId2"/>
          <a:stretch>
            <a:fillRect/>
          </a:stretch>
        </p:blipFill>
        <p:spPr>
          <a:xfrm>
            <a:off x="2516188" y="3733800"/>
            <a:ext cx="628650" cy="628650"/>
          </a:xfrm>
          <a:prstGeom prst="rect">
            <a:avLst/>
          </a:prstGeom>
          <a:noFill/>
          <a:ln w="9525">
            <a:noFill/>
          </a:ln>
        </p:spPr>
      </p:pic>
      <p:sp>
        <p:nvSpPr>
          <p:cNvPr id="445445" name="文本框 6"/>
          <p:cNvSpPr txBox="1"/>
          <p:nvPr/>
        </p:nvSpPr>
        <p:spPr>
          <a:xfrm>
            <a:off x="1981200" y="2905125"/>
            <a:ext cx="1262063" cy="523875"/>
          </a:xfrm>
          <a:prstGeom prst="rect">
            <a:avLst/>
          </a:prstGeom>
          <a:noFill/>
          <a:ln w="9525">
            <a:noFill/>
          </a:ln>
        </p:spPr>
        <p:txBody>
          <a:bodyPr wrap="none" anchor="t" anchorCtr="0">
            <a:spAutoFit/>
          </a:bodyPr>
          <a:p>
            <a:pPr>
              <a:buClrTx/>
              <a:buFontTx/>
            </a:pPr>
            <a:r>
              <a:rPr lang="zh-CN" altLang="en-US" dirty="0">
                <a:latin typeface="微软雅黑" panose="020B0503020204020204" pitchFamily="34" charset="-122"/>
                <a:ea typeface="微软雅黑" panose="020B0503020204020204" pitchFamily="34" charset="-122"/>
              </a:rPr>
              <a:t>蒋良孝</a:t>
            </a:r>
            <a:endParaRPr lang="zh-CN" altLang="en-US" dirty="0">
              <a:latin typeface="微软雅黑" panose="020B0503020204020204" pitchFamily="34" charset="-122"/>
              <a:ea typeface="微软雅黑" panose="020B0503020204020204" pitchFamily="34" charset="-122"/>
            </a:endParaRPr>
          </a:p>
        </p:txBody>
      </p:sp>
      <p:sp>
        <p:nvSpPr>
          <p:cNvPr id="445446" name="文本框 7"/>
          <p:cNvSpPr txBox="1"/>
          <p:nvPr/>
        </p:nvSpPr>
        <p:spPr>
          <a:xfrm>
            <a:off x="4052888" y="2919413"/>
            <a:ext cx="3262312" cy="461962"/>
          </a:xfrm>
          <a:prstGeom prst="rect">
            <a:avLst/>
          </a:prstGeom>
          <a:noFill/>
          <a:ln w="9525">
            <a:noFill/>
          </a:ln>
        </p:spPr>
        <p:txBody>
          <a:bodyPr wrap="none" anchor="t" anchorCtr="0">
            <a:spAutoFit/>
          </a:bodyPr>
          <a:p>
            <a:pPr>
              <a:buClrTx/>
              <a:buFontTx/>
            </a:pPr>
            <a:r>
              <a:rPr lang="zh-CN" altLang="en-US" sz="2400" dirty="0">
                <a:latin typeface="微软雅黑" panose="020B0503020204020204" pitchFamily="34" charset="-122"/>
                <a:ea typeface="微软雅黑" panose="020B0503020204020204" pitchFamily="34" charset="-122"/>
              </a:rPr>
              <a:t>中国地质大学（武汉）</a:t>
            </a:r>
            <a:endParaRPr lang="zh-CN" altLang="en-US" sz="2400" dirty="0">
              <a:latin typeface="微软雅黑" panose="020B0503020204020204" pitchFamily="34" charset="-122"/>
              <a:ea typeface="微软雅黑" panose="020B0503020204020204" pitchFamily="34" charset="-122"/>
            </a:endParaRPr>
          </a:p>
        </p:txBody>
      </p:sp>
      <p:cxnSp>
        <p:nvCxnSpPr>
          <p:cNvPr id="445447" name="直接连接符 9"/>
          <p:cNvCxnSpPr/>
          <p:nvPr/>
        </p:nvCxnSpPr>
        <p:spPr>
          <a:xfrm>
            <a:off x="3275013" y="2819400"/>
            <a:ext cx="0" cy="635000"/>
          </a:xfrm>
          <a:prstGeom prst="line">
            <a:avLst/>
          </a:prstGeom>
          <a:ln w="38100" cap="flat" cmpd="sng">
            <a:solidFill>
              <a:srgbClr val="0000FF"/>
            </a:solidFill>
            <a:prstDash val="solid"/>
            <a:round/>
            <a:headEnd type="none" w="med" len="med"/>
            <a:tailEnd type="none" w="med" len="med"/>
          </a:ln>
        </p:spPr>
      </p:cxnSp>
      <p:sp>
        <p:nvSpPr>
          <p:cNvPr id="445448" name="文本框 1"/>
          <p:cNvSpPr txBox="1"/>
          <p:nvPr/>
        </p:nvSpPr>
        <p:spPr>
          <a:xfrm>
            <a:off x="3200400" y="4419600"/>
            <a:ext cx="2625725" cy="461963"/>
          </a:xfrm>
          <a:prstGeom prst="rect">
            <a:avLst/>
          </a:prstGeom>
          <a:noFill/>
          <a:ln w="9525">
            <a:noFill/>
          </a:ln>
        </p:spPr>
        <p:txBody>
          <a:bodyPr wrap="none" anchor="t" anchorCtr="0">
            <a:spAutoFit/>
          </a:bodyPr>
          <a:p>
            <a:pPr eaLnBrk="0" hangingPunct="0">
              <a:buClrTx/>
              <a:buFontTx/>
            </a:pPr>
            <a:r>
              <a:rPr lang="en-US" altLang="zh-CN" sz="2400" dirty="0">
                <a:latin typeface="Times New Roman" panose="02020603050405020304" pitchFamily="18" charset="0"/>
                <a:ea typeface="黑体" panose="02010609060101010101" pitchFamily="49" charset="-122"/>
              </a:rPr>
              <a:t>ljiang@cug.edu.cn</a:t>
            </a:r>
            <a:endParaRPr lang="zh-CN" altLang="en-US" sz="2400" dirty="0">
              <a:latin typeface="Times New Roman" panose="02020603050405020304" pitchFamily="18" charset="0"/>
              <a:ea typeface="黑体" panose="02010609060101010101" pitchFamily="49" charset="-122"/>
            </a:endParaRPr>
          </a:p>
        </p:txBody>
      </p:sp>
      <p:sp>
        <p:nvSpPr>
          <p:cNvPr id="445449" name="文本框 1"/>
          <p:cNvSpPr txBox="1"/>
          <p:nvPr/>
        </p:nvSpPr>
        <p:spPr>
          <a:xfrm>
            <a:off x="3049588" y="3805238"/>
            <a:ext cx="3570287" cy="461962"/>
          </a:xfrm>
          <a:prstGeom prst="rect">
            <a:avLst/>
          </a:prstGeom>
          <a:noFill/>
          <a:ln w="9525">
            <a:noFill/>
          </a:ln>
        </p:spPr>
        <p:txBody>
          <a:bodyPr wrap="none" anchor="t" anchorCtr="0">
            <a:spAutoFit/>
          </a:bodyPr>
          <a:p>
            <a:pPr eaLnBrk="0" hangingPunct="0">
              <a:buClrTx/>
              <a:buFontTx/>
            </a:pPr>
            <a:r>
              <a:rPr lang="zh-CN" altLang="en-US" sz="2400" b="0" dirty="0">
                <a:solidFill>
                  <a:srgbClr val="0000FF"/>
                </a:solidFill>
                <a:latin typeface="华文行楷" panose="02010800040101010101" pitchFamily="2" charset="-122"/>
                <a:ea typeface="华文行楷" panose="02010800040101010101" pitchFamily="2" charset="-122"/>
              </a:rPr>
              <a:t>机器学习与数据挖掘团队</a:t>
            </a:r>
            <a:endParaRPr lang="zh-CN" altLang="en-US" sz="2400" b="0" dirty="0">
              <a:solidFill>
                <a:srgbClr val="0000FF"/>
              </a:solidFill>
              <a:latin typeface="华文行楷" panose="02010800040101010101" pitchFamily="2" charset="-122"/>
              <a:ea typeface="华文行楷" panose="02010800040101010101" pitchFamily="2" charset="-122"/>
            </a:endParaRPr>
          </a:p>
        </p:txBody>
      </p:sp>
      <p:sp>
        <p:nvSpPr>
          <p:cNvPr id="445450" name="矩形 28"/>
          <p:cNvSpPr/>
          <p:nvPr/>
        </p:nvSpPr>
        <p:spPr>
          <a:xfrm>
            <a:off x="2362200" y="5114925"/>
            <a:ext cx="4572000" cy="523875"/>
          </a:xfrm>
          <a:prstGeom prst="rect">
            <a:avLst/>
          </a:prstGeom>
          <a:noFill/>
          <a:ln w="9525">
            <a:noFill/>
          </a:ln>
        </p:spPr>
        <p:txBody>
          <a:bodyPr anchor="t" anchorCtr="0">
            <a:spAutoFit/>
          </a:bodyPr>
          <a:p>
            <a:pPr algn="ctr" eaLnBrk="0" hangingPunct="0">
              <a:buClrTx/>
              <a:buFontTx/>
            </a:pPr>
            <a:r>
              <a:rPr lang="en-US" altLang="zh-CN" b="0" dirty="0">
                <a:latin typeface="Times New Roman" panose="02020603050405020304" pitchFamily="18" charset="0"/>
                <a:ea typeface="黑体" panose="02010609060101010101" pitchFamily="49" charset="-122"/>
                <a:hlinkClick r:id="rId3"/>
              </a:rPr>
              <a:t>http://grzy.cug.edu.cn/jlx/</a:t>
            </a:r>
            <a:endParaRPr lang="zh-CN" altLang="en-US" b="0" dirty="0">
              <a:solidFill>
                <a:srgbClr val="0000FF"/>
              </a:solidFill>
              <a:latin typeface="Times New Roman" panose="02020603050405020304" pitchFamily="18" charset="0"/>
              <a:ea typeface="黑体" panose="02010609060101010101" pitchFamily="49" charset="-122"/>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7489" name="TextBox 14"/>
          <p:cNvSpPr txBox="1"/>
          <p:nvPr/>
        </p:nvSpPr>
        <p:spPr>
          <a:xfrm>
            <a:off x="914400" y="115888"/>
            <a:ext cx="3962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本章内容</a:t>
            </a:r>
            <a:endParaRPr lang="zh-CN" altLang="en-US" sz="3600" dirty="0">
              <a:solidFill>
                <a:srgbClr val="0000CC"/>
              </a:solidFill>
              <a:latin typeface="楷体" panose="02010609060101010101" pitchFamily="49" charset="-122"/>
              <a:ea typeface="楷体" panose="02010609060101010101" pitchFamily="49" charset="-122"/>
            </a:endParaRPr>
          </a:p>
        </p:txBody>
      </p:sp>
      <p:pic>
        <p:nvPicPr>
          <p:cNvPr id="447490" name="图片 11" descr="3.png"/>
          <p:cNvPicPr>
            <a:picLocks noChangeAspect="1"/>
          </p:cNvPicPr>
          <p:nvPr/>
        </p:nvPicPr>
        <p:blipFill>
          <a:blip r:embed="rId1"/>
          <a:stretch>
            <a:fillRect/>
          </a:stretch>
        </p:blipFill>
        <p:spPr>
          <a:xfrm>
            <a:off x="285750" y="209550"/>
            <a:ext cx="628650" cy="628650"/>
          </a:xfrm>
          <a:prstGeom prst="rect">
            <a:avLst/>
          </a:prstGeom>
          <a:noFill/>
          <a:ln w="9525">
            <a:noFill/>
          </a:ln>
        </p:spPr>
      </p:pic>
      <p:sp>
        <p:nvSpPr>
          <p:cNvPr id="12" name="AutoShape 8"/>
          <p:cNvSpPr>
            <a:spLocks noChangeArrowheads="1"/>
          </p:cNvSpPr>
          <p:nvPr/>
        </p:nvSpPr>
        <p:spPr bwMode="auto">
          <a:xfrm>
            <a:off x="1143000" y="2117725"/>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Tx/>
              <a:buNone/>
              <a:defRPr/>
            </a:pPr>
            <a:r>
              <a:rPr kumimoji="0" lang="zh-CN" altLang="en-US" sz="2800" b="1"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mn-ea"/>
              </a:rPr>
              <a:t>二、遗传算法</a:t>
            </a:r>
            <a:endParaRPr kumimoji="0" lang="zh-CN" altLang="en-US" sz="2800" b="1"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mn-ea"/>
            </a:endParaRPr>
          </a:p>
        </p:txBody>
      </p:sp>
      <p:sp>
        <p:nvSpPr>
          <p:cNvPr id="13" name="AutoShape 10"/>
          <p:cNvSpPr>
            <a:spLocks noChangeArrowheads="1"/>
          </p:cNvSpPr>
          <p:nvPr/>
        </p:nvSpPr>
        <p:spPr bwMode="auto">
          <a:xfrm>
            <a:off x="1144588" y="2955925"/>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Tx/>
              <a:buNone/>
              <a:defRPr/>
            </a:pPr>
            <a:r>
              <a:rPr kumimoji="0" lang="zh-CN" altLang="en-US" sz="2800" b="1"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mn-ea"/>
              </a:rPr>
              <a:t>三、演化神经网络</a:t>
            </a:r>
            <a:endParaRPr kumimoji="0" lang="zh-CN" altLang="en-US" sz="2800" b="1"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mn-ea"/>
            </a:endParaRPr>
          </a:p>
        </p:txBody>
      </p:sp>
      <p:sp>
        <p:nvSpPr>
          <p:cNvPr id="14" name="AutoShape 13"/>
          <p:cNvSpPr>
            <a:spLocks noChangeArrowheads="1"/>
          </p:cNvSpPr>
          <p:nvPr/>
        </p:nvSpPr>
        <p:spPr bwMode="auto">
          <a:xfrm>
            <a:off x="1143000" y="1295400"/>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Tx/>
              <a:buNone/>
              <a:defRPr/>
            </a:pPr>
            <a:r>
              <a:rPr kumimoji="0" lang="zh-CN" altLang="en-US" sz="2800" b="1"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mn-ea"/>
              </a:rPr>
              <a:t>一、演化学习基础知识</a:t>
            </a:r>
            <a:endParaRPr kumimoji="0" lang="zh-CN" altLang="en-US" sz="2800" b="1"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mn-ea"/>
            </a:endParaRPr>
          </a:p>
        </p:txBody>
      </p:sp>
      <p:sp>
        <p:nvSpPr>
          <p:cNvPr id="8" name="AutoShape 8"/>
          <p:cNvSpPr>
            <a:spLocks noChangeArrowheads="1"/>
          </p:cNvSpPr>
          <p:nvPr/>
        </p:nvSpPr>
        <p:spPr bwMode="auto">
          <a:xfrm>
            <a:off x="1143000" y="3794125"/>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Tx/>
              <a:buNone/>
              <a:defRPr/>
            </a:pPr>
            <a:r>
              <a:rPr kumimoji="0" lang="zh-CN" altLang="en-US" sz="2800" b="1"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mn-ea"/>
              </a:rPr>
              <a:t>四、演化学习问题与挑战</a:t>
            </a:r>
            <a:endParaRPr kumimoji="0" lang="zh-CN" altLang="en-US" sz="2800" b="1"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9537" name="矩形 5"/>
          <p:cNvSpPr/>
          <p:nvPr/>
        </p:nvSpPr>
        <p:spPr>
          <a:xfrm>
            <a:off x="228600" y="990600"/>
            <a:ext cx="8458200" cy="954088"/>
          </a:xfrm>
          <a:prstGeom prst="rect">
            <a:avLst/>
          </a:prstGeom>
          <a:noFill/>
          <a:ln w="9525">
            <a:noFill/>
          </a:ln>
        </p:spPr>
        <p:txBody>
          <a:bodyPr anchor="t" anchorCtr="0">
            <a:spAutoFit/>
          </a:bodyPr>
          <a:p>
            <a:pPr eaLnBrk="0" hangingPunct="0">
              <a:buClrTx/>
              <a:buFontTx/>
            </a:pPr>
            <a:r>
              <a:rPr lang="zh-CN" altLang="en-US" dirty="0">
                <a:solidFill>
                  <a:srgbClr val="0000CC"/>
                </a:solidFill>
                <a:latin typeface="黑体" panose="02010609060101010101" pitchFamily="49" charset="-122"/>
                <a:ea typeface="宋体" panose="02010600030101010101" pitchFamily="2" charset="-122"/>
              </a:rPr>
              <a:t>定义：</a:t>
            </a:r>
            <a:r>
              <a:rPr lang="zh-CN" altLang="en-US" b="0" dirty="0">
                <a:solidFill>
                  <a:srgbClr val="0000FF"/>
                </a:solidFill>
                <a:latin typeface="Times New Roman" panose="02020603050405020304" pitchFamily="18" charset="0"/>
                <a:ea typeface="宋体" panose="02010600030101010101" pitchFamily="2" charset="-122"/>
              </a:rPr>
              <a:t>演化学习基于演化算法提供的优化工具来设计机器学习算法。</a:t>
            </a:r>
            <a:endParaRPr lang="zh-CN" altLang="en-US" b="0" dirty="0">
              <a:solidFill>
                <a:srgbClr val="0000FF"/>
              </a:solidFill>
              <a:latin typeface="Times New Roman" panose="02020603050405020304" pitchFamily="18" charset="0"/>
              <a:ea typeface="宋体" panose="02010600030101010101" pitchFamily="2" charset="-122"/>
            </a:endParaRPr>
          </a:p>
        </p:txBody>
      </p:sp>
      <p:sp>
        <p:nvSpPr>
          <p:cNvPr id="449538" name="TextBox 14"/>
          <p:cNvSpPr txBox="1"/>
          <p:nvPr/>
        </p:nvSpPr>
        <p:spPr>
          <a:xfrm>
            <a:off x="304800" y="152400"/>
            <a:ext cx="7010400" cy="646113"/>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一、演化学习基础知识</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2" name="TextBox 1"/>
          <p:cNvSpPr txBox="1"/>
          <p:nvPr/>
        </p:nvSpPr>
        <p:spPr>
          <a:xfrm>
            <a:off x="533505" y="1981237"/>
            <a:ext cx="2971722" cy="2308324"/>
          </a:xfrm>
          <a:prstGeom prst="rect">
            <a:avLst/>
          </a:prstGeom>
          <a:solidFill>
            <a:schemeClr val="accent2">
              <a:lumMod val="40000"/>
              <a:lumOff val="60000"/>
            </a:schemeClr>
          </a:solidFill>
          <a:ln>
            <a:solidFill>
              <a:schemeClr val="accent1"/>
            </a:solidFill>
          </a:ln>
          <a:effectLst>
            <a:innerShdw blurRad="63500" dist="50800" dir="18900000">
              <a:prstClr val="black">
                <a:alpha val="50000"/>
              </a:prstClr>
            </a:innerShdw>
          </a:effectLst>
        </p:spPr>
        <p:txBody>
          <a:bodyPr>
            <a:spAutoFit/>
          </a:bodyPr>
          <a:lstStyle/>
          <a:p>
            <a:pPr marR="0" defTabSz="914400" eaLnBrk="0" hangingPunct="0">
              <a:lnSpc>
                <a:spcPct val="150000"/>
              </a:lnSpc>
              <a:buClrTx/>
              <a:buSzTx/>
              <a:buFontTx/>
              <a:buNone/>
              <a:defRPr/>
            </a:pPr>
            <a:r>
              <a:rPr kumimoji="0" lang="zh-CN" altLang="en-US" sz="2400" kern="1200" cap="none" spc="0" normalizeH="0" baseline="0" noProof="1">
                <a:solidFill>
                  <a:srgbClr val="FF0000"/>
                </a:solidFill>
                <a:latin typeface="Times New Roman" panose="02020603050405020304" pitchFamily="18" charset="0"/>
                <a:ea typeface="宋体" panose="02010600030101010101" pitchFamily="2" charset="-122"/>
                <a:cs typeface="+mn-cs"/>
                <a:sym typeface="+mn-ea"/>
              </a:rPr>
              <a:t>演化算法</a:t>
            </a:r>
            <a:endParaRPr kumimoji="0" lang="en-US" altLang="zh-CN" sz="2400" kern="1200" cap="none" spc="0" normalizeH="0" baseline="0" noProof="1">
              <a:solidFill>
                <a:srgbClr val="FF0000"/>
              </a:solidFill>
              <a:latin typeface="Times New Roman" panose="02020603050405020304" pitchFamily="18" charset="0"/>
              <a:ea typeface="宋体" panose="02010600030101010101" pitchFamily="2" charset="-122"/>
              <a:cs typeface="+mn-cs"/>
              <a:sym typeface="+mn-ea"/>
            </a:endParaRPr>
          </a:p>
          <a:p>
            <a:pPr marL="342900" marR="0" indent="-342900" defTabSz="914400" eaLnBrk="0" hangingPunct="0">
              <a:lnSpc>
                <a:spcPct val="150000"/>
              </a:lnSpc>
              <a:buClrTx/>
              <a:buSzTx/>
              <a:buFont typeface="Wingdings" panose="05000000000000000000" pitchFamily="2" charset="2"/>
              <a:buChar char="Ø"/>
              <a:defRPr/>
            </a:pPr>
            <a:r>
              <a:rPr kumimoji="0" lang="zh-CN" altLang="en-US" sz="2400" kern="1200" cap="none" spc="0" normalizeH="0" baseline="0" noProof="1">
                <a:latin typeface="Times New Roman" panose="02020603050405020304" pitchFamily="18" charset="0"/>
                <a:ea typeface="宋体" panose="02010600030101010101" pitchFamily="2" charset="-122"/>
                <a:cs typeface="+mn-cs"/>
                <a:sym typeface="+mn-ea"/>
              </a:rPr>
              <a:t>遗传算法</a:t>
            </a:r>
            <a:endParaRPr kumimoji="0" lang="en-US" altLang="zh-CN" sz="2400" kern="1200" cap="none" spc="0" normalizeH="0" baseline="0" noProof="1">
              <a:latin typeface="Times New Roman" panose="02020603050405020304" pitchFamily="18" charset="0"/>
              <a:ea typeface="宋体" panose="02010600030101010101" pitchFamily="2" charset="-122"/>
              <a:cs typeface="+mn-cs"/>
              <a:sym typeface="+mn-ea"/>
            </a:endParaRPr>
          </a:p>
          <a:p>
            <a:pPr marL="342900" marR="0" indent="-342900" defTabSz="914400" eaLnBrk="0" hangingPunct="0">
              <a:lnSpc>
                <a:spcPct val="150000"/>
              </a:lnSpc>
              <a:buClrTx/>
              <a:buSzTx/>
              <a:buFont typeface="Wingdings" panose="05000000000000000000" pitchFamily="2" charset="2"/>
              <a:buChar char="Ø"/>
              <a:defRPr/>
            </a:pPr>
            <a:r>
              <a:rPr kumimoji="0" lang="zh-CN" altLang="en-US" sz="2400" kern="1200" cap="none" spc="0" normalizeH="0" baseline="0" noProof="1">
                <a:latin typeface="Times New Roman" panose="02020603050405020304" pitchFamily="18" charset="0"/>
                <a:ea typeface="宋体" panose="02010600030101010101" pitchFamily="2" charset="-122"/>
                <a:cs typeface="+mn-cs"/>
                <a:sym typeface="+mn-ea"/>
              </a:rPr>
              <a:t>遗传规划</a:t>
            </a:r>
            <a:endParaRPr kumimoji="0" lang="en-US" altLang="zh-CN" sz="2400" kern="1200" cap="none" spc="0" normalizeH="0" baseline="0" noProof="1">
              <a:latin typeface="Times New Roman" panose="02020603050405020304" pitchFamily="18" charset="0"/>
              <a:ea typeface="宋体" panose="02010600030101010101" pitchFamily="2" charset="-122"/>
              <a:cs typeface="+mn-cs"/>
              <a:sym typeface="+mn-ea"/>
            </a:endParaRPr>
          </a:p>
          <a:p>
            <a:pPr marL="342900" marR="0" indent="-342900" defTabSz="914400" eaLnBrk="0" hangingPunct="0">
              <a:lnSpc>
                <a:spcPct val="150000"/>
              </a:lnSpc>
              <a:buClrTx/>
              <a:buSzTx/>
              <a:buFont typeface="Wingdings" panose="05000000000000000000" pitchFamily="2" charset="2"/>
              <a:buChar char="Ø"/>
              <a:defRPr/>
            </a:pPr>
            <a:r>
              <a:rPr kumimoji="0" lang="en-US" altLang="zh-CN" sz="2400" kern="1200" cap="none" spc="0" normalizeH="0" baseline="0" noProof="1">
                <a:latin typeface="Times New Roman" panose="02020603050405020304" pitchFamily="18" charset="0"/>
                <a:ea typeface="宋体" panose="02010600030101010101" pitchFamily="2" charset="-122"/>
                <a:cs typeface="+mn-cs"/>
                <a:sym typeface="+mn-ea"/>
              </a:rPr>
              <a:t>…...</a:t>
            </a:r>
            <a:endParaRPr kumimoji="0" lang="en-US" altLang="zh-CN" sz="2400" kern="1200" cap="none" spc="0" normalizeH="0" baseline="0" noProof="1">
              <a:latin typeface="Times New Roman" panose="02020603050405020304" pitchFamily="18" charset="0"/>
              <a:ea typeface="宋体" panose="02010600030101010101" pitchFamily="2" charset="-122"/>
              <a:cs typeface="+mn-cs"/>
              <a:sym typeface="+mn-ea"/>
            </a:endParaRPr>
          </a:p>
        </p:txBody>
      </p:sp>
      <p:sp>
        <p:nvSpPr>
          <p:cNvPr id="3" name="矩形 2"/>
          <p:cNvSpPr/>
          <p:nvPr/>
        </p:nvSpPr>
        <p:spPr bwMode="auto">
          <a:xfrm>
            <a:off x="5334000" y="2438400"/>
            <a:ext cx="3048000" cy="3733800"/>
          </a:xfrm>
          <a:prstGeom prst="rect">
            <a:avLst/>
          </a:prstGeom>
          <a:solidFill>
            <a:srgbClr val="66FFFF"/>
          </a:solidFill>
          <a:ln w="12700"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mn-cs"/>
                <a:sym typeface="+mn-ea"/>
              </a:rPr>
              <a:t>演化学习</a:t>
            </a:r>
            <a:endParaRPr kumimoji="0" lang="en-US" altLang="zh-CN" sz="2400" b="1" i="0" u="none" strike="noStrike" kern="120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mn-cs"/>
              <a:sym typeface="+mn-ea"/>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defRPr/>
            </a:pP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sym typeface="+mn-ea"/>
              </a:rPr>
              <a:t>演化神经网络学习</a:t>
            </a:r>
            <a:endPar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sym typeface="+mn-ea"/>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defRPr/>
            </a:pP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sym typeface="+mn-ea"/>
              </a:rPr>
              <a:t>演化贝叶斯学习</a:t>
            </a:r>
            <a:endPar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sym typeface="+mn-ea"/>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defRPr/>
            </a:pP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sym typeface="+mn-ea"/>
              </a:rPr>
              <a:t>演化决策树学习</a:t>
            </a:r>
            <a:endPar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sym typeface="+mn-ea"/>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defRPr/>
            </a:pP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sym typeface="+mn-ea"/>
              </a:rPr>
              <a:t>演化最近邻学习</a:t>
            </a:r>
            <a:endPar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sym typeface="+mn-ea"/>
            </a:endParaRPr>
          </a:p>
          <a:p>
            <a:pPr marL="0" marR="0" lvl="0" indent="0" algn="l" defTabSz="914400" rtl="0" eaLnBrk="0" fontAlgn="base" latinLnBrk="0" hangingPunct="0">
              <a:lnSpc>
                <a:spcPct val="150000"/>
              </a:lnSpc>
              <a:spcBef>
                <a:spcPct val="0"/>
              </a:spcBef>
              <a:spcAft>
                <a:spcPct val="0"/>
              </a:spcAft>
              <a:buClrTx/>
              <a:buSzTx/>
              <a:buFontTx/>
              <a:buNone/>
              <a:defRPr/>
            </a:pP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sym typeface="+mn-ea"/>
              </a:rPr>
              <a:t>      ……</a:t>
            </a:r>
            <a:endParaRPr kumimoji="0" lang="zh-CN" altLang="en-US" sz="2400" b="1" i="0" u="none" strike="noStrike" kern="120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mn-cs"/>
              <a:sym typeface="+mn-ea"/>
            </a:endParaRPr>
          </a:p>
        </p:txBody>
      </p:sp>
      <p:sp>
        <p:nvSpPr>
          <p:cNvPr id="7" name="TextBox 6"/>
          <p:cNvSpPr txBox="1"/>
          <p:nvPr/>
        </p:nvSpPr>
        <p:spPr>
          <a:xfrm>
            <a:off x="533505" y="4473387"/>
            <a:ext cx="2971722" cy="2308324"/>
          </a:xfrm>
          <a:prstGeom prst="rect">
            <a:avLst/>
          </a:prstGeom>
          <a:solidFill>
            <a:schemeClr val="accent2">
              <a:lumMod val="40000"/>
              <a:lumOff val="60000"/>
            </a:schemeClr>
          </a:solidFill>
          <a:ln>
            <a:solidFill>
              <a:schemeClr val="accent1"/>
            </a:solidFill>
          </a:ln>
          <a:effectLst>
            <a:innerShdw blurRad="63500" dist="50800" dir="18900000">
              <a:prstClr val="black">
                <a:alpha val="50000"/>
              </a:prstClr>
            </a:innerShdw>
          </a:effectLst>
        </p:spPr>
        <p:txBody>
          <a:bodyPr>
            <a:spAutoFit/>
          </a:bodyPr>
          <a:lstStyle/>
          <a:p>
            <a:pPr marR="0" defTabSz="914400" eaLnBrk="0" hangingPunct="0">
              <a:lnSpc>
                <a:spcPct val="150000"/>
              </a:lnSpc>
              <a:buClrTx/>
              <a:buSzTx/>
              <a:buFontTx/>
              <a:buNone/>
              <a:defRPr/>
            </a:pPr>
            <a:r>
              <a:rPr kumimoji="0" lang="zh-CN" altLang="en-US" sz="2400" kern="1200" cap="none" spc="0" normalizeH="0" baseline="0" noProof="1">
                <a:solidFill>
                  <a:srgbClr val="FF0000"/>
                </a:solidFill>
                <a:latin typeface="Times New Roman" panose="02020603050405020304" pitchFamily="18" charset="0"/>
                <a:ea typeface="宋体" panose="02010600030101010101" pitchFamily="2" charset="-122"/>
                <a:cs typeface="+mn-cs"/>
                <a:sym typeface="+mn-ea"/>
              </a:rPr>
              <a:t>机器学习</a:t>
            </a:r>
            <a:endParaRPr kumimoji="0" lang="en-US" altLang="zh-CN" sz="2400" kern="1200" cap="none" spc="0" normalizeH="0" baseline="0" noProof="1">
              <a:solidFill>
                <a:srgbClr val="FF0000"/>
              </a:solidFill>
              <a:latin typeface="Times New Roman" panose="02020603050405020304" pitchFamily="18" charset="0"/>
              <a:ea typeface="宋体" panose="02010600030101010101" pitchFamily="2" charset="-122"/>
              <a:cs typeface="+mn-cs"/>
              <a:sym typeface="+mn-ea"/>
            </a:endParaRPr>
          </a:p>
          <a:p>
            <a:pPr marL="342900" marR="0" indent="-342900" defTabSz="914400" eaLnBrk="0" hangingPunct="0">
              <a:lnSpc>
                <a:spcPct val="150000"/>
              </a:lnSpc>
              <a:buClrTx/>
              <a:buSzTx/>
              <a:buFont typeface="Wingdings" panose="05000000000000000000" pitchFamily="2" charset="2"/>
              <a:buChar char="Ø"/>
              <a:defRPr/>
            </a:pPr>
            <a:r>
              <a:rPr kumimoji="0" lang="zh-CN" altLang="en-US" sz="2400" kern="1200" cap="none" spc="0" normalizeH="0" baseline="0" noProof="1">
                <a:latin typeface="Times New Roman" panose="02020603050405020304" pitchFamily="18" charset="0"/>
                <a:ea typeface="宋体" panose="02010600030101010101" pitchFamily="2" charset="-122"/>
                <a:cs typeface="+mn-cs"/>
                <a:sym typeface="+mn-ea"/>
              </a:rPr>
              <a:t>神经网络学习</a:t>
            </a:r>
            <a:endParaRPr kumimoji="0" lang="en-US" altLang="zh-CN" sz="2400" kern="1200" cap="none" spc="0" normalizeH="0" baseline="0" noProof="1">
              <a:latin typeface="Times New Roman" panose="02020603050405020304" pitchFamily="18" charset="0"/>
              <a:ea typeface="宋体" panose="02010600030101010101" pitchFamily="2" charset="-122"/>
              <a:cs typeface="+mn-cs"/>
              <a:sym typeface="+mn-ea"/>
            </a:endParaRPr>
          </a:p>
          <a:p>
            <a:pPr marL="342900" marR="0" indent="-342900" defTabSz="914400" eaLnBrk="0" hangingPunct="0">
              <a:lnSpc>
                <a:spcPct val="150000"/>
              </a:lnSpc>
              <a:buClrTx/>
              <a:buSzTx/>
              <a:buFont typeface="Wingdings" panose="05000000000000000000" pitchFamily="2" charset="2"/>
              <a:buChar char="Ø"/>
              <a:defRPr/>
            </a:pPr>
            <a:r>
              <a:rPr kumimoji="0" lang="zh-CN" altLang="en-US" sz="2400" kern="1200" cap="none" spc="0" normalizeH="0" baseline="0" noProof="1">
                <a:latin typeface="Times New Roman" panose="02020603050405020304" pitchFamily="18" charset="0"/>
                <a:ea typeface="宋体" panose="02010600030101010101" pitchFamily="2" charset="-122"/>
                <a:cs typeface="+mn-cs"/>
                <a:sym typeface="+mn-ea"/>
              </a:rPr>
              <a:t>贝叶斯学习</a:t>
            </a:r>
            <a:r>
              <a:rPr kumimoji="0" lang="en-US" altLang="zh-CN" sz="2400" kern="1200" cap="none" spc="0" normalizeH="0" baseline="0" noProof="1">
                <a:latin typeface="Times New Roman" panose="02020603050405020304" pitchFamily="18" charset="0"/>
                <a:ea typeface="宋体" panose="02010600030101010101" pitchFamily="2" charset="-122"/>
                <a:cs typeface="+mn-cs"/>
                <a:sym typeface="+mn-ea"/>
              </a:rPr>
              <a:t>          …...</a:t>
            </a:r>
            <a:endParaRPr kumimoji="0" lang="en-US" altLang="zh-CN" sz="2400" kern="1200" cap="none" spc="0" normalizeH="0" baseline="0" noProof="1">
              <a:latin typeface="Times New Roman" panose="02020603050405020304" pitchFamily="18" charset="0"/>
              <a:ea typeface="宋体" panose="02010600030101010101" pitchFamily="2" charset="-122"/>
              <a:cs typeface="+mn-cs"/>
              <a:sym typeface="+mn-ea"/>
            </a:endParaRPr>
          </a:p>
        </p:txBody>
      </p:sp>
      <p:sp>
        <p:nvSpPr>
          <p:cNvPr id="449542" name="燕尾形 4"/>
          <p:cNvSpPr/>
          <p:nvPr/>
        </p:nvSpPr>
        <p:spPr>
          <a:xfrm>
            <a:off x="3657600" y="3810000"/>
            <a:ext cx="1447800" cy="990600"/>
          </a:xfrm>
          <a:prstGeom prst="chevron">
            <a:avLst>
              <a:gd name="adj" fmla="val 49956"/>
            </a:avLst>
          </a:prstGeom>
          <a:solidFill>
            <a:schemeClr val="accent1"/>
          </a:solidFill>
          <a:ln w="12700" cap="flat" cmpd="sng">
            <a:solidFill>
              <a:schemeClr val="tx1"/>
            </a:solidFill>
            <a:prstDash val="solid"/>
            <a:round/>
            <a:headEnd type="none" w="med" len="med"/>
            <a:tailEnd type="none" w="med" len="med"/>
          </a:ln>
        </p:spPr>
        <p:txBody>
          <a:bodyPr anchor="t" anchorCtr="0"/>
          <a:p>
            <a:pPr eaLnBrk="0" hangingPunct="0">
              <a:buClrTx/>
              <a:buFontTx/>
            </a:pPr>
            <a:endParaRPr lang="zh-CN" altLang="en-US" dirty="0">
              <a:latin typeface="Times New Roman" panose="02020603050405020304" pitchFamily="18" charset="0"/>
              <a:ea typeface="宋体" panose="02010600030101010101" pitchFamily="2" charset="-122"/>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1585" name="TextBox 14"/>
          <p:cNvSpPr txBox="1"/>
          <p:nvPr/>
        </p:nvSpPr>
        <p:spPr>
          <a:xfrm>
            <a:off x="304800" y="152400"/>
            <a:ext cx="7010400" cy="646113"/>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一、演化学习基础知识</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4" name="矩形 3"/>
          <p:cNvSpPr/>
          <p:nvPr/>
        </p:nvSpPr>
        <p:spPr>
          <a:xfrm>
            <a:off x="304800" y="914400"/>
            <a:ext cx="8458200" cy="5259388"/>
          </a:xfrm>
          <a:prstGeom prst="rect">
            <a:avLst/>
          </a:prstGeom>
        </p:spPr>
        <p:txBody>
          <a:bodyPr>
            <a:spAutoFit/>
          </a:bodyPr>
          <a:lstStyle/>
          <a:p>
            <a:pPr marL="0" marR="0" lvl="0" indent="0" algn="l" defTabSz="914400" rtl="0" eaLnBrk="0" fontAlgn="base" latinLnBrk="0" hangingPunct="0">
              <a:lnSpc>
                <a:spcPct val="120000"/>
              </a:lnSpc>
              <a:spcBef>
                <a:spcPct val="0"/>
              </a:spcBef>
              <a:spcAft>
                <a:spcPct val="0"/>
              </a:spcAft>
              <a:buClrTx/>
              <a:buSzTx/>
              <a:buFontTx/>
              <a:buNone/>
              <a:defRPr/>
            </a:pPr>
            <a:r>
              <a:rPr kumimoji="0" lang="zh-CN" altLang="en-US" sz="2800" b="1" i="0" u="none" strike="noStrike" kern="1200" cap="none" spc="0" normalizeH="0" baseline="0" noProof="1">
                <a:ln>
                  <a:noFill/>
                </a:ln>
                <a:solidFill>
                  <a:srgbClr val="0000CC"/>
                </a:solidFill>
                <a:effectLst/>
                <a:uLnTx/>
                <a:uFillTx/>
                <a:latin typeface="黑体" panose="02010609060101010101" pitchFamily="49" charset="-122"/>
                <a:ea typeface="宋体" panose="02010600030101010101" pitchFamily="2" charset="-122"/>
                <a:cs typeface="+mn-cs"/>
                <a:sym typeface="+mn-ea"/>
              </a:rPr>
              <a:t>演化算法：</a:t>
            </a:r>
            <a:r>
              <a:rPr kumimoji="0" lang="zh-CN" altLang="en-US" sz="28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sym typeface="+mn-ea"/>
              </a:rPr>
              <a:t>或称“进化算法”，它</a:t>
            </a:r>
            <a:r>
              <a:rPr kumimoji="0" lang="en-US" altLang="zh-CN" sz="28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sym typeface="+mn-ea"/>
              </a:rPr>
              <a:t> </a:t>
            </a:r>
            <a:r>
              <a:rPr kumimoji="0" lang="zh-CN" altLang="en-US" sz="28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sym typeface="+mn-ea"/>
              </a:rPr>
              <a:t>是一个“算法簇”，其灵感都来自于大自然的生物进化。演化算法有很多的版本，比如，有不同的遗传基因表达方式，不同的交叉和变异算子，以及不同的再生和选择方法，与传统的优化算法相比</a:t>
            </a:r>
            <a:r>
              <a:rPr kumimoji="0" lang="zh-CN" altLang="en-US" sz="2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sym typeface="+mn-ea"/>
              </a:rPr>
              <a:t>，</a:t>
            </a:r>
            <a:r>
              <a:rPr kumimoji="0" lang="zh-CN" altLang="en-US" sz="2800" b="1" i="0" u="none" strike="noStrike" kern="1200" cap="none" spc="0" normalizeH="0" baseline="0" noProof="1">
                <a:ln>
                  <a:noFill/>
                </a:ln>
                <a:solidFill>
                  <a:srgbClr val="0000FF"/>
                </a:solidFill>
                <a:effectLst/>
                <a:uLnTx/>
                <a:uFillTx/>
                <a:latin typeface="Times New Roman" panose="02020603050405020304" pitchFamily="18" charset="0"/>
                <a:ea typeface="宋体" panose="02010600030101010101" pitchFamily="2" charset="-122"/>
                <a:cs typeface="+mn-cs"/>
                <a:sym typeface="+mn-ea"/>
              </a:rPr>
              <a:t>演化算法的特点</a:t>
            </a:r>
            <a:r>
              <a:rPr kumimoji="0" lang="zh-CN" altLang="en-US" sz="28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sym typeface="+mn-ea"/>
              </a:rPr>
              <a:t>在于：</a:t>
            </a:r>
            <a:endParaRPr kumimoji="0" lang="en-US" altLang="zh-CN" sz="28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sym typeface="+mn-ea"/>
            </a:endParaRPr>
          </a:p>
          <a:p>
            <a:pPr marL="457200" marR="0" lvl="0" indent="-457200" algn="l" defTabSz="914400" rtl="0" eaLnBrk="0" fontAlgn="base" latinLnBrk="0" hangingPunct="0">
              <a:lnSpc>
                <a:spcPct val="120000"/>
              </a:lnSpc>
              <a:spcBef>
                <a:spcPct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1">
                <a:ln>
                  <a:noFill/>
                </a:ln>
                <a:solidFill>
                  <a:srgbClr val="0000FF"/>
                </a:solidFill>
                <a:effectLst/>
                <a:uLnTx/>
                <a:uFillTx/>
                <a:latin typeface="Times New Roman" panose="02020603050405020304" pitchFamily="18" charset="0"/>
                <a:ea typeface="宋体" panose="02010600030101010101" pitchFamily="2" charset="-122"/>
                <a:cs typeface="+mn-cs"/>
                <a:sym typeface="+mn-ea"/>
              </a:rPr>
              <a:t>具有高鲁棒性和广泛适应性；</a:t>
            </a:r>
            <a:endParaRPr kumimoji="0" lang="en-US" altLang="zh-CN" sz="2800" b="0" i="0" u="none" strike="noStrike" kern="1200" cap="none" spc="0" normalizeH="0" baseline="0" noProof="1">
              <a:ln>
                <a:noFill/>
              </a:ln>
              <a:solidFill>
                <a:srgbClr val="0000FF"/>
              </a:solidFill>
              <a:effectLst/>
              <a:uLnTx/>
              <a:uFillTx/>
              <a:latin typeface="Times New Roman" panose="02020603050405020304" pitchFamily="18" charset="0"/>
              <a:ea typeface="宋体" panose="02010600030101010101" pitchFamily="2" charset="-122"/>
              <a:cs typeface="+mn-cs"/>
              <a:sym typeface="+mn-ea"/>
            </a:endParaRPr>
          </a:p>
          <a:p>
            <a:pPr marL="457200" marR="0" lvl="0" indent="-457200" algn="l" defTabSz="914400" rtl="0" eaLnBrk="0" fontAlgn="base" latinLnBrk="0" hangingPunct="0">
              <a:lnSpc>
                <a:spcPct val="120000"/>
              </a:lnSpc>
              <a:spcBef>
                <a:spcPct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1">
                <a:ln>
                  <a:noFill/>
                </a:ln>
                <a:solidFill>
                  <a:srgbClr val="0000FF"/>
                </a:solidFill>
                <a:effectLst/>
                <a:uLnTx/>
                <a:uFillTx/>
                <a:latin typeface="Times New Roman" panose="02020603050405020304" pitchFamily="18" charset="0"/>
                <a:ea typeface="宋体" panose="02010600030101010101" pitchFamily="2" charset="-122"/>
                <a:cs typeface="+mn-cs"/>
                <a:sym typeface="+mn-ea"/>
              </a:rPr>
              <a:t>具有自组织、自适应、自学习的特性；</a:t>
            </a:r>
            <a:endParaRPr kumimoji="0" lang="en-US" altLang="zh-CN" sz="2800" b="0" i="0" u="none" strike="noStrike" kern="1200" cap="none" spc="0" normalizeH="0" baseline="0" noProof="1">
              <a:ln>
                <a:noFill/>
              </a:ln>
              <a:solidFill>
                <a:srgbClr val="0000FF"/>
              </a:solidFill>
              <a:effectLst/>
              <a:uLnTx/>
              <a:uFillTx/>
              <a:latin typeface="Times New Roman" panose="02020603050405020304" pitchFamily="18" charset="0"/>
              <a:ea typeface="宋体" panose="02010600030101010101" pitchFamily="2" charset="-122"/>
              <a:cs typeface="+mn-cs"/>
              <a:sym typeface="+mn-ea"/>
            </a:endParaRPr>
          </a:p>
          <a:p>
            <a:pPr marL="457200" marR="0" lvl="0" indent="-457200" algn="l" defTabSz="914400" rtl="0" eaLnBrk="0" fontAlgn="base" latinLnBrk="0" hangingPunct="0">
              <a:lnSpc>
                <a:spcPct val="120000"/>
              </a:lnSpc>
              <a:spcBef>
                <a:spcPct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1">
                <a:ln>
                  <a:noFill/>
                </a:ln>
                <a:solidFill>
                  <a:srgbClr val="0000FF"/>
                </a:solidFill>
                <a:effectLst/>
                <a:uLnTx/>
                <a:uFillTx/>
                <a:latin typeface="Times New Roman" panose="02020603050405020304" pitchFamily="18" charset="0"/>
                <a:ea typeface="宋体" panose="02010600030101010101" pitchFamily="2" charset="-122"/>
                <a:cs typeface="+mn-cs"/>
                <a:sym typeface="+mn-ea"/>
              </a:rPr>
              <a:t>本质并行性；</a:t>
            </a:r>
            <a:endParaRPr kumimoji="0" lang="en-US" altLang="zh-CN" sz="2800" b="0" i="0" u="none" strike="noStrike" kern="1200" cap="none" spc="0" normalizeH="0" baseline="0" noProof="1">
              <a:ln>
                <a:noFill/>
              </a:ln>
              <a:solidFill>
                <a:srgbClr val="0000FF"/>
              </a:solidFill>
              <a:effectLst/>
              <a:uLnTx/>
              <a:uFillTx/>
              <a:latin typeface="Times New Roman" panose="02020603050405020304" pitchFamily="18" charset="0"/>
              <a:ea typeface="宋体" panose="02010600030101010101" pitchFamily="2" charset="-122"/>
              <a:cs typeface="+mn-cs"/>
              <a:sym typeface="+mn-ea"/>
            </a:endParaRPr>
          </a:p>
          <a:p>
            <a:pPr marL="457200" marR="0" lvl="0" indent="-457200" algn="l" defTabSz="914400" rtl="0" eaLnBrk="0" fontAlgn="base" latinLnBrk="0" hangingPunct="0">
              <a:lnSpc>
                <a:spcPct val="120000"/>
              </a:lnSpc>
              <a:spcBef>
                <a:spcPct val="0"/>
              </a:spcBef>
              <a:spcAft>
                <a:spcPct val="0"/>
              </a:spcAft>
              <a:buClrTx/>
              <a:buSzTx/>
              <a:buFont typeface="Wingdings" panose="05000000000000000000" pitchFamily="2" charset="2"/>
              <a:buChar char="u"/>
              <a:defRPr/>
            </a:pPr>
            <a:r>
              <a:rPr kumimoji="0" lang="zh-CN" altLang="en-US" sz="2800" b="0" i="0" u="none" strike="noStrike" kern="1200" cap="none" spc="0" normalizeH="0" baseline="0" noProof="1">
                <a:ln>
                  <a:noFill/>
                </a:ln>
                <a:solidFill>
                  <a:srgbClr val="0000FF"/>
                </a:solidFill>
                <a:effectLst/>
                <a:uLnTx/>
                <a:uFillTx/>
                <a:latin typeface="Times New Roman" panose="02020603050405020304" pitchFamily="18" charset="0"/>
                <a:ea typeface="宋体" panose="02010600030101010101" pitchFamily="2" charset="-122"/>
                <a:cs typeface="+mn-cs"/>
                <a:sym typeface="+mn-ea"/>
              </a:rPr>
              <a:t>能够不受问题性质的限制，有效处理传统优化算法难以解决的复杂问题</a:t>
            </a:r>
            <a:r>
              <a:rPr kumimoji="0" lang="zh-CN" altLang="en-US" sz="28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sym typeface="+mn-ea"/>
              </a:rPr>
              <a:t>。</a:t>
            </a:r>
            <a:endParaRPr kumimoji="0" lang="zh-CN" altLang="en-US" sz="28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Rectangle 3"/>
          <p:cNvSpPr txBox="1"/>
          <p:nvPr/>
        </p:nvSpPr>
        <p:spPr>
          <a:xfrm>
            <a:off x="304800" y="1295400"/>
            <a:ext cx="8534400" cy="5105400"/>
          </a:xfrm>
          <a:prstGeom prst="rect">
            <a:avLst/>
          </a:prstGeom>
          <a:noFill/>
          <a:ln w="9525">
            <a:noFill/>
          </a:ln>
        </p:spPr>
        <p:txBody>
          <a:bodyPr anchor="t" anchorCtr="0"/>
          <a:p>
            <a:pPr marL="292100" indent="-292100" eaLnBrk="0" hangingPunct="0">
              <a:lnSpc>
                <a:spcPct val="90000"/>
              </a:lnSpc>
              <a:spcBef>
                <a:spcPts val="600"/>
              </a:spcBef>
              <a:spcAft>
                <a:spcPts val="600"/>
              </a:spcAft>
              <a:buClr>
                <a:srgbClr val="0C7B9C"/>
              </a:buClr>
              <a:buSzPct val="75000"/>
              <a:buFont typeface="Monotype Sorts" pitchFamily="2" charset="2"/>
              <a:buChar char="l"/>
            </a:pPr>
            <a:r>
              <a:rPr lang="zh-CN" altLang="en-US" sz="2400" dirty="0">
                <a:solidFill>
                  <a:srgbClr val="0000FF"/>
                </a:solidFill>
                <a:latin typeface="Times New Roman" panose="02020603050405020304" pitchFamily="18" charset="0"/>
                <a:ea typeface="黑体" panose="02010609060101010101" pitchFamily="49" charset="-122"/>
              </a:rPr>
              <a:t>教材：</a:t>
            </a:r>
            <a:endParaRPr lang="en-US" altLang="zh-CN" sz="2400" dirty="0">
              <a:solidFill>
                <a:srgbClr val="0000FF"/>
              </a:solidFill>
              <a:latin typeface="Times New Roman" panose="02020603050405020304" pitchFamily="18" charset="0"/>
              <a:ea typeface="黑体" panose="02010609060101010101" pitchFamily="49" charset="-122"/>
            </a:endParaRPr>
          </a:p>
          <a:p>
            <a:pPr marL="292100" indent="-292100" eaLnBrk="0" hangingPunct="0">
              <a:lnSpc>
                <a:spcPct val="90000"/>
              </a:lnSpc>
              <a:spcBef>
                <a:spcPts val="600"/>
              </a:spcBef>
              <a:spcAft>
                <a:spcPts val="600"/>
              </a:spcAft>
              <a:buClr>
                <a:srgbClr val="0C7B9C"/>
              </a:buClr>
              <a:buSzPct val="75000"/>
              <a:buFont typeface="Wingdings" panose="05000000000000000000" pitchFamily="2" charset="2"/>
              <a:buChar char="ü"/>
            </a:pPr>
            <a:r>
              <a:rPr lang="zh-CN" altLang="en-US" sz="2400" b="0" dirty="0">
                <a:solidFill>
                  <a:srgbClr val="0000FF"/>
                </a:solidFill>
                <a:latin typeface="Times New Roman" panose="02020603050405020304" pitchFamily="18" charset="0"/>
                <a:ea typeface="黑体" panose="02010609060101010101" pitchFamily="49" charset="-122"/>
              </a:rPr>
              <a:t>周志华著</a:t>
            </a:r>
            <a:r>
              <a:rPr lang="en-US" altLang="zh-CN" sz="2400" b="0" dirty="0">
                <a:solidFill>
                  <a:srgbClr val="0000FF"/>
                </a:solidFill>
                <a:latin typeface="Times New Roman" panose="02020603050405020304" pitchFamily="18" charset="0"/>
                <a:ea typeface="黑体" panose="02010609060101010101" pitchFamily="49" charset="-122"/>
              </a:rPr>
              <a:t>. </a:t>
            </a:r>
            <a:r>
              <a:rPr lang="zh-CN" altLang="en-US" sz="2400" b="0" dirty="0">
                <a:solidFill>
                  <a:srgbClr val="0000FF"/>
                </a:solidFill>
                <a:latin typeface="Times New Roman" panose="02020603050405020304" pitchFamily="18" charset="0"/>
                <a:ea typeface="黑体" panose="02010609060101010101" pitchFamily="49" charset="-122"/>
              </a:rPr>
              <a:t>机器学习</a:t>
            </a:r>
            <a:r>
              <a:rPr lang="en-US" altLang="zh-CN" sz="2400" b="0" dirty="0">
                <a:solidFill>
                  <a:srgbClr val="0000FF"/>
                </a:solidFill>
                <a:latin typeface="Times New Roman" panose="02020603050405020304" pitchFamily="18" charset="0"/>
                <a:ea typeface="黑体" panose="02010609060101010101" pitchFamily="49" charset="-122"/>
              </a:rPr>
              <a:t>. </a:t>
            </a:r>
            <a:r>
              <a:rPr lang="zh-CN" altLang="en-US" sz="2400" b="0" dirty="0">
                <a:solidFill>
                  <a:srgbClr val="0000FF"/>
                </a:solidFill>
                <a:latin typeface="Times New Roman" panose="02020603050405020304" pitchFamily="18" charset="0"/>
                <a:ea typeface="黑体" panose="02010609060101010101" pitchFamily="49" charset="-122"/>
              </a:rPr>
              <a:t>清华大学出版社</a:t>
            </a:r>
            <a:r>
              <a:rPr lang="en-US" altLang="zh-CN" sz="2400" b="0" dirty="0">
                <a:solidFill>
                  <a:srgbClr val="0000FF"/>
                </a:solidFill>
                <a:latin typeface="Times New Roman" panose="02020603050405020304" pitchFamily="18" charset="0"/>
                <a:ea typeface="黑体" panose="02010609060101010101" pitchFamily="49" charset="-122"/>
              </a:rPr>
              <a:t>, 2016</a:t>
            </a:r>
            <a:r>
              <a:rPr lang="zh-CN" altLang="en-US" sz="2400" b="0" dirty="0">
                <a:solidFill>
                  <a:srgbClr val="0000FF"/>
                </a:solidFill>
                <a:latin typeface="Times New Roman" panose="02020603050405020304" pitchFamily="18" charset="0"/>
                <a:ea typeface="黑体" panose="02010609060101010101" pitchFamily="49" charset="-122"/>
              </a:rPr>
              <a:t>年</a:t>
            </a:r>
            <a:r>
              <a:rPr lang="en-US" altLang="zh-CN" sz="2400" b="0" dirty="0">
                <a:solidFill>
                  <a:srgbClr val="0000FF"/>
                </a:solidFill>
                <a:latin typeface="Times New Roman" panose="02020603050405020304" pitchFamily="18" charset="0"/>
                <a:ea typeface="黑体" panose="02010609060101010101" pitchFamily="49" charset="-122"/>
              </a:rPr>
              <a:t>.</a:t>
            </a:r>
            <a:endParaRPr lang="en-US" altLang="zh-CN" sz="2400" b="0" dirty="0">
              <a:solidFill>
                <a:srgbClr val="0000FF"/>
              </a:solidFill>
              <a:latin typeface="Times New Roman" panose="02020603050405020304" pitchFamily="18" charset="0"/>
              <a:ea typeface="黑体" panose="02010609060101010101" pitchFamily="49" charset="-122"/>
            </a:endParaRPr>
          </a:p>
          <a:p>
            <a:pPr marL="292100" indent="-292100" eaLnBrk="0" hangingPunct="0">
              <a:lnSpc>
                <a:spcPct val="90000"/>
              </a:lnSpc>
              <a:spcBef>
                <a:spcPts val="600"/>
              </a:spcBef>
              <a:spcAft>
                <a:spcPts val="600"/>
              </a:spcAft>
              <a:buClr>
                <a:srgbClr val="0C7B9C"/>
              </a:buClr>
              <a:buSzPct val="75000"/>
              <a:buFont typeface="Monotype Sorts" pitchFamily="2" charset="2"/>
              <a:buChar char="l"/>
            </a:pPr>
            <a:r>
              <a:rPr lang="zh-CN" altLang="en-US" sz="2400" dirty="0">
                <a:latin typeface="Times New Roman" panose="02020603050405020304" pitchFamily="18" charset="0"/>
                <a:ea typeface="黑体" panose="02010609060101010101" pitchFamily="49" charset="-122"/>
              </a:rPr>
              <a:t>参考书：</a:t>
            </a:r>
            <a:endParaRPr lang="en-US" altLang="zh-CN" sz="2400" dirty="0">
              <a:latin typeface="Times New Roman" panose="02020603050405020304" pitchFamily="18" charset="0"/>
              <a:ea typeface="黑体" panose="02010609060101010101" pitchFamily="49" charset="-122"/>
            </a:endParaRPr>
          </a:p>
          <a:p>
            <a:pPr marL="292100" indent="-292100" eaLnBrk="0" hangingPunct="0">
              <a:lnSpc>
                <a:spcPct val="90000"/>
              </a:lnSpc>
              <a:spcBef>
                <a:spcPts val="600"/>
              </a:spcBef>
              <a:spcAft>
                <a:spcPts val="600"/>
              </a:spcAft>
              <a:buClr>
                <a:srgbClr val="0C7B9C"/>
              </a:buClr>
              <a:buSzPct val="75000"/>
              <a:buFont typeface="Wingdings" panose="05000000000000000000" pitchFamily="2" charset="2"/>
              <a:buChar char="ü"/>
            </a:pPr>
            <a:r>
              <a:rPr lang="en-US" altLang="zh-CN" sz="2400" b="0" dirty="0">
                <a:latin typeface="Times New Roman" panose="02020603050405020304" pitchFamily="18" charset="0"/>
                <a:ea typeface="黑体" panose="02010609060101010101" pitchFamily="49" charset="-122"/>
              </a:rPr>
              <a:t>Tom M. Mitchell</a:t>
            </a:r>
            <a:r>
              <a:rPr lang="zh-CN" altLang="en-US" sz="2400" b="0" dirty="0">
                <a:latin typeface="Times New Roman" panose="02020603050405020304" pitchFamily="18" charset="0"/>
                <a:ea typeface="黑体" panose="02010609060101010101" pitchFamily="49" charset="-122"/>
              </a:rPr>
              <a:t>著</a:t>
            </a:r>
            <a:r>
              <a:rPr lang="en-US" altLang="zh-CN" sz="2400" b="0" dirty="0">
                <a:latin typeface="Times New Roman" panose="02020603050405020304" pitchFamily="18" charset="0"/>
                <a:ea typeface="黑体" panose="02010609060101010101" pitchFamily="49" charset="-122"/>
              </a:rPr>
              <a:t>, </a:t>
            </a:r>
            <a:r>
              <a:rPr lang="zh-CN" altLang="en-US" sz="2400" b="0" dirty="0">
                <a:latin typeface="Times New Roman" panose="02020603050405020304" pitchFamily="18" charset="0"/>
                <a:ea typeface="黑体" panose="02010609060101010101" pitchFamily="49" charset="-122"/>
              </a:rPr>
              <a:t>曾华军等译</a:t>
            </a:r>
            <a:r>
              <a:rPr lang="en-US" altLang="zh-CN" sz="2400" b="0" dirty="0">
                <a:latin typeface="Times New Roman" panose="02020603050405020304" pitchFamily="18" charset="0"/>
                <a:ea typeface="黑体" panose="02010609060101010101" pitchFamily="49" charset="-122"/>
              </a:rPr>
              <a:t>. </a:t>
            </a:r>
            <a:r>
              <a:rPr lang="zh-CN" altLang="en-US" sz="2400" b="0" dirty="0">
                <a:latin typeface="Times New Roman" panose="02020603050405020304" pitchFamily="18" charset="0"/>
                <a:ea typeface="黑体" panose="02010609060101010101" pitchFamily="49" charset="-122"/>
              </a:rPr>
              <a:t>机器学习</a:t>
            </a:r>
            <a:r>
              <a:rPr lang="en-US" altLang="zh-CN" sz="2400" b="0" dirty="0">
                <a:latin typeface="Times New Roman" panose="02020603050405020304" pitchFamily="18" charset="0"/>
                <a:ea typeface="黑体" panose="02010609060101010101" pitchFamily="49" charset="-122"/>
              </a:rPr>
              <a:t>. </a:t>
            </a:r>
            <a:r>
              <a:rPr lang="zh-CN" altLang="en-US" sz="2400" b="0" dirty="0">
                <a:latin typeface="Times New Roman" panose="02020603050405020304" pitchFamily="18" charset="0"/>
                <a:ea typeface="黑体" panose="02010609060101010101" pitchFamily="49" charset="-122"/>
              </a:rPr>
              <a:t>机械工业出版社</a:t>
            </a:r>
            <a:r>
              <a:rPr lang="en-US" altLang="zh-CN" sz="2400" b="0" dirty="0">
                <a:latin typeface="Times New Roman" panose="02020603050405020304" pitchFamily="18" charset="0"/>
                <a:ea typeface="黑体" panose="02010609060101010101" pitchFamily="49" charset="-122"/>
              </a:rPr>
              <a:t>, 1997</a:t>
            </a:r>
            <a:r>
              <a:rPr lang="zh-CN" altLang="en-US" sz="2400" b="0" dirty="0">
                <a:latin typeface="Times New Roman" panose="02020603050405020304" pitchFamily="18" charset="0"/>
                <a:ea typeface="黑体" panose="02010609060101010101" pitchFamily="49" charset="-122"/>
              </a:rPr>
              <a:t>年</a:t>
            </a:r>
            <a:r>
              <a:rPr lang="en-US" altLang="zh-CN" sz="2400" b="0" dirty="0">
                <a:latin typeface="Times New Roman" panose="02020603050405020304" pitchFamily="18" charset="0"/>
                <a:ea typeface="黑体" panose="02010609060101010101" pitchFamily="49" charset="-122"/>
              </a:rPr>
              <a:t>.</a:t>
            </a:r>
            <a:endParaRPr lang="en-US" altLang="zh-CN" sz="2400" b="0" dirty="0">
              <a:latin typeface="Times New Roman" panose="02020603050405020304" pitchFamily="18" charset="0"/>
              <a:ea typeface="黑体" panose="02010609060101010101" pitchFamily="49" charset="-122"/>
            </a:endParaRPr>
          </a:p>
          <a:p>
            <a:pPr marL="292100" indent="-292100" eaLnBrk="0" hangingPunct="0">
              <a:lnSpc>
                <a:spcPct val="90000"/>
              </a:lnSpc>
              <a:spcBef>
                <a:spcPts val="600"/>
              </a:spcBef>
              <a:spcAft>
                <a:spcPts val="600"/>
              </a:spcAft>
              <a:buClr>
                <a:srgbClr val="0C7B9C"/>
              </a:buClr>
              <a:buSzPct val="75000"/>
              <a:buFont typeface="Wingdings" panose="05000000000000000000" pitchFamily="2" charset="2"/>
              <a:buChar char="ü"/>
            </a:pPr>
            <a:r>
              <a:rPr lang="zh-CN" altLang="en-US" sz="2400" b="0" dirty="0">
                <a:latin typeface="Times New Roman" panose="02020603050405020304" pitchFamily="18" charset="0"/>
                <a:ea typeface="黑体" panose="02010609060101010101" pitchFamily="49" charset="-122"/>
              </a:rPr>
              <a:t>于剑著</a:t>
            </a:r>
            <a:r>
              <a:rPr lang="en-US" altLang="zh-CN" sz="2400" b="0" dirty="0">
                <a:latin typeface="Times New Roman" panose="02020603050405020304" pitchFamily="18" charset="0"/>
                <a:ea typeface="黑体" panose="02010609060101010101" pitchFamily="49" charset="-122"/>
              </a:rPr>
              <a:t>. </a:t>
            </a:r>
            <a:r>
              <a:rPr lang="zh-CN" altLang="en-US" sz="2400" b="0" dirty="0">
                <a:latin typeface="Times New Roman" panose="02020603050405020304" pitchFamily="18" charset="0"/>
                <a:ea typeface="黑体" panose="02010609060101010101" pitchFamily="49" charset="-122"/>
              </a:rPr>
              <a:t>机器学习：从公理到算法</a:t>
            </a:r>
            <a:r>
              <a:rPr lang="en-US" altLang="zh-CN" sz="2400" b="0" dirty="0">
                <a:latin typeface="Times New Roman" panose="02020603050405020304" pitchFamily="18" charset="0"/>
                <a:ea typeface="黑体" panose="02010609060101010101" pitchFamily="49" charset="-122"/>
              </a:rPr>
              <a:t>. </a:t>
            </a:r>
            <a:r>
              <a:rPr lang="zh-CN" altLang="en-US" sz="2400" b="0" dirty="0">
                <a:latin typeface="Times New Roman" panose="02020603050405020304" pitchFamily="18" charset="0"/>
                <a:ea typeface="黑体" panose="02010609060101010101" pitchFamily="49" charset="-122"/>
              </a:rPr>
              <a:t>清华大学出版社</a:t>
            </a:r>
            <a:r>
              <a:rPr lang="en-US" altLang="zh-CN" sz="2400" b="0" dirty="0">
                <a:latin typeface="Times New Roman" panose="02020603050405020304" pitchFamily="18" charset="0"/>
                <a:ea typeface="黑体" panose="02010609060101010101" pitchFamily="49" charset="-122"/>
              </a:rPr>
              <a:t>, 2017</a:t>
            </a:r>
            <a:r>
              <a:rPr lang="zh-CN" altLang="en-US" sz="2400" b="0" dirty="0">
                <a:latin typeface="Times New Roman" panose="02020603050405020304" pitchFamily="18" charset="0"/>
                <a:ea typeface="黑体" panose="02010609060101010101" pitchFamily="49" charset="-122"/>
              </a:rPr>
              <a:t>年</a:t>
            </a:r>
            <a:r>
              <a:rPr lang="en-US" altLang="zh-CN" sz="2400" b="0" dirty="0">
                <a:latin typeface="Times New Roman" panose="02020603050405020304" pitchFamily="18" charset="0"/>
                <a:ea typeface="黑体" panose="02010609060101010101" pitchFamily="49" charset="-122"/>
              </a:rPr>
              <a:t>. </a:t>
            </a:r>
            <a:endParaRPr lang="zh-CN" altLang="en-US" sz="2400" b="0" dirty="0">
              <a:latin typeface="Times New Roman" panose="02020603050405020304" pitchFamily="18" charset="0"/>
              <a:ea typeface="黑体" panose="02010609060101010101" pitchFamily="49" charset="-122"/>
            </a:endParaRPr>
          </a:p>
          <a:p>
            <a:pPr marL="292100" indent="-292100" eaLnBrk="0" hangingPunct="0">
              <a:lnSpc>
                <a:spcPct val="90000"/>
              </a:lnSpc>
              <a:spcBef>
                <a:spcPts val="600"/>
              </a:spcBef>
              <a:spcAft>
                <a:spcPts val="600"/>
              </a:spcAft>
              <a:buClr>
                <a:srgbClr val="0C7B9C"/>
              </a:buClr>
              <a:buSzPct val="75000"/>
              <a:buFont typeface="Wingdings" panose="05000000000000000000" pitchFamily="2" charset="2"/>
              <a:buChar char="ü"/>
            </a:pPr>
            <a:r>
              <a:rPr lang="en-US" altLang="zh-CN" sz="2400" b="0" dirty="0">
                <a:latin typeface="Times New Roman" panose="02020603050405020304" pitchFamily="18" charset="0"/>
                <a:ea typeface="黑体" panose="02010609060101010101" pitchFamily="49" charset="-122"/>
              </a:rPr>
              <a:t>Jiawei Han</a:t>
            </a:r>
            <a:r>
              <a:rPr lang="zh-CN" altLang="en-US" sz="2400" b="0" dirty="0">
                <a:latin typeface="Times New Roman" panose="02020603050405020304" pitchFamily="18" charset="0"/>
                <a:ea typeface="黑体" panose="02010609060101010101" pitchFamily="49" charset="-122"/>
              </a:rPr>
              <a:t>等著</a:t>
            </a:r>
            <a:r>
              <a:rPr lang="en-US" altLang="zh-CN" sz="2400" b="0" dirty="0">
                <a:latin typeface="Times New Roman" panose="02020603050405020304" pitchFamily="18" charset="0"/>
                <a:ea typeface="黑体" panose="02010609060101010101" pitchFamily="49" charset="-122"/>
              </a:rPr>
              <a:t>, </a:t>
            </a:r>
            <a:r>
              <a:rPr lang="zh-CN" altLang="en-US" sz="2400" b="0" dirty="0">
                <a:latin typeface="Times New Roman" panose="02020603050405020304" pitchFamily="18" charset="0"/>
                <a:ea typeface="黑体" panose="02010609060101010101" pitchFamily="49" charset="-122"/>
              </a:rPr>
              <a:t>范明等译</a:t>
            </a:r>
            <a:r>
              <a:rPr lang="en-US" altLang="zh-CN" sz="2400" b="0" dirty="0">
                <a:latin typeface="Times New Roman" panose="02020603050405020304" pitchFamily="18" charset="0"/>
                <a:ea typeface="黑体" panose="02010609060101010101" pitchFamily="49" charset="-122"/>
              </a:rPr>
              <a:t>. </a:t>
            </a:r>
            <a:r>
              <a:rPr lang="zh-CN" altLang="en-US" sz="2400" b="0" dirty="0">
                <a:latin typeface="Times New Roman" panose="02020603050405020304" pitchFamily="18" charset="0"/>
                <a:ea typeface="黑体" panose="02010609060101010101" pitchFamily="49" charset="-122"/>
              </a:rPr>
              <a:t>数据挖掘：概念与技术（第</a:t>
            </a:r>
            <a:r>
              <a:rPr lang="en-US" altLang="zh-CN" sz="2400" b="0" dirty="0">
                <a:latin typeface="Times New Roman" panose="02020603050405020304" pitchFamily="18" charset="0"/>
                <a:ea typeface="黑体" panose="02010609060101010101" pitchFamily="49" charset="-122"/>
              </a:rPr>
              <a:t>3</a:t>
            </a:r>
            <a:r>
              <a:rPr lang="zh-CN" altLang="en-US" sz="2400" b="0" dirty="0">
                <a:latin typeface="Times New Roman" panose="02020603050405020304" pitchFamily="18" charset="0"/>
                <a:ea typeface="黑体" panose="02010609060101010101" pitchFamily="49" charset="-122"/>
              </a:rPr>
              <a:t>版）</a:t>
            </a:r>
            <a:r>
              <a:rPr lang="en-US" altLang="zh-CN" sz="2400" b="0" dirty="0">
                <a:latin typeface="Times New Roman" panose="02020603050405020304" pitchFamily="18" charset="0"/>
                <a:ea typeface="黑体" panose="02010609060101010101" pitchFamily="49" charset="-122"/>
              </a:rPr>
              <a:t>. </a:t>
            </a:r>
            <a:r>
              <a:rPr lang="zh-CN" altLang="en-US" sz="2400" b="0" dirty="0">
                <a:latin typeface="Times New Roman" panose="02020603050405020304" pitchFamily="18" charset="0"/>
                <a:ea typeface="黑体" panose="02010609060101010101" pitchFamily="49" charset="-122"/>
              </a:rPr>
              <a:t>机械工业出版社</a:t>
            </a:r>
            <a:r>
              <a:rPr lang="en-US" altLang="zh-CN" sz="2400" b="0" dirty="0">
                <a:latin typeface="Times New Roman" panose="02020603050405020304" pitchFamily="18" charset="0"/>
                <a:ea typeface="黑体" panose="02010609060101010101" pitchFamily="49" charset="-122"/>
              </a:rPr>
              <a:t>, 2012</a:t>
            </a:r>
            <a:r>
              <a:rPr lang="zh-CN" altLang="en-US" sz="2400" b="0" dirty="0">
                <a:latin typeface="Times New Roman" panose="02020603050405020304" pitchFamily="18" charset="0"/>
                <a:ea typeface="黑体" panose="02010609060101010101" pitchFamily="49" charset="-122"/>
              </a:rPr>
              <a:t>年</a:t>
            </a:r>
            <a:r>
              <a:rPr lang="en-US" altLang="zh-CN" sz="2400" b="0" dirty="0">
                <a:latin typeface="Times New Roman" panose="02020603050405020304" pitchFamily="18" charset="0"/>
                <a:ea typeface="黑体" panose="02010609060101010101" pitchFamily="49" charset="-122"/>
              </a:rPr>
              <a:t>. </a:t>
            </a:r>
            <a:endParaRPr lang="en-US" altLang="zh-CN" sz="2400" b="0" dirty="0">
              <a:latin typeface="Times New Roman" panose="02020603050405020304" pitchFamily="18" charset="0"/>
              <a:ea typeface="黑体" panose="02010609060101010101" pitchFamily="49" charset="-122"/>
            </a:endParaRPr>
          </a:p>
          <a:p>
            <a:pPr marL="292100" indent="-292100" eaLnBrk="0" hangingPunct="0">
              <a:lnSpc>
                <a:spcPct val="90000"/>
              </a:lnSpc>
              <a:spcBef>
                <a:spcPts val="600"/>
              </a:spcBef>
              <a:spcAft>
                <a:spcPts val="600"/>
              </a:spcAft>
              <a:buClr>
                <a:srgbClr val="0C7B9C"/>
              </a:buClr>
              <a:buSzPct val="75000"/>
              <a:buFont typeface="Wingdings" panose="05000000000000000000" pitchFamily="2" charset="2"/>
              <a:buChar char="ü"/>
            </a:pPr>
            <a:r>
              <a:rPr lang="en-US" altLang="zh-CN" sz="2400" b="0" dirty="0">
                <a:latin typeface="Times New Roman" panose="02020603050405020304" pitchFamily="18" charset="0"/>
                <a:ea typeface="黑体" panose="02010609060101010101" pitchFamily="49" charset="-122"/>
              </a:rPr>
              <a:t>Pang-Ning Tan</a:t>
            </a:r>
            <a:r>
              <a:rPr lang="zh-CN" altLang="en-US" sz="2400" b="0" dirty="0">
                <a:latin typeface="Times New Roman" panose="02020603050405020304" pitchFamily="18" charset="0"/>
                <a:ea typeface="黑体" panose="02010609060101010101" pitchFamily="49" charset="-122"/>
              </a:rPr>
              <a:t>等著</a:t>
            </a:r>
            <a:r>
              <a:rPr lang="en-US" altLang="zh-CN" sz="2400" b="0" dirty="0">
                <a:latin typeface="Times New Roman" panose="02020603050405020304" pitchFamily="18" charset="0"/>
                <a:ea typeface="黑体" panose="02010609060101010101" pitchFamily="49" charset="-122"/>
              </a:rPr>
              <a:t>, </a:t>
            </a:r>
            <a:r>
              <a:rPr lang="zh-CN" altLang="en-US" sz="2400" b="0" dirty="0">
                <a:latin typeface="Times New Roman" panose="02020603050405020304" pitchFamily="18" charset="0"/>
                <a:ea typeface="黑体" panose="02010609060101010101" pitchFamily="49" charset="-122"/>
              </a:rPr>
              <a:t>段磊等译</a:t>
            </a:r>
            <a:r>
              <a:rPr lang="en-US" altLang="zh-CN" sz="2400" b="0" dirty="0">
                <a:latin typeface="Times New Roman" panose="02020603050405020304" pitchFamily="18" charset="0"/>
                <a:ea typeface="黑体" panose="02010609060101010101" pitchFamily="49" charset="-122"/>
              </a:rPr>
              <a:t>. </a:t>
            </a:r>
            <a:r>
              <a:rPr lang="zh-CN" altLang="en-US" sz="2400" b="0" dirty="0">
                <a:latin typeface="Times New Roman" panose="02020603050405020304" pitchFamily="18" charset="0"/>
                <a:ea typeface="黑体" panose="02010609060101010101" pitchFamily="49" charset="-122"/>
              </a:rPr>
              <a:t>数据挖掘导论（第</a:t>
            </a:r>
            <a:r>
              <a:rPr lang="en-US" altLang="zh-CN" sz="2400" b="0" dirty="0">
                <a:latin typeface="Times New Roman" panose="02020603050405020304" pitchFamily="18" charset="0"/>
                <a:ea typeface="黑体" panose="02010609060101010101" pitchFamily="49" charset="-122"/>
              </a:rPr>
              <a:t>2</a:t>
            </a:r>
            <a:r>
              <a:rPr lang="zh-CN" altLang="en-US" sz="2400" b="0" dirty="0">
                <a:latin typeface="Times New Roman" panose="02020603050405020304" pitchFamily="18" charset="0"/>
                <a:ea typeface="黑体" panose="02010609060101010101" pitchFamily="49" charset="-122"/>
              </a:rPr>
              <a:t>版）</a:t>
            </a:r>
            <a:r>
              <a:rPr lang="en-US" altLang="zh-CN" sz="2400" b="0" dirty="0">
                <a:latin typeface="Times New Roman" panose="02020603050405020304" pitchFamily="18" charset="0"/>
                <a:ea typeface="黑体" panose="02010609060101010101" pitchFamily="49" charset="-122"/>
              </a:rPr>
              <a:t>. </a:t>
            </a:r>
            <a:r>
              <a:rPr lang="zh-CN" altLang="en-US" sz="2400" b="0" dirty="0">
                <a:latin typeface="Times New Roman" panose="02020603050405020304" pitchFamily="18" charset="0"/>
                <a:ea typeface="黑体" panose="02010609060101010101" pitchFamily="49" charset="-122"/>
              </a:rPr>
              <a:t>机械工业出版社</a:t>
            </a:r>
            <a:r>
              <a:rPr lang="en-US" altLang="zh-CN" sz="2400" b="0" dirty="0">
                <a:latin typeface="Times New Roman" panose="02020603050405020304" pitchFamily="18" charset="0"/>
                <a:ea typeface="黑体" panose="02010609060101010101" pitchFamily="49" charset="-122"/>
              </a:rPr>
              <a:t>, 2019. </a:t>
            </a:r>
            <a:endParaRPr lang="en-US" altLang="zh-CN" sz="2400" b="0" dirty="0">
              <a:latin typeface="Times New Roman" panose="02020603050405020304" pitchFamily="18" charset="0"/>
              <a:ea typeface="黑体" panose="02010609060101010101" pitchFamily="49" charset="-122"/>
            </a:endParaRPr>
          </a:p>
          <a:p>
            <a:pPr marL="292100" indent="-292100" eaLnBrk="0" hangingPunct="0">
              <a:lnSpc>
                <a:spcPct val="90000"/>
              </a:lnSpc>
              <a:spcBef>
                <a:spcPts val="600"/>
              </a:spcBef>
              <a:spcAft>
                <a:spcPts val="600"/>
              </a:spcAft>
              <a:buClr>
                <a:srgbClr val="0C7B9C"/>
              </a:buClr>
              <a:buSzPct val="75000"/>
              <a:buFont typeface="Wingdings" panose="05000000000000000000" pitchFamily="2" charset="2"/>
              <a:buChar char="ü"/>
            </a:pPr>
            <a:r>
              <a:rPr lang="en-US" altLang="zh-CN" sz="2400" b="0" dirty="0">
                <a:latin typeface="Times New Roman" panose="02020603050405020304" pitchFamily="18" charset="0"/>
                <a:ea typeface="黑体" panose="02010609060101010101" pitchFamily="49" charset="-122"/>
              </a:rPr>
              <a:t>I. H. Witten</a:t>
            </a:r>
            <a:r>
              <a:rPr lang="zh-CN" altLang="en-US" sz="2400" b="0" dirty="0">
                <a:latin typeface="Times New Roman" panose="02020603050405020304" pitchFamily="18" charset="0"/>
                <a:ea typeface="黑体" panose="02010609060101010101" pitchFamily="49" charset="-122"/>
              </a:rPr>
              <a:t>等著</a:t>
            </a:r>
            <a:r>
              <a:rPr lang="en-US" altLang="zh-CN" sz="2400" b="0" dirty="0">
                <a:latin typeface="Times New Roman" panose="02020603050405020304" pitchFamily="18" charset="0"/>
                <a:ea typeface="黑体" panose="02010609060101010101" pitchFamily="49" charset="-122"/>
              </a:rPr>
              <a:t>, </a:t>
            </a:r>
            <a:r>
              <a:rPr lang="zh-CN" altLang="en-US" sz="2400" b="0" dirty="0">
                <a:latin typeface="Times New Roman" panose="02020603050405020304" pitchFamily="18" charset="0"/>
                <a:ea typeface="黑体" panose="02010609060101010101" pitchFamily="49" charset="-122"/>
              </a:rPr>
              <a:t>董琳等译</a:t>
            </a:r>
            <a:r>
              <a:rPr lang="en-US" altLang="zh-CN" sz="2400" b="0" dirty="0">
                <a:latin typeface="Times New Roman" panose="02020603050405020304" pitchFamily="18" charset="0"/>
                <a:ea typeface="黑体" panose="02010609060101010101" pitchFamily="49" charset="-122"/>
              </a:rPr>
              <a:t>. </a:t>
            </a:r>
            <a:r>
              <a:rPr lang="zh-CN" altLang="en-US" sz="2400" b="0" dirty="0">
                <a:latin typeface="Times New Roman" panose="02020603050405020304" pitchFamily="18" charset="0"/>
                <a:ea typeface="黑体" panose="02010609060101010101" pitchFamily="49" charset="-122"/>
              </a:rPr>
              <a:t>数据挖掘：实用机器学习工具与技术（第</a:t>
            </a:r>
            <a:r>
              <a:rPr lang="en-US" altLang="zh-CN" sz="2400" b="0" dirty="0">
                <a:latin typeface="Times New Roman" panose="02020603050405020304" pitchFamily="18" charset="0"/>
                <a:ea typeface="黑体" panose="02010609060101010101" pitchFamily="49" charset="-122"/>
              </a:rPr>
              <a:t>4</a:t>
            </a:r>
            <a:r>
              <a:rPr lang="zh-CN" altLang="en-US" sz="2400" b="0" dirty="0">
                <a:latin typeface="Times New Roman" panose="02020603050405020304" pitchFamily="18" charset="0"/>
                <a:ea typeface="黑体" panose="02010609060101010101" pitchFamily="49" charset="-122"/>
              </a:rPr>
              <a:t>版）</a:t>
            </a:r>
            <a:r>
              <a:rPr lang="en-US" altLang="zh-CN" sz="2400" b="0" dirty="0">
                <a:latin typeface="Times New Roman" panose="02020603050405020304" pitchFamily="18" charset="0"/>
                <a:ea typeface="黑体" panose="02010609060101010101" pitchFamily="49" charset="-122"/>
              </a:rPr>
              <a:t>, </a:t>
            </a:r>
            <a:r>
              <a:rPr lang="zh-CN" altLang="en-US" sz="2400" b="0" dirty="0">
                <a:latin typeface="Times New Roman" panose="02020603050405020304" pitchFamily="18" charset="0"/>
                <a:ea typeface="黑体" panose="02010609060101010101" pitchFamily="49" charset="-122"/>
              </a:rPr>
              <a:t>机械工业出版社</a:t>
            </a:r>
            <a:r>
              <a:rPr lang="en-US" altLang="zh-CN" sz="2400" b="0" dirty="0">
                <a:latin typeface="Times New Roman" panose="02020603050405020304" pitchFamily="18" charset="0"/>
                <a:ea typeface="黑体" panose="02010609060101010101" pitchFamily="49" charset="-122"/>
              </a:rPr>
              <a:t>, 2018</a:t>
            </a:r>
            <a:r>
              <a:rPr lang="zh-CN" altLang="en-US" sz="2400" b="0" dirty="0">
                <a:latin typeface="Times New Roman" panose="02020603050405020304" pitchFamily="18" charset="0"/>
                <a:ea typeface="黑体" panose="02010609060101010101" pitchFamily="49" charset="-122"/>
              </a:rPr>
              <a:t>年</a:t>
            </a:r>
            <a:r>
              <a:rPr lang="en-US" altLang="zh-CN" sz="2400" b="0" dirty="0">
                <a:latin typeface="Times New Roman" panose="02020603050405020304" pitchFamily="18" charset="0"/>
                <a:ea typeface="黑体" panose="02010609060101010101" pitchFamily="49" charset="-122"/>
              </a:rPr>
              <a:t>.</a:t>
            </a:r>
            <a:endParaRPr lang="en-US" altLang="zh-CN" sz="2400" b="0" dirty="0">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 typeface="Arial" panose="020B0604020202020204" pitchFamily="34" charset="0"/>
            </a:pPr>
            <a:endParaRPr lang="zh-CN" altLang="en-US" sz="2000" b="0" dirty="0">
              <a:latin typeface="Arial" panose="020B0604020202020204" pitchFamily="34" charset="0"/>
            </a:endParaRPr>
          </a:p>
        </p:txBody>
      </p:sp>
      <p:sp>
        <p:nvSpPr>
          <p:cNvPr id="48130" name="TextBox 14"/>
          <p:cNvSpPr txBox="1"/>
          <p:nvPr/>
        </p:nvSpPr>
        <p:spPr>
          <a:xfrm>
            <a:off x="304800" y="115888"/>
            <a:ext cx="75438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四、教材及参考书</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3633" name="TextBox 14"/>
          <p:cNvSpPr txBox="1"/>
          <p:nvPr/>
        </p:nvSpPr>
        <p:spPr>
          <a:xfrm>
            <a:off x="304800" y="152400"/>
            <a:ext cx="7010400" cy="1200150"/>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一、演化学习基础知识</a:t>
            </a:r>
            <a:endParaRPr lang="zh-CN" altLang="en-US" sz="3600" dirty="0">
              <a:solidFill>
                <a:srgbClr val="0000CC"/>
              </a:solidFill>
              <a:latin typeface="楷体" panose="02010609060101010101" pitchFamily="49" charset="-122"/>
              <a:ea typeface="楷体" panose="02010609060101010101" pitchFamily="49" charset="-122"/>
            </a:endParaRPr>
          </a:p>
          <a:p>
            <a:pPr eaLnBrk="0" hangingPunct="0">
              <a:buClrTx/>
              <a:buFontTx/>
            </a:pP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453634" name="圆角矩形 9"/>
          <p:cNvSpPr/>
          <p:nvPr/>
        </p:nvSpPr>
        <p:spPr>
          <a:xfrm>
            <a:off x="990600" y="3276600"/>
            <a:ext cx="1973263" cy="822325"/>
          </a:xfrm>
          <a:prstGeom prst="roundRect">
            <a:avLst>
              <a:gd name="adj" fmla="val 16667"/>
            </a:avLst>
          </a:prstGeom>
          <a:solidFill>
            <a:schemeClr val="bg1"/>
          </a:solidFill>
          <a:ln w="12700" cap="flat" cmpd="sng">
            <a:solidFill>
              <a:schemeClr val="tx1"/>
            </a:solidFill>
            <a:prstDash val="solid"/>
            <a:round/>
            <a:headEnd type="none" w="med" len="med"/>
            <a:tailEnd type="none" w="med" len="med"/>
          </a:ln>
        </p:spPr>
        <p:txBody>
          <a:bodyPr anchor="t" anchorCtr="0"/>
          <a:p>
            <a:pPr eaLnBrk="0" hangingPunct="0">
              <a:buClrTx/>
              <a:buFontTx/>
            </a:pPr>
            <a:r>
              <a:rPr lang="zh-CN" altLang="en-US" dirty="0">
                <a:latin typeface="Times New Roman" panose="02020603050405020304" pitchFamily="18" charset="0"/>
                <a:ea typeface="宋体" panose="02010600030101010101" pitchFamily="2" charset="-122"/>
              </a:rPr>
              <a:t>演化算法</a:t>
            </a:r>
            <a:endParaRPr lang="zh-CN" altLang="en-US" dirty="0">
              <a:latin typeface="Times New Roman" panose="02020603050405020304" pitchFamily="18" charset="0"/>
              <a:ea typeface="宋体" panose="02010600030101010101" pitchFamily="2" charset="-122"/>
            </a:endParaRPr>
          </a:p>
        </p:txBody>
      </p:sp>
      <p:sp>
        <p:nvSpPr>
          <p:cNvPr id="453635" name="左大括号 12"/>
          <p:cNvSpPr/>
          <p:nvPr/>
        </p:nvSpPr>
        <p:spPr>
          <a:xfrm>
            <a:off x="3048000" y="2260600"/>
            <a:ext cx="336550" cy="2776538"/>
          </a:xfrm>
          <a:prstGeom prst="leftBrace">
            <a:avLst>
              <a:gd name="adj1" fmla="val 8097"/>
              <a:gd name="adj2" fmla="val 50000"/>
            </a:avLst>
          </a:prstGeom>
          <a:solidFill>
            <a:schemeClr val="bg1"/>
          </a:solidFill>
          <a:ln w="28575" cap="flat" cmpd="sng">
            <a:solidFill>
              <a:srgbClr val="0000FF"/>
            </a:solidFill>
            <a:prstDash val="solid"/>
            <a:round/>
            <a:headEnd type="none" w="med" len="med"/>
            <a:tailEnd type="none" w="med" len="med"/>
          </a:ln>
        </p:spPr>
        <p:txBody>
          <a:bodyPr anchor="t" anchorCtr="0"/>
          <a:p>
            <a:pPr eaLnBrk="0" hangingPunct="0">
              <a:buClrTx/>
              <a:buFontTx/>
            </a:pPr>
            <a:endParaRPr lang="zh-CN" altLang="en-US" dirty="0">
              <a:latin typeface="Times New Roman" panose="02020603050405020304" pitchFamily="18" charset="0"/>
              <a:ea typeface="宋体" panose="02010600030101010101" pitchFamily="2" charset="-122"/>
            </a:endParaRPr>
          </a:p>
        </p:txBody>
      </p:sp>
      <p:sp>
        <p:nvSpPr>
          <p:cNvPr id="453636" name="TextBox 13"/>
          <p:cNvSpPr txBox="1"/>
          <p:nvPr/>
        </p:nvSpPr>
        <p:spPr>
          <a:xfrm>
            <a:off x="3429000" y="2038350"/>
            <a:ext cx="2105025" cy="461963"/>
          </a:xfrm>
          <a:prstGeom prst="rect">
            <a:avLst/>
          </a:prstGeom>
          <a:noFill/>
          <a:ln w="9525">
            <a:noFill/>
          </a:ln>
        </p:spPr>
        <p:txBody>
          <a:bodyPr anchor="t" anchorCtr="0">
            <a:spAutoFit/>
          </a:bodyPr>
          <a:p>
            <a:pPr eaLnBrk="0" hangingPunct="0">
              <a:buClrTx/>
              <a:buFontTx/>
            </a:pPr>
            <a:r>
              <a:rPr lang="zh-CN" altLang="en-US" sz="2400" dirty="0">
                <a:latin typeface="Times New Roman" panose="02020603050405020304" pitchFamily="18" charset="0"/>
                <a:ea typeface="宋体" panose="02010600030101010101" pitchFamily="2" charset="-122"/>
              </a:rPr>
              <a:t>传统演化算法</a:t>
            </a:r>
            <a:endParaRPr lang="zh-CN" altLang="en-US" sz="2400" dirty="0">
              <a:latin typeface="Times New Roman" panose="02020603050405020304" pitchFamily="18" charset="0"/>
              <a:ea typeface="宋体" panose="02010600030101010101" pitchFamily="2" charset="-122"/>
            </a:endParaRPr>
          </a:p>
        </p:txBody>
      </p:sp>
      <p:sp>
        <p:nvSpPr>
          <p:cNvPr id="453637" name="左大括号 14"/>
          <p:cNvSpPr/>
          <p:nvPr/>
        </p:nvSpPr>
        <p:spPr>
          <a:xfrm>
            <a:off x="5410200" y="1600200"/>
            <a:ext cx="252413" cy="1389063"/>
          </a:xfrm>
          <a:prstGeom prst="leftBrace">
            <a:avLst>
              <a:gd name="adj1" fmla="val 8178"/>
              <a:gd name="adj2" fmla="val 50000"/>
            </a:avLst>
          </a:prstGeom>
          <a:solidFill>
            <a:schemeClr val="bg1"/>
          </a:solidFill>
          <a:ln w="28575" cap="flat" cmpd="sng">
            <a:solidFill>
              <a:srgbClr val="0000FF"/>
            </a:solidFill>
            <a:prstDash val="solid"/>
            <a:round/>
            <a:headEnd type="none" w="med" len="med"/>
            <a:tailEnd type="none" w="med" len="med"/>
          </a:ln>
        </p:spPr>
        <p:txBody>
          <a:bodyPr anchor="t" anchorCtr="0"/>
          <a:p>
            <a:pPr eaLnBrk="0" hangingPunct="0">
              <a:buClrTx/>
              <a:buFontTx/>
            </a:pPr>
            <a:endParaRPr lang="zh-CN" altLang="en-US" dirty="0">
              <a:latin typeface="Times New Roman" panose="02020603050405020304" pitchFamily="18" charset="0"/>
              <a:ea typeface="宋体" panose="02010600030101010101" pitchFamily="2" charset="-122"/>
            </a:endParaRPr>
          </a:p>
        </p:txBody>
      </p:sp>
      <p:sp>
        <p:nvSpPr>
          <p:cNvPr id="453638" name="TextBox 15"/>
          <p:cNvSpPr txBox="1"/>
          <p:nvPr/>
        </p:nvSpPr>
        <p:spPr>
          <a:xfrm>
            <a:off x="5715000" y="1295400"/>
            <a:ext cx="2189163" cy="2124075"/>
          </a:xfrm>
          <a:prstGeom prst="rect">
            <a:avLst/>
          </a:prstGeom>
          <a:noFill/>
          <a:ln w="9525">
            <a:noFill/>
          </a:ln>
        </p:spPr>
        <p:txBody>
          <a:bodyPr anchor="t" anchorCtr="0">
            <a:spAutoFit/>
          </a:bodyPr>
          <a:p>
            <a:pPr eaLnBrk="0" hangingPunct="0">
              <a:lnSpc>
                <a:spcPct val="150000"/>
              </a:lnSpc>
              <a:buClrTx/>
              <a:buFontTx/>
            </a:pPr>
            <a:r>
              <a:rPr lang="zh-CN" altLang="en-US" sz="2400" dirty="0">
                <a:solidFill>
                  <a:srgbClr val="FF0000"/>
                </a:solidFill>
                <a:latin typeface="Times New Roman" panose="02020603050405020304" pitchFamily="18" charset="0"/>
                <a:ea typeface="宋体" panose="02010600030101010101" pitchFamily="2" charset="-122"/>
              </a:rPr>
              <a:t>遗传算法</a:t>
            </a:r>
            <a:endParaRPr lang="en-US" altLang="zh-CN" sz="2400" dirty="0">
              <a:solidFill>
                <a:srgbClr val="FF0000"/>
              </a:solidFill>
              <a:latin typeface="Times New Roman" panose="02020603050405020304" pitchFamily="18" charset="0"/>
            </a:endParaRPr>
          </a:p>
          <a:p>
            <a:pPr eaLnBrk="0" hangingPunct="0">
              <a:lnSpc>
                <a:spcPct val="150000"/>
              </a:lnSpc>
              <a:buClrTx/>
              <a:buFontTx/>
            </a:pPr>
            <a:r>
              <a:rPr lang="zh-CN" altLang="en-US" sz="2400" dirty="0">
                <a:latin typeface="Times New Roman" panose="02020603050405020304" pitchFamily="18" charset="0"/>
                <a:ea typeface="宋体" panose="02010600030101010101" pitchFamily="2" charset="-122"/>
              </a:rPr>
              <a:t>遗传规划</a:t>
            </a:r>
            <a:endParaRPr lang="en-US" altLang="zh-CN" sz="2400" dirty="0">
              <a:latin typeface="Times New Roman" panose="02020603050405020304" pitchFamily="18" charset="0"/>
            </a:endParaRPr>
          </a:p>
          <a:p>
            <a:pPr eaLnBrk="0" hangingPunct="0">
              <a:lnSpc>
                <a:spcPct val="150000"/>
              </a:lnSpc>
              <a:buClrTx/>
              <a:buFontTx/>
            </a:pPr>
            <a:r>
              <a:rPr lang="zh-CN" altLang="en-US" sz="2400" dirty="0">
                <a:latin typeface="Times New Roman" panose="02020603050405020304" pitchFamily="18" charset="0"/>
                <a:ea typeface="宋体" panose="02010600030101010101" pitchFamily="2" charset="-122"/>
              </a:rPr>
              <a:t>演化规划</a:t>
            </a:r>
            <a:endParaRPr lang="en-US" altLang="zh-CN" sz="2400" dirty="0">
              <a:latin typeface="Times New Roman" panose="02020603050405020304" pitchFamily="18" charset="0"/>
            </a:endParaRPr>
          </a:p>
          <a:p>
            <a:pPr eaLnBrk="0" hangingPunct="0">
              <a:buClrTx/>
              <a:buFontTx/>
            </a:pPr>
            <a:r>
              <a:rPr lang="en-US" altLang="zh-CN" sz="2400" dirty="0">
                <a:latin typeface="Times New Roman" panose="02020603050405020304" pitchFamily="18" charset="0"/>
              </a:rPr>
              <a:t>     …</a:t>
            </a:r>
            <a:endParaRPr lang="zh-CN" altLang="en-US" sz="2400" dirty="0">
              <a:latin typeface="Times New Roman" panose="02020603050405020304" pitchFamily="18" charset="0"/>
              <a:ea typeface="宋体" panose="02010600030101010101" pitchFamily="2" charset="-122"/>
            </a:endParaRPr>
          </a:p>
        </p:txBody>
      </p:sp>
      <p:sp>
        <p:nvSpPr>
          <p:cNvPr id="453639" name="TextBox 19"/>
          <p:cNvSpPr txBox="1"/>
          <p:nvPr/>
        </p:nvSpPr>
        <p:spPr>
          <a:xfrm>
            <a:off x="3505200" y="4724400"/>
            <a:ext cx="2443163" cy="461963"/>
          </a:xfrm>
          <a:prstGeom prst="rect">
            <a:avLst/>
          </a:prstGeom>
          <a:noFill/>
          <a:ln w="9525">
            <a:noFill/>
          </a:ln>
        </p:spPr>
        <p:txBody>
          <a:bodyPr anchor="t" anchorCtr="0">
            <a:spAutoFit/>
          </a:bodyPr>
          <a:p>
            <a:pPr eaLnBrk="0" hangingPunct="0">
              <a:buClrTx/>
              <a:buFontTx/>
            </a:pPr>
            <a:r>
              <a:rPr lang="zh-CN" altLang="en-US" sz="2400" dirty="0">
                <a:latin typeface="Times New Roman" panose="02020603050405020304" pitchFamily="18" charset="0"/>
                <a:ea typeface="宋体" panose="02010600030101010101" pitchFamily="2" charset="-122"/>
              </a:rPr>
              <a:t>广义的演化算法</a:t>
            </a:r>
            <a:endParaRPr lang="zh-CN" altLang="en-US" sz="2400" dirty="0">
              <a:latin typeface="Times New Roman" panose="02020603050405020304" pitchFamily="18" charset="0"/>
              <a:ea typeface="宋体" panose="02010600030101010101" pitchFamily="2" charset="-122"/>
            </a:endParaRPr>
          </a:p>
        </p:txBody>
      </p:sp>
      <p:sp>
        <p:nvSpPr>
          <p:cNvPr id="453640" name="左大括号 20"/>
          <p:cNvSpPr/>
          <p:nvPr/>
        </p:nvSpPr>
        <p:spPr>
          <a:xfrm>
            <a:off x="5867400" y="4267200"/>
            <a:ext cx="457200" cy="1492250"/>
          </a:xfrm>
          <a:prstGeom prst="leftBrace">
            <a:avLst>
              <a:gd name="adj1" fmla="val 8235"/>
              <a:gd name="adj2" fmla="val 50000"/>
            </a:avLst>
          </a:prstGeom>
          <a:solidFill>
            <a:schemeClr val="bg1"/>
          </a:solidFill>
          <a:ln w="28575" cap="flat" cmpd="sng">
            <a:solidFill>
              <a:srgbClr val="0000FF"/>
            </a:solidFill>
            <a:prstDash val="solid"/>
            <a:round/>
            <a:headEnd type="none" w="med" len="med"/>
            <a:tailEnd type="none" w="med" len="med"/>
          </a:ln>
        </p:spPr>
        <p:txBody>
          <a:bodyPr anchor="t" anchorCtr="0"/>
          <a:p>
            <a:pPr eaLnBrk="0" hangingPunct="0">
              <a:buClrTx/>
              <a:buFontTx/>
            </a:pPr>
            <a:endParaRPr lang="zh-CN" altLang="en-US" dirty="0">
              <a:latin typeface="Times New Roman" panose="02020603050405020304" pitchFamily="18" charset="0"/>
              <a:ea typeface="宋体" panose="02010600030101010101" pitchFamily="2" charset="-122"/>
            </a:endParaRPr>
          </a:p>
        </p:txBody>
      </p:sp>
      <p:sp>
        <p:nvSpPr>
          <p:cNvPr id="453641" name="TextBox 21"/>
          <p:cNvSpPr txBox="1"/>
          <p:nvPr/>
        </p:nvSpPr>
        <p:spPr>
          <a:xfrm>
            <a:off x="6324600" y="4114800"/>
            <a:ext cx="2667000" cy="1754188"/>
          </a:xfrm>
          <a:prstGeom prst="rect">
            <a:avLst/>
          </a:prstGeom>
          <a:noFill/>
          <a:ln w="9525">
            <a:noFill/>
          </a:ln>
        </p:spPr>
        <p:txBody>
          <a:bodyPr anchor="t" anchorCtr="0">
            <a:spAutoFit/>
          </a:bodyPr>
          <a:p>
            <a:pPr eaLnBrk="0" hangingPunct="0">
              <a:lnSpc>
                <a:spcPct val="150000"/>
              </a:lnSpc>
              <a:buClrTx/>
              <a:buFontTx/>
            </a:pPr>
            <a:r>
              <a:rPr lang="zh-CN" altLang="en-US" sz="2400" dirty="0">
                <a:latin typeface="Times New Roman" panose="02020603050405020304" pitchFamily="18" charset="0"/>
                <a:ea typeface="宋体" panose="02010600030101010101" pitchFamily="2" charset="-122"/>
              </a:rPr>
              <a:t>模拟退火算法</a:t>
            </a:r>
            <a:endParaRPr lang="en-US" altLang="zh-CN" sz="2400" dirty="0">
              <a:latin typeface="Times New Roman" panose="02020603050405020304" pitchFamily="18" charset="0"/>
            </a:endParaRPr>
          </a:p>
          <a:p>
            <a:pPr eaLnBrk="0" hangingPunct="0">
              <a:buClrTx/>
              <a:buFontTx/>
            </a:pPr>
            <a:r>
              <a:rPr lang="zh-CN" altLang="en-US" sz="2400" dirty="0">
                <a:latin typeface="Times New Roman" panose="02020603050405020304" pitchFamily="18" charset="0"/>
                <a:ea typeface="宋体" panose="02010600030101010101" pitchFamily="2" charset="-122"/>
              </a:rPr>
              <a:t>差分演化算法</a:t>
            </a:r>
            <a:endParaRPr lang="en-US" altLang="zh-CN" sz="2400" dirty="0">
              <a:latin typeface="Times New Roman" panose="02020603050405020304" pitchFamily="18" charset="0"/>
            </a:endParaRPr>
          </a:p>
          <a:p>
            <a:pPr eaLnBrk="0" hangingPunct="0">
              <a:buClrTx/>
              <a:buFontTx/>
            </a:pPr>
            <a:r>
              <a:rPr lang="zh-CN" altLang="en-US" sz="2400" dirty="0">
                <a:latin typeface="Times New Roman" panose="02020603050405020304" pitchFamily="18" charset="0"/>
                <a:ea typeface="宋体" panose="02010600030101010101" pitchFamily="2" charset="-122"/>
              </a:rPr>
              <a:t>粒子群算法</a:t>
            </a:r>
            <a:endParaRPr lang="en-US" altLang="zh-CN" sz="2400" dirty="0">
              <a:latin typeface="Times New Roman" panose="02020603050405020304" pitchFamily="18" charset="0"/>
            </a:endParaRPr>
          </a:p>
          <a:p>
            <a:pPr eaLnBrk="0" hangingPunct="0">
              <a:buClrTx/>
              <a:buFontTx/>
            </a:pPr>
            <a:r>
              <a:rPr lang="zh-CN" altLang="en-US" sz="2400" dirty="0">
                <a:latin typeface="Times New Roman" panose="02020603050405020304" pitchFamily="18" charset="0"/>
                <a:ea typeface="宋体" panose="02010600030101010101" pitchFamily="2" charset="-122"/>
              </a:rPr>
              <a:t>蚁群算法</a:t>
            </a:r>
            <a:endParaRPr lang="en-US" altLang="zh-CN" sz="2400" dirty="0">
              <a:latin typeface="Times New Roman" panose="02020603050405020304" pitchFamily="18" charset="0"/>
            </a:endParaRPr>
          </a:p>
        </p:txBody>
      </p:sp>
      <p:sp>
        <p:nvSpPr>
          <p:cNvPr id="453642" name="矩形 3"/>
          <p:cNvSpPr/>
          <p:nvPr/>
        </p:nvSpPr>
        <p:spPr>
          <a:xfrm>
            <a:off x="762000" y="1143000"/>
            <a:ext cx="2349500" cy="523875"/>
          </a:xfrm>
          <a:prstGeom prst="rect">
            <a:avLst/>
          </a:prstGeom>
          <a:noFill/>
          <a:ln w="9525">
            <a:noFill/>
          </a:ln>
        </p:spPr>
        <p:txBody>
          <a:bodyPr wrap="none" anchor="t" anchorCtr="0">
            <a:spAutoFit/>
          </a:bodyPr>
          <a:p>
            <a:pPr eaLnBrk="0" hangingPunct="0">
              <a:buClrTx/>
              <a:buFontTx/>
            </a:pPr>
            <a:r>
              <a:rPr lang="zh-CN" altLang="en-US" dirty="0">
                <a:solidFill>
                  <a:srgbClr val="0000CC"/>
                </a:solidFill>
                <a:latin typeface="黑体" panose="02010609060101010101" pitchFamily="49" charset="-122"/>
                <a:ea typeface="宋体" panose="02010600030101010101" pitchFamily="2" charset="-122"/>
              </a:rPr>
              <a:t>演化算法分类</a:t>
            </a:r>
            <a:endParaRPr lang="zh-CN" altLang="en-US" dirty="0">
              <a:solidFill>
                <a:srgbClr val="0000CC"/>
              </a:solidFill>
              <a:latin typeface="黑体" panose="02010609060101010101" pitchFamily="49" charset="-122"/>
              <a:ea typeface="宋体" panose="02010600030101010101" pitchFamily="2" charset="-122"/>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5681" name="TextBox 14"/>
          <p:cNvSpPr txBox="1"/>
          <p:nvPr/>
        </p:nvSpPr>
        <p:spPr>
          <a:xfrm>
            <a:off x="304800" y="152400"/>
            <a:ext cx="7010400" cy="646113"/>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一、演化学习基础知识</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9" name="矩形 8"/>
          <p:cNvSpPr/>
          <p:nvPr/>
        </p:nvSpPr>
        <p:spPr bwMode="auto">
          <a:xfrm>
            <a:off x="990600" y="2819400"/>
            <a:ext cx="6324600" cy="838200"/>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1">
                <a:ln>
                  <a:noFill/>
                </a:ln>
                <a:solidFill>
                  <a:schemeClr val="dk1"/>
                </a:solidFill>
                <a:effectLst/>
                <a:uLnTx/>
                <a:uFillTx/>
                <a:latin typeface="+mn-lt"/>
                <a:ea typeface="+mn-ea"/>
                <a:cs typeface="+mn-cs"/>
                <a:sym typeface="+mn-ea"/>
              </a:rPr>
              <a:t>使用启发式算子从解集合产生一批新解，并计算目标函数值； </a:t>
            </a:r>
            <a:endParaRPr kumimoji="0" lang="zh-CN" altLang="en-US" sz="2400" b="0" i="0" u="none" strike="noStrike" kern="1200" cap="none" spc="0" normalizeH="0" baseline="0" noProof="1">
              <a:ln>
                <a:noFill/>
              </a:ln>
              <a:solidFill>
                <a:schemeClr val="tx1"/>
              </a:solidFill>
              <a:effectLst/>
              <a:uLnTx/>
              <a:uFillTx/>
              <a:latin typeface="+mn-lt"/>
              <a:ea typeface="+mn-ea"/>
              <a:cs typeface="+mn-cs"/>
              <a:sym typeface="+mn-ea"/>
            </a:endParaRPr>
          </a:p>
        </p:txBody>
      </p:sp>
      <p:sp>
        <p:nvSpPr>
          <p:cNvPr id="10" name="矩形 9"/>
          <p:cNvSpPr/>
          <p:nvPr/>
        </p:nvSpPr>
        <p:spPr bwMode="auto">
          <a:xfrm>
            <a:off x="990600" y="4038600"/>
            <a:ext cx="6324600" cy="762000"/>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1">
                <a:ln>
                  <a:noFill/>
                </a:ln>
                <a:solidFill>
                  <a:schemeClr val="dk1"/>
                </a:solidFill>
                <a:effectLst/>
                <a:uLnTx/>
                <a:uFillTx/>
                <a:latin typeface="+mn-lt"/>
                <a:ea typeface="+mn-ea"/>
                <a:cs typeface="+mn-cs"/>
                <a:sym typeface="+mn-ea"/>
              </a:rPr>
              <a:t>根据启发式评价准则，将解集合中较差的一部分解删除</a:t>
            </a:r>
            <a:endParaRPr kumimoji="0" lang="zh-CN" altLang="en-US" sz="2400" b="0" i="0" u="none" strike="noStrike" kern="1200" cap="none" spc="0" normalizeH="0" baseline="0" noProof="1">
              <a:ln>
                <a:noFill/>
              </a:ln>
              <a:solidFill>
                <a:schemeClr val="tx1"/>
              </a:solidFill>
              <a:effectLst/>
              <a:uLnTx/>
              <a:uFillTx/>
              <a:latin typeface="+mn-lt"/>
              <a:ea typeface="+mn-ea"/>
              <a:cs typeface="+mn-cs"/>
              <a:sym typeface="+mn-ea"/>
            </a:endParaRPr>
          </a:p>
        </p:txBody>
      </p:sp>
      <p:sp>
        <p:nvSpPr>
          <p:cNvPr id="455684" name="流程图: 决策 10"/>
          <p:cNvSpPr/>
          <p:nvPr/>
        </p:nvSpPr>
        <p:spPr>
          <a:xfrm>
            <a:off x="1676400" y="5181600"/>
            <a:ext cx="4953000" cy="762000"/>
          </a:xfrm>
          <a:prstGeom prst="flowChartDecision">
            <a:avLst/>
          </a:prstGeom>
          <a:solidFill>
            <a:srgbClr val="80FFFF"/>
          </a:solidFill>
          <a:ln w="12700" cap="flat" cmpd="sng">
            <a:solidFill>
              <a:schemeClr val="tx1"/>
            </a:solidFill>
            <a:prstDash val="solid"/>
            <a:round/>
            <a:headEnd type="none" w="med" len="med"/>
            <a:tailEnd type="none" w="med" len="med"/>
          </a:ln>
        </p:spPr>
        <p:txBody>
          <a:bodyPr anchor="t" anchorCtr="0"/>
          <a:p>
            <a:pPr algn="ctr" eaLnBrk="0" hangingPunct="0">
              <a:buClrTx/>
              <a:buFontTx/>
            </a:pPr>
            <a:r>
              <a:rPr lang="zh-CN" altLang="en-US" sz="2400" b="0" dirty="0">
                <a:latin typeface="Times New Roman" panose="02020603050405020304" pitchFamily="18" charset="0"/>
                <a:ea typeface="宋体" panose="02010600030101010101" pitchFamily="2" charset="-122"/>
              </a:rPr>
              <a:t>停止准则满足</a:t>
            </a:r>
            <a:endParaRPr lang="zh-CN" altLang="en-US" sz="2400" b="0" dirty="0">
              <a:latin typeface="Times New Roman" panose="02020603050405020304" pitchFamily="18" charset="0"/>
              <a:ea typeface="宋体" panose="02010600030101010101" pitchFamily="2" charset="-122"/>
            </a:endParaRPr>
          </a:p>
        </p:txBody>
      </p:sp>
      <p:sp>
        <p:nvSpPr>
          <p:cNvPr id="12" name="流程图: 准备 11"/>
          <p:cNvSpPr/>
          <p:nvPr/>
        </p:nvSpPr>
        <p:spPr bwMode="auto">
          <a:xfrm>
            <a:off x="1600200" y="1447800"/>
            <a:ext cx="5105400" cy="914400"/>
          </a:xfrm>
          <a:prstGeom prst="flowChartPreparation">
            <a:avLst/>
          </a:prstGeom>
          <a:solidFill>
            <a:schemeClr val="accent5"/>
          </a:solidFill>
          <a:ln w="12700" cap="flat" cmpd="sng" algn="ctr">
            <a:solidFill>
              <a:schemeClr val="tx1"/>
            </a:solidFill>
            <a:prstDash val="solid"/>
            <a:round/>
            <a:headEnd type="none" w="med" len="med"/>
            <a:tailEnd type="none" w="med" len="med"/>
          </a:ln>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sym typeface="+mn-ea"/>
              </a:rPr>
              <a:t>产生初始解集合，并计算解的目标函数值</a:t>
            </a:r>
            <a:endPar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sym typeface="+mn-ea"/>
            </a:endParaRPr>
          </a:p>
        </p:txBody>
      </p:sp>
      <p:cxnSp>
        <p:nvCxnSpPr>
          <p:cNvPr id="455686" name="直接箭头连接符 16"/>
          <p:cNvCxnSpPr>
            <a:stCxn id="12" idx="2"/>
            <a:endCxn id="9" idx="0"/>
          </p:cNvCxnSpPr>
          <p:nvPr/>
        </p:nvCxnSpPr>
        <p:spPr>
          <a:xfrm>
            <a:off x="4152900" y="2362200"/>
            <a:ext cx="0" cy="457200"/>
          </a:xfrm>
          <a:prstGeom prst="straightConnector1">
            <a:avLst/>
          </a:prstGeom>
          <a:ln w="38100" cap="flat" cmpd="sng">
            <a:solidFill>
              <a:schemeClr val="tx1"/>
            </a:solidFill>
            <a:prstDash val="solid"/>
            <a:round/>
            <a:headEnd type="none" w="med" len="med"/>
            <a:tailEnd type="arrow" w="med" len="med"/>
          </a:ln>
        </p:spPr>
      </p:cxnSp>
      <p:cxnSp>
        <p:nvCxnSpPr>
          <p:cNvPr id="455687" name="直接箭头连接符 20"/>
          <p:cNvCxnSpPr>
            <a:stCxn id="9" idx="2"/>
            <a:endCxn id="10" idx="0"/>
          </p:cNvCxnSpPr>
          <p:nvPr/>
        </p:nvCxnSpPr>
        <p:spPr>
          <a:xfrm>
            <a:off x="4152900" y="3657600"/>
            <a:ext cx="0" cy="381000"/>
          </a:xfrm>
          <a:prstGeom prst="straightConnector1">
            <a:avLst/>
          </a:prstGeom>
          <a:ln w="38100" cap="flat" cmpd="sng">
            <a:solidFill>
              <a:schemeClr val="tx1"/>
            </a:solidFill>
            <a:prstDash val="solid"/>
            <a:round/>
            <a:headEnd type="none" w="med" len="med"/>
            <a:tailEnd type="arrow" w="med" len="med"/>
          </a:ln>
        </p:spPr>
      </p:cxnSp>
      <p:cxnSp>
        <p:nvCxnSpPr>
          <p:cNvPr id="455688" name="直接箭头连接符 22"/>
          <p:cNvCxnSpPr>
            <a:stCxn id="10" idx="2"/>
            <a:endCxn id="455684" idx="0"/>
          </p:cNvCxnSpPr>
          <p:nvPr/>
        </p:nvCxnSpPr>
        <p:spPr>
          <a:xfrm>
            <a:off x="4152900" y="4800600"/>
            <a:ext cx="0" cy="381000"/>
          </a:xfrm>
          <a:prstGeom prst="straightConnector1">
            <a:avLst/>
          </a:prstGeom>
          <a:ln w="38100" cap="flat" cmpd="sng">
            <a:solidFill>
              <a:schemeClr val="tx1"/>
            </a:solidFill>
            <a:prstDash val="solid"/>
            <a:round/>
            <a:headEnd type="none" w="med" len="med"/>
            <a:tailEnd type="arrow" w="med" len="med"/>
          </a:ln>
        </p:spPr>
      </p:cxnSp>
      <p:cxnSp>
        <p:nvCxnSpPr>
          <p:cNvPr id="455689" name="肘形连接符 8198"/>
          <p:cNvCxnSpPr>
            <a:stCxn id="455684" idx="3"/>
            <a:endCxn id="455684" idx="0"/>
          </p:cNvCxnSpPr>
          <p:nvPr/>
        </p:nvCxnSpPr>
        <p:spPr>
          <a:xfrm flipV="1">
            <a:off x="6629400" y="2438400"/>
            <a:ext cx="1752600" cy="3124200"/>
          </a:xfrm>
          <a:prstGeom prst="bentConnector2">
            <a:avLst/>
          </a:prstGeom>
          <a:ln w="38100" cap="flat" cmpd="sng">
            <a:solidFill>
              <a:schemeClr val="tx1"/>
            </a:solidFill>
            <a:prstDash val="solid"/>
            <a:round/>
            <a:headEnd type="none" w="med" len="med"/>
            <a:tailEnd type="arrow" w="med" len="med"/>
          </a:ln>
        </p:spPr>
      </p:cxnSp>
      <p:cxnSp>
        <p:nvCxnSpPr>
          <p:cNvPr id="455690" name="直接箭头连接符 8201"/>
          <p:cNvCxnSpPr>
            <a:stCxn id="455684" idx="3"/>
            <a:endCxn id="455684" idx="0"/>
          </p:cNvCxnSpPr>
          <p:nvPr/>
        </p:nvCxnSpPr>
        <p:spPr>
          <a:xfrm flipH="1">
            <a:off x="4114800" y="2514600"/>
            <a:ext cx="4267200" cy="0"/>
          </a:xfrm>
          <a:prstGeom prst="straightConnector1">
            <a:avLst/>
          </a:prstGeom>
          <a:ln w="38100" cap="flat" cmpd="sng">
            <a:solidFill>
              <a:schemeClr val="tx1"/>
            </a:solidFill>
            <a:prstDash val="solid"/>
            <a:round/>
            <a:headEnd type="none" w="med" len="med"/>
            <a:tailEnd type="arrow" w="med" len="med"/>
          </a:ln>
        </p:spPr>
      </p:cxnSp>
      <p:sp>
        <p:nvSpPr>
          <p:cNvPr id="455691" name="TextBox 8203"/>
          <p:cNvSpPr txBox="1"/>
          <p:nvPr/>
        </p:nvSpPr>
        <p:spPr>
          <a:xfrm>
            <a:off x="4419600" y="5867400"/>
            <a:ext cx="630238" cy="461963"/>
          </a:xfrm>
          <a:prstGeom prst="rect">
            <a:avLst/>
          </a:prstGeom>
          <a:noFill/>
          <a:ln w="9525">
            <a:noFill/>
          </a:ln>
        </p:spPr>
        <p:txBody>
          <a:bodyPr wrap="none" anchor="t" anchorCtr="0">
            <a:spAutoFit/>
          </a:bodyPr>
          <a:p>
            <a:pPr eaLnBrk="0" hangingPunct="0">
              <a:buClrTx/>
              <a:buFontTx/>
            </a:pPr>
            <a:r>
              <a:rPr lang="en-US" altLang="zh-CN" sz="2400" b="0" dirty="0">
                <a:latin typeface="Times New Roman" panose="02020603050405020304" pitchFamily="18" charset="0"/>
              </a:rPr>
              <a:t>Yes</a:t>
            </a:r>
            <a:endParaRPr lang="zh-CN" altLang="en-US" sz="2400" b="0" dirty="0">
              <a:latin typeface="Times New Roman" panose="02020603050405020304" pitchFamily="18" charset="0"/>
              <a:ea typeface="宋体" panose="02010600030101010101" pitchFamily="2" charset="-122"/>
            </a:endParaRPr>
          </a:p>
        </p:txBody>
      </p:sp>
      <p:sp>
        <p:nvSpPr>
          <p:cNvPr id="455692" name="流程图: 终止 8205"/>
          <p:cNvSpPr/>
          <p:nvPr/>
        </p:nvSpPr>
        <p:spPr>
          <a:xfrm>
            <a:off x="1905000" y="6248400"/>
            <a:ext cx="4495800" cy="533400"/>
          </a:xfrm>
          <a:prstGeom prst="flowChartTerminator">
            <a:avLst/>
          </a:prstGeom>
          <a:solidFill>
            <a:srgbClr val="AEFFF7"/>
          </a:solidFill>
          <a:ln w="12700" cap="flat" cmpd="sng">
            <a:solidFill>
              <a:srgbClr val="808080"/>
            </a:solidFill>
            <a:prstDash val="solid"/>
            <a:round/>
            <a:headEnd type="none" w="med" len="med"/>
            <a:tailEnd type="none" w="med" len="med"/>
          </a:ln>
        </p:spPr>
        <p:txBody>
          <a:bodyPr anchor="t" anchorCtr="0"/>
          <a:p>
            <a:pPr algn="ctr" eaLnBrk="0" hangingPunct="0">
              <a:buClrTx/>
              <a:buFontTx/>
            </a:pPr>
            <a:r>
              <a:rPr lang="zh-CN" altLang="en-US" sz="2400" b="0" dirty="0">
                <a:latin typeface="Times New Roman" panose="02020603050405020304" pitchFamily="18" charset="0"/>
                <a:ea typeface="宋体" panose="02010600030101010101" pitchFamily="2" charset="-122"/>
              </a:rPr>
              <a:t>输出解集合中最优解</a:t>
            </a:r>
            <a:endParaRPr lang="zh-CN" altLang="en-US" sz="2400" b="0" dirty="0">
              <a:latin typeface="Times New Roman" panose="02020603050405020304" pitchFamily="18" charset="0"/>
              <a:ea typeface="宋体" panose="02010600030101010101" pitchFamily="2" charset="-122"/>
            </a:endParaRPr>
          </a:p>
        </p:txBody>
      </p:sp>
      <p:cxnSp>
        <p:nvCxnSpPr>
          <p:cNvPr id="455693" name="直接箭头连接符 8210"/>
          <p:cNvCxnSpPr>
            <a:stCxn id="455684" idx="2"/>
            <a:endCxn id="455692" idx="0"/>
          </p:cNvCxnSpPr>
          <p:nvPr/>
        </p:nvCxnSpPr>
        <p:spPr>
          <a:xfrm>
            <a:off x="4152900" y="5943600"/>
            <a:ext cx="0" cy="304800"/>
          </a:xfrm>
          <a:prstGeom prst="straightConnector1">
            <a:avLst/>
          </a:prstGeom>
          <a:ln w="38100" cap="flat" cmpd="sng">
            <a:solidFill>
              <a:schemeClr val="tx1"/>
            </a:solidFill>
            <a:prstDash val="solid"/>
            <a:round/>
            <a:headEnd type="none" w="med" len="med"/>
            <a:tailEnd type="arrow" w="med" len="med"/>
          </a:ln>
        </p:spPr>
      </p:cxnSp>
      <p:sp>
        <p:nvSpPr>
          <p:cNvPr id="455694" name="TextBox 56"/>
          <p:cNvSpPr txBox="1"/>
          <p:nvPr/>
        </p:nvSpPr>
        <p:spPr>
          <a:xfrm>
            <a:off x="6705600" y="5181600"/>
            <a:ext cx="646113" cy="461963"/>
          </a:xfrm>
          <a:prstGeom prst="rect">
            <a:avLst/>
          </a:prstGeom>
          <a:noFill/>
          <a:ln w="9525">
            <a:noFill/>
          </a:ln>
        </p:spPr>
        <p:txBody>
          <a:bodyPr wrap="none" anchor="t" anchorCtr="0">
            <a:spAutoFit/>
          </a:bodyPr>
          <a:p>
            <a:pPr eaLnBrk="0" hangingPunct="0">
              <a:buClrTx/>
              <a:buFontTx/>
            </a:pPr>
            <a:r>
              <a:rPr lang="en-US" altLang="zh-CN" sz="2400" b="0" dirty="0">
                <a:latin typeface="Times New Roman" panose="02020603050405020304" pitchFamily="18" charset="0"/>
              </a:rPr>
              <a:t>NO</a:t>
            </a:r>
            <a:endParaRPr lang="zh-CN" altLang="en-US" sz="2400" b="0" dirty="0">
              <a:latin typeface="Times New Roman" panose="02020603050405020304" pitchFamily="18" charset="0"/>
              <a:ea typeface="宋体" panose="02010600030101010101" pitchFamily="2" charset="-122"/>
            </a:endParaRPr>
          </a:p>
        </p:txBody>
      </p:sp>
      <p:sp>
        <p:nvSpPr>
          <p:cNvPr id="455695" name="矩形 1"/>
          <p:cNvSpPr/>
          <p:nvPr/>
        </p:nvSpPr>
        <p:spPr>
          <a:xfrm>
            <a:off x="304800" y="914400"/>
            <a:ext cx="3430588" cy="523875"/>
          </a:xfrm>
          <a:prstGeom prst="rect">
            <a:avLst/>
          </a:prstGeom>
          <a:noFill/>
          <a:ln w="9525">
            <a:noFill/>
          </a:ln>
        </p:spPr>
        <p:txBody>
          <a:bodyPr wrap="none" anchor="t" anchorCtr="0">
            <a:spAutoFit/>
          </a:bodyPr>
          <a:p>
            <a:pPr eaLnBrk="0" hangingPunct="0">
              <a:buClrTx/>
              <a:buFontTx/>
            </a:pPr>
            <a:r>
              <a:rPr lang="zh-CN" altLang="en-US" dirty="0">
                <a:solidFill>
                  <a:srgbClr val="0000CC"/>
                </a:solidFill>
                <a:latin typeface="黑体" panose="02010609060101010101" pitchFamily="49" charset="-122"/>
                <a:ea typeface="宋体" panose="02010600030101010101" pitchFamily="2" charset="-122"/>
              </a:rPr>
              <a:t>演化算法的通用流程</a:t>
            </a:r>
            <a:endParaRPr lang="zh-CN" altLang="en-US" dirty="0">
              <a:solidFill>
                <a:srgbClr val="0000CC"/>
              </a:solidFill>
              <a:latin typeface="黑体" panose="02010609060101010101" pitchFamily="49" charset="-122"/>
              <a:ea typeface="宋体" panose="02010600030101010101" pitchFamily="2" charset="-122"/>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7729" name="TextBox 14"/>
          <p:cNvSpPr txBox="1"/>
          <p:nvPr/>
        </p:nvSpPr>
        <p:spPr>
          <a:xfrm>
            <a:off x="304800" y="152400"/>
            <a:ext cx="7010400" cy="646113"/>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二、遗传算法</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6" name="TextBox 5"/>
          <p:cNvSpPr txBox="1"/>
          <p:nvPr/>
        </p:nvSpPr>
        <p:spPr>
          <a:xfrm>
            <a:off x="152400" y="1066800"/>
            <a:ext cx="8763000" cy="5078413"/>
          </a:xfrm>
          <a:prstGeom prst="rect">
            <a:avLst/>
          </a:prstGeom>
          <a:noFill/>
        </p:spPr>
        <p:txBody>
          <a:bodyPr>
            <a:spAutoFit/>
          </a:bodyPr>
          <a:lstStyle/>
          <a:p>
            <a:pPr marR="0" defTabSz="914400" eaLnBrk="0" hangingPunct="0">
              <a:lnSpc>
                <a:spcPct val="150000"/>
              </a:lnSpc>
              <a:buClrTx/>
              <a:buSzTx/>
              <a:buFontTx/>
              <a:buNone/>
              <a:defRPr/>
            </a:pPr>
            <a:r>
              <a:rPr kumimoji="0" lang="zh-CN" altLang="en-US" sz="2400" kern="1200" cap="none" spc="0" normalizeH="0" baseline="0" noProof="1">
                <a:latin typeface="+mn-ea"/>
                <a:ea typeface="+mn-ea"/>
                <a:cs typeface="+mn-cs"/>
                <a:sym typeface="+mn-ea"/>
              </a:rPr>
              <a:t>定义：</a:t>
            </a:r>
            <a:r>
              <a:rPr kumimoji="0" lang="zh-CN" altLang="en-US" sz="2400" b="0" kern="1200" cap="none" spc="0" normalizeH="0" baseline="0" noProof="1">
                <a:latin typeface="+mn-ea"/>
                <a:ea typeface="+mn-ea"/>
                <a:cs typeface="+mn-cs"/>
                <a:sym typeface="+mn-ea"/>
              </a:rPr>
              <a:t>遗传算法是模拟生物在自然环境中的遗传和演化过程而形成的一种自适应全局优化概率搜索算法。</a:t>
            </a:r>
            <a:endParaRPr kumimoji="0" lang="en-US" altLang="zh-CN" sz="2400" b="0" kern="1200" cap="none" spc="0" normalizeH="0" baseline="0" noProof="1">
              <a:latin typeface="+mn-ea"/>
              <a:ea typeface="+mn-ea"/>
              <a:cs typeface="+mn-cs"/>
              <a:sym typeface="+mn-ea"/>
            </a:endParaRPr>
          </a:p>
          <a:p>
            <a:pPr marR="0" defTabSz="914400" eaLnBrk="0" hangingPunct="0">
              <a:lnSpc>
                <a:spcPct val="150000"/>
              </a:lnSpc>
              <a:buClrTx/>
              <a:buSzTx/>
              <a:buFontTx/>
              <a:buNone/>
              <a:defRPr/>
            </a:pPr>
            <a:r>
              <a:rPr kumimoji="0" lang="zh-CN" altLang="en-US" sz="2400" kern="1200" cap="none" spc="0" normalizeH="0" baseline="0" noProof="1">
                <a:latin typeface="+mn-ea"/>
                <a:ea typeface="+mn-ea"/>
                <a:cs typeface="+mn-cs"/>
                <a:sym typeface="+mn-ea"/>
              </a:rPr>
              <a:t>历史：</a:t>
            </a:r>
            <a:endParaRPr kumimoji="0" lang="zh-CN" altLang="en-US" sz="2400" kern="1200" cap="none" spc="0" normalizeH="0" baseline="0" noProof="1">
              <a:latin typeface="+mn-ea"/>
              <a:ea typeface="+mn-ea"/>
              <a:cs typeface="+mn-cs"/>
              <a:sym typeface="+mn-ea"/>
            </a:endParaRPr>
          </a:p>
          <a:p>
            <a:pPr marL="457200" marR="0" indent="-457200" defTabSz="914400" eaLnBrk="0" hangingPunct="0">
              <a:lnSpc>
                <a:spcPct val="150000"/>
              </a:lnSpc>
              <a:buClrTx/>
              <a:buSzTx/>
              <a:buFont typeface="+mj-lt"/>
              <a:buAutoNum type="arabicPeriod"/>
              <a:defRPr/>
            </a:pPr>
            <a:r>
              <a:rPr kumimoji="0" lang="zh-CN" altLang="en-US" sz="2400" b="0" kern="1200" cap="none" spc="0" normalizeH="0" baseline="0" noProof="1">
                <a:latin typeface="+mn-ea"/>
                <a:ea typeface="+mn-ea"/>
                <a:cs typeface="+mn-cs"/>
                <a:sym typeface="+mn-ea"/>
              </a:rPr>
              <a:t>遗传算法最早由美国密西根大学的 </a:t>
            </a:r>
            <a:r>
              <a:rPr kumimoji="0" lang="en-US" altLang="zh-CN" sz="2400" b="0" kern="1200" cap="none" spc="0" normalizeH="0" baseline="0" noProof="1">
                <a:latin typeface="+mn-ea"/>
                <a:ea typeface="+mn-ea"/>
                <a:cs typeface="+mn-cs"/>
                <a:sym typeface="+mn-ea"/>
              </a:rPr>
              <a:t>J. Holland </a:t>
            </a:r>
            <a:r>
              <a:rPr kumimoji="0" lang="zh-CN" altLang="en-US" sz="2400" b="0" kern="1200" cap="none" spc="0" normalizeH="0" baseline="0" noProof="1">
                <a:latin typeface="+mn-ea"/>
                <a:ea typeface="+mn-ea"/>
                <a:cs typeface="+mn-cs"/>
                <a:sym typeface="+mn-ea"/>
              </a:rPr>
              <a:t>教授提出，起源于</a:t>
            </a:r>
            <a:r>
              <a:rPr kumimoji="0" lang="en-US" altLang="zh-CN" sz="2400" b="0" kern="1200" cap="none" spc="0" normalizeH="0" baseline="0" noProof="1">
                <a:latin typeface="+mn-ea"/>
                <a:ea typeface="+mn-ea"/>
                <a:cs typeface="+mn-cs"/>
                <a:sym typeface="+mn-ea"/>
              </a:rPr>
              <a:t>20</a:t>
            </a:r>
            <a:r>
              <a:rPr kumimoji="0" lang="zh-CN" altLang="en-US" sz="2400" b="0" kern="1200" cap="none" spc="0" normalizeH="0" baseline="0" noProof="1">
                <a:latin typeface="+mn-ea"/>
                <a:ea typeface="+mn-ea"/>
                <a:cs typeface="+mn-cs"/>
                <a:sym typeface="+mn-ea"/>
              </a:rPr>
              <a:t>世纪</a:t>
            </a:r>
            <a:r>
              <a:rPr kumimoji="0" lang="en-US" altLang="zh-CN" sz="2400" b="0" kern="1200" cap="none" spc="0" normalizeH="0" baseline="0" noProof="1">
                <a:latin typeface="+mn-ea"/>
                <a:ea typeface="+mn-ea"/>
                <a:cs typeface="+mn-cs"/>
                <a:sym typeface="+mn-ea"/>
              </a:rPr>
              <a:t>60</a:t>
            </a:r>
            <a:r>
              <a:rPr kumimoji="0" lang="zh-CN" altLang="en-US" sz="2400" b="0" kern="1200" cap="none" spc="0" normalizeH="0" baseline="0" noProof="1">
                <a:latin typeface="+mn-ea"/>
                <a:ea typeface="+mn-ea"/>
                <a:cs typeface="+mn-cs"/>
                <a:sym typeface="+mn-ea"/>
              </a:rPr>
              <a:t>年代对自然和人工自适应系统的研究。</a:t>
            </a:r>
            <a:endParaRPr kumimoji="0" lang="zh-CN" altLang="en-US" sz="2400" b="0" kern="1200" cap="none" spc="0" normalizeH="0" baseline="0" noProof="1">
              <a:latin typeface="+mn-ea"/>
              <a:ea typeface="+mn-ea"/>
              <a:cs typeface="+mn-cs"/>
              <a:sym typeface="+mn-ea"/>
            </a:endParaRPr>
          </a:p>
          <a:p>
            <a:pPr marL="457200" marR="0" indent="-457200" defTabSz="914400" eaLnBrk="0" hangingPunct="0">
              <a:lnSpc>
                <a:spcPct val="150000"/>
              </a:lnSpc>
              <a:buClrTx/>
              <a:buSzTx/>
              <a:buFont typeface="+mj-lt"/>
              <a:buAutoNum type="arabicPeriod"/>
              <a:defRPr/>
            </a:pPr>
            <a:r>
              <a:rPr kumimoji="0" lang="en-US" altLang="zh-CN" sz="2400" b="0" kern="1200" cap="none" spc="0" normalizeH="0" baseline="0" noProof="1">
                <a:latin typeface="+mn-ea"/>
                <a:ea typeface="+mn-ea"/>
                <a:cs typeface="+mn-cs"/>
                <a:sym typeface="+mn-ea"/>
              </a:rPr>
              <a:t>70</a:t>
            </a:r>
            <a:r>
              <a:rPr kumimoji="0" lang="zh-CN" altLang="en-US" sz="2400" b="0" kern="1200" cap="none" spc="0" normalizeH="0" baseline="0" noProof="1">
                <a:latin typeface="+mn-ea"/>
                <a:ea typeface="+mn-ea"/>
                <a:cs typeface="+mn-cs"/>
                <a:sym typeface="+mn-ea"/>
              </a:rPr>
              <a:t>年代，</a:t>
            </a:r>
            <a:r>
              <a:rPr kumimoji="0" lang="en-US" altLang="zh-CN" sz="2400" b="0" kern="1200" cap="none" spc="0" normalizeH="0" baseline="0" noProof="1">
                <a:latin typeface="+mn-ea"/>
                <a:ea typeface="+mn-ea"/>
                <a:cs typeface="+mn-cs"/>
                <a:sym typeface="+mn-ea"/>
              </a:rPr>
              <a:t>De Jong </a:t>
            </a:r>
            <a:r>
              <a:rPr kumimoji="0" lang="zh-CN" altLang="en-US" sz="2400" b="0" kern="1200" cap="none" spc="0" normalizeH="0" baseline="0" noProof="1">
                <a:latin typeface="+mn-ea"/>
                <a:ea typeface="+mn-ea"/>
                <a:cs typeface="+mn-cs"/>
                <a:sym typeface="+mn-ea"/>
              </a:rPr>
              <a:t>基于遗传算法的思想在计算机上进行了大量的纯数值函数优化计算实验。</a:t>
            </a:r>
            <a:endParaRPr kumimoji="0" lang="zh-CN" altLang="en-US" sz="2400" b="0" kern="1200" cap="none" spc="0" normalizeH="0" baseline="0" noProof="1">
              <a:latin typeface="+mn-ea"/>
              <a:ea typeface="+mn-ea"/>
              <a:cs typeface="+mn-cs"/>
              <a:sym typeface="+mn-ea"/>
            </a:endParaRPr>
          </a:p>
          <a:p>
            <a:pPr marL="457200" marR="0" indent="-457200" defTabSz="914400" eaLnBrk="0" hangingPunct="0">
              <a:lnSpc>
                <a:spcPct val="150000"/>
              </a:lnSpc>
              <a:buClrTx/>
              <a:buSzTx/>
              <a:buFont typeface="+mj-lt"/>
              <a:buAutoNum type="arabicPeriod"/>
              <a:defRPr/>
            </a:pPr>
            <a:r>
              <a:rPr kumimoji="0" lang="en-US" altLang="zh-CN" sz="2400" b="0" kern="1200" cap="none" spc="0" normalizeH="0" baseline="0" noProof="1">
                <a:latin typeface="+mn-ea"/>
                <a:ea typeface="+mn-ea"/>
                <a:cs typeface="+mn-cs"/>
                <a:sym typeface="+mn-ea"/>
              </a:rPr>
              <a:t>80</a:t>
            </a:r>
            <a:r>
              <a:rPr kumimoji="0" lang="zh-CN" altLang="en-US" sz="2400" b="0" kern="1200" cap="none" spc="0" normalizeH="0" baseline="0" noProof="1">
                <a:latin typeface="+mn-ea"/>
                <a:ea typeface="+mn-ea"/>
                <a:cs typeface="+mn-cs"/>
                <a:sym typeface="+mn-ea"/>
              </a:rPr>
              <a:t>年代，由</a:t>
            </a:r>
            <a:r>
              <a:rPr kumimoji="0" lang="en-US" altLang="zh-CN" sz="2400" b="0" kern="1200" cap="none" spc="0" normalizeH="0" baseline="0" noProof="1">
                <a:latin typeface="+mn-ea"/>
                <a:ea typeface="+mn-ea"/>
                <a:cs typeface="+mn-cs"/>
                <a:sym typeface="+mn-ea"/>
              </a:rPr>
              <a:t>Goldberg</a:t>
            </a:r>
            <a:r>
              <a:rPr kumimoji="0" lang="zh-CN" altLang="en-US" sz="2400" b="0" kern="1200" cap="none" spc="0" normalizeH="0" baseline="0" noProof="1">
                <a:latin typeface="+mn-ea"/>
                <a:ea typeface="+mn-ea"/>
                <a:cs typeface="+mn-cs"/>
                <a:sym typeface="+mn-ea"/>
              </a:rPr>
              <a:t>进行归纳总结，形成了遗传算法的基本框架。</a:t>
            </a:r>
            <a:endParaRPr kumimoji="0" lang="zh-CN" altLang="en-US" sz="2400" b="0" kern="1200" cap="none" spc="0" normalizeH="0" baseline="0" noProof="1">
              <a:latin typeface="+mn-ea"/>
              <a:ea typeface="+mn-ea"/>
              <a:cs typeface="+mn-cs"/>
              <a:sym typeface="+mn-ea"/>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9777" name="Rectangle 6"/>
          <p:cNvSpPr>
            <a:spLocks noRot="1"/>
          </p:cNvSpPr>
          <p:nvPr/>
        </p:nvSpPr>
        <p:spPr>
          <a:xfrm>
            <a:off x="228600" y="1600200"/>
            <a:ext cx="8763000" cy="1371600"/>
          </a:xfrm>
          <a:prstGeom prst="rect">
            <a:avLst/>
          </a:prstGeom>
          <a:noFill/>
          <a:ln w="9525">
            <a:noFill/>
          </a:ln>
        </p:spPr>
        <p:txBody>
          <a:bodyPr anchor="t" anchorCtr="0"/>
          <a:p>
            <a:pPr eaLnBrk="0" hangingPunct="0">
              <a:lnSpc>
                <a:spcPct val="120000"/>
              </a:lnSpc>
              <a:spcBef>
                <a:spcPct val="10000"/>
              </a:spcBef>
              <a:buClr>
                <a:schemeClr val="accent2"/>
              </a:buClr>
              <a:buFontTx/>
            </a:pPr>
            <a:r>
              <a:rPr lang="zh-CN" altLang="en-US" sz="2400" b="0" dirty="0">
                <a:latin typeface="Times New Roman" panose="02020603050405020304" pitchFamily="18" charset="0"/>
                <a:ea typeface="宋体" panose="02010600030101010101" pitchFamily="2" charset="-122"/>
              </a:rPr>
              <a:t>从初始种群出发，采用优胜劣汰、适者生存的自然法则选择个体，并通过杂交、变异来产生新一代种群，如此逐代演化，直到满足目标为止。</a:t>
            </a:r>
            <a:endParaRPr lang="zh-CN" altLang="en-US" sz="2600" dirty="0">
              <a:latin typeface="楷体_GB2312" pitchFamily="49" charset="-122"/>
              <a:ea typeface="宋体" panose="02010600030101010101" pitchFamily="2" charset="-122"/>
            </a:endParaRPr>
          </a:p>
        </p:txBody>
      </p:sp>
      <p:sp>
        <p:nvSpPr>
          <p:cNvPr id="876551" name="Rectangle 7"/>
          <p:cNvSpPr>
            <a:spLocks noRot="1" noChangeArrowheads="1"/>
          </p:cNvSpPr>
          <p:nvPr/>
        </p:nvSpPr>
        <p:spPr bwMode="auto">
          <a:xfrm>
            <a:off x="0" y="1066800"/>
            <a:ext cx="8686800" cy="576263"/>
          </a:xfrm>
          <a:prstGeom prst="rect">
            <a:avLst/>
          </a:prstGeom>
          <a:gradFill rotWithShape="1">
            <a:gsLst>
              <a:gs pos="0">
                <a:srgbClr val="DDDDDD">
                  <a:alpha val="39999"/>
                </a:srgbClr>
              </a:gs>
              <a:gs pos="50000">
                <a:srgbClr val="B2B2B2">
                  <a:alpha val="60001"/>
                </a:srgbClr>
              </a:gs>
              <a:gs pos="100000">
                <a:srgbClr val="DDDDDD">
                  <a:alpha val="39999"/>
                </a:srgbClr>
              </a:gs>
            </a:gsLst>
            <a:lin ang="5400000" scaled="1"/>
          </a:gradFill>
          <a:ln>
            <a:noFill/>
          </a:ln>
          <a:effectLst/>
        </p:spPr>
        <p:txBody>
          <a:bodyPr/>
          <a:lstStyle/>
          <a:p>
            <a:pPr marL="457200" marR="0" lvl="0" indent="-457200" algn="l" defTabSz="914400" rtl="0" eaLnBrk="0" fontAlgn="base" latinLnBrk="0" hangingPunct="0">
              <a:lnSpc>
                <a:spcPct val="105000"/>
              </a:lnSpc>
              <a:spcBef>
                <a:spcPct val="20000"/>
              </a:spcBef>
              <a:spcAft>
                <a:spcPct val="0"/>
              </a:spcAft>
              <a:buClr>
                <a:schemeClr val="accent2"/>
              </a:buClr>
              <a:buSzTx/>
              <a:buFont typeface="Wingdings" panose="05000000000000000000" pitchFamily="2" charset="2"/>
              <a:buChar char="l"/>
              <a:defRPr/>
            </a:pPr>
            <a:r>
              <a:rPr kumimoji="0" lang="zh-CN" altLang="en-US" sz="2600" b="1" i="0" u="none" strike="noStrike" kern="1200" cap="none" spc="0" normalizeH="0" baseline="0" noProof="1">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sym typeface="+mn-ea"/>
              </a:rPr>
              <a:t>遗传算法的基本思想</a:t>
            </a:r>
            <a:r>
              <a:rPr kumimoji="0" lang="zh-CN" altLang="en-US" sz="2600" b="1" i="0" u="none" strike="noStrike" kern="1200" cap="none" spc="0" normalizeH="0" baseline="0" noProof="1">
                <a:ln>
                  <a:noFill/>
                </a:ln>
                <a:solidFill>
                  <a:schemeClr val="tx1"/>
                </a:solidFill>
                <a:effectLst/>
                <a:uLnTx/>
                <a:uFillTx/>
                <a:latin typeface="楷体_GB2312" pitchFamily="49" charset="-122"/>
                <a:ea typeface="楷体_GB2312" pitchFamily="49" charset="-122"/>
                <a:cs typeface="+mn-cs"/>
                <a:sym typeface="+mn-ea"/>
              </a:rPr>
              <a:t>  </a:t>
            </a:r>
            <a:endParaRPr kumimoji="0" lang="zh-CN" altLang="en-US" sz="2600" b="1" i="0" u="none" strike="noStrike" kern="1200" cap="none" spc="0" normalizeH="0" baseline="0" noProof="1">
              <a:ln>
                <a:noFill/>
              </a:ln>
              <a:solidFill>
                <a:schemeClr val="tx1"/>
              </a:solidFill>
              <a:effectLst/>
              <a:uLnTx/>
              <a:uFillTx/>
              <a:latin typeface="楷体_GB2312" pitchFamily="49" charset="-122"/>
              <a:ea typeface="楷体_GB2312" pitchFamily="49" charset="-122"/>
              <a:cs typeface="+mn-cs"/>
              <a:sym typeface="+mn-ea"/>
            </a:endParaRPr>
          </a:p>
        </p:txBody>
      </p:sp>
      <p:sp>
        <p:nvSpPr>
          <p:cNvPr id="459779" name="TextBox 14"/>
          <p:cNvSpPr txBox="1"/>
          <p:nvPr/>
        </p:nvSpPr>
        <p:spPr>
          <a:xfrm>
            <a:off x="228600" y="152400"/>
            <a:ext cx="7010400" cy="646113"/>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二、遗传算法</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5" name="Rectangle 7"/>
          <p:cNvSpPr>
            <a:spLocks noRot="1" noChangeArrowheads="1"/>
          </p:cNvSpPr>
          <p:nvPr/>
        </p:nvSpPr>
        <p:spPr bwMode="auto">
          <a:xfrm>
            <a:off x="14288" y="3048000"/>
            <a:ext cx="8443913" cy="576263"/>
          </a:xfrm>
          <a:prstGeom prst="rect">
            <a:avLst/>
          </a:prstGeom>
          <a:gradFill rotWithShape="1">
            <a:gsLst>
              <a:gs pos="0">
                <a:srgbClr val="DDDDDD">
                  <a:alpha val="39999"/>
                </a:srgbClr>
              </a:gs>
              <a:gs pos="50000">
                <a:srgbClr val="B2B2B2">
                  <a:alpha val="60001"/>
                </a:srgbClr>
              </a:gs>
              <a:gs pos="100000">
                <a:srgbClr val="DDDDDD">
                  <a:alpha val="39999"/>
                </a:srgbClr>
              </a:gs>
            </a:gsLst>
            <a:lin ang="5400000" scaled="1"/>
          </a:gradFill>
          <a:ln>
            <a:noFill/>
          </a:ln>
          <a:effectLst/>
        </p:spPr>
        <p:txBody>
          <a:bodyPr/>
          <a:lstStyle/>
          <a:p>
            <a:pPr marL="457200" marR="0" lvl="0" indent="-457200" algn="l" defTabSz="914400" rtl="0" eaLnBrk="0" fontAlgn="base" latinLnBrk="0" hangingPunct="0">
              <a:lnSpc>
                <a:spcPct val="105000"/>
              </a:lnSpc>
              <a:spcBef>
                <a:spcPct val="20000"/>
              </a:spcBef>
              <a:spcAft>
                <a:spcPct val="0"/>
              </a:spcAft>
              <a:buClr>
                <a:schemeClr val="accent2"/>
              </a:buClr>
              <a:buSzTx/>
              <a:buFont typeface="Wingdings" panose="05000000000000000000" pitchFamily="2" charset="2"/>
              <a:buChar char="l"/>
              <a:defRPr/>
            </a:pPr>
            <a:r>
              <a:rPr kumimoji="0" lang="zh-CN" altLang="en-US" sz="2600" b="1" i="0" u="none" strike="noStrike" kern="1200" cap="none" spc="0" normalizeH="0" baseline="0" noProof="1">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sym typeface="+mn-ea"/>
              </a:rPr>
              <a:t>遗传算法的特点</a:t>
            </a:r>
            <a:endParaRPr kumimoji="0" lang="zh-CN" altLang="en-US" sz="2600" b="1" i="0" u="none" strike="noStrike" kern="1200" cap="none" spc="0" normalizeH="0" baseline="0" noProof="1">
              <a:ln>
                <a:noFill/>
              </a:ln>
              <a:solidFill>
                <a:schemeClr val="tx1"/>
              </a:solidFill>
              <a:effectLst/>
              <a:uLnTx/>
              <a:uFillTx/>
              <a:latin typeface="楷体_GB2312" pitchFamily="49" charset="-122"/>
              <a:ea typeface="楷体_GB2312" pitchFamily="49" charset="-122"/>
              <a:cs typeface="+mn-cs"/>
              <a:sym typeface="+mn-ea"/>
            </a:endParaRPr>
          </a:p>
        </p:txBody>
      </p:sp>
      <p:sp>
        <p:nvSpPr>
          <p:cNvPr id="459781" name="矩形 1"/>
          <p:cNvSpPr/>
          <p:nvPr/>
        </p:nvSpPr>
        <p:spPr>
          <a:xfrm>
            <a:off x="228600" y="3657600"/>
            <a:ext cx="8686800" cy="2822575"/>
          </a:xfrm>
          <a:prstGeom prst="rect">
            <a:avLst/>
          </a:prstGeom>
          <a:noFill/>
          <a:ln w="9525">
            <a:noFill/>
          </a:ln>
        </p:spPr>
        <p:txBody>
          <a:bodyPr anchor="t" anchorCtr="0">
            <a:spAutoFit/>
          </a:bodyPr>
          <a:p>
            <a:pPr marL="457200" indent="-457200" eaLnBrk="0" hangingPunct="0">
              <a:lnSpc>
                <a:spcPct val="120000"/>
              </a:lnSpc>
              <a:spcBef>
                <a:spcPct val="10000"/>
              </a:spcBef>
              <a:buClr>
                <a:schemeClr val="accent2"/>
              </a:buClr>
              <a:buFont typeface="宋体" panose="02010600030101010101" pitchFamily="2" charset="-122"/>
              <a:buAutoNum type="arabicPeriod"/>
            </a:pPr>
            <a:r>
              <a:rPr lang="zh-CN" altLang="en-US" sz="2400" b="0" dirty="0">
                <a:latin typeface="Times New Roman" panose="02020603050405020304" pitchFamily="18" charset="0"/>
                <a:ea typeface="宋体" panose="02010600030101010101" pitchFamily="2" charset="-122"/>
              </a:rPr>
              <a:t>遗传算法是从问题解空间多点并行搜索，而非从单个解开始搜索；</a:t>
            </a:r>
            <a:endParaRPr lang="zh-CN" altLang="en-US" sz="2400" b="0" dirty="0">
              <a:latin typeface="Times New Roman" panose="02020603050405020304" pitchFamily="18" charset="0"/>
              <a:ea typeface="宋体" panose="02010600030101010101" pitchFamily="2" charset="-122"/>
            </a:endParaRPr>
          </a:p>
          <a:p>
            <a:pPr marL="457200" indent="-457200" eaLnBrk="0" hangingPunct="0">
              <a:lnSpc>
                <a:spcPct val="120000"/>
              </a:lnSpc>
              <a:spcBef>
                <a:spcPct val="10000"/>
              </a:spcBef>
              <a:buClr>
                <a:schemeClr val="accent2"/>
              </a:buClr>
              <a:buFont typeface="宋体" panose="02010600030101010101" pitchFamily="2" charset="-122"/>
              <a:buAutoNum type="arabicPeriod"/>
            </a:pPr>
            <a:r>
              <a:rPr lang="zh-CN" altLang="en-US" sz="2400" b="0" dirty="0">
                <a:latin typeface="Times New Roman" panose="02020603050405020304" pitchFamily="18" charset="0"/>
                <a:ea typeface="宋体" panose="02010600030101010101" pitchFamily="2" charset="-122"/>
              </a:rPr>
              <a:t>遗传算法利用目标函数的适应度这一信息而非利用导数或其它辅助信息来指导搜索；</a:t>
            </a:r>
            <a:endParaRPr lang="zh-CN" altLang="en-US" sz="2400" b="0" dirty="0">
              <a:latin typeface="Times New Roman" panose="02020603050405020304" pitchFamily="18" charset="0"/>
              <a:ea typeface="宋体" panose="02010600030101010101" pitchFamily="2" charset="-122"/>
            </a:endParaRPr>
          </a:p>
          <a:p>
            <a:pPr marL="457200" indent="-457200" eaLnBrk="0" hangingPunct="0">
              <a:lnSpc>
                <a:spcPct val="120000"/>
              </a:lnSpc>
              <a:spcBef>
                <a:spcPct val="10000"/>
              </a:spcBef>
              <a:buClr>
                <a:schemeClr val="accent2"/>
              </a:buClr>
              <a:buFont typeface="宋体" panose="02010600030101010101" pitchFamily="2" charset="-122"/>
              <a:buAutoNum type="arabicPeriod"/>
            </a:pPr>
            <a:r>
              <a:rPr lang="zh-CN" altLang="en-US" sz="2400" b="0" dirty="0">
                <a:latin typeface="Times New Roman" panose="02020603050405020304" pitchFamily="18" charset="0"/>
                <a:ea typeface="宋体" panose="02010600030101010101" pitchFamily="2" charset="-122"/>
              </a:rPr>
              <a:t>遗传算法利用选择、交叉、变异等算子而不是利用确定性规则进行操作。</a:t>
            </a:r>
            <a:endParaRPr lang="zh-CN" altLang="en-US" sz="2400" b="0"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1825" name="Rectangle 10"/>
          <p:cNvSpPr>
            <a:spLocks noGrp="1"/>
          </p:cNvSpPr>
          <p:nvPr>
            <p:ph type="title"/>
          </p:nvPr>
        </p:nvSpPr>
        <p:spPr>
          <a:xfrm>
            <a:off x="381000" y="152400"/>
            <a:ext cx="7747000" cy="533400"/>
          </a:xfrm>
          <a:ln/>
        </p:spPr>
        <p:txBody>
          <a:bodyPr vert="horz" wrap="square" lIns="90488" tIns="44450" rIns="90488" bIns="44450" anchor="b" anchorCtr="0"/>
          <a:p>
            <a:r>
              <a:rPr lang="zh-CN" altLang="en-US" dirty="0">
                <a:solidFill>
                  <a:srgbClr val="0000CC"/>
                </a:solidFill>
                <a:latin typeface="楷体" panose="02010609060101010101" pitchFamily="49" charset="-122"/>
                <a:ea typeface="楷体" panose="02010609060101010101" pitchFamily="49" charset="-122"/>
              </a:rPr>
              <a:t>二、遗传算法</a:t>
            </a:r>
            <a:endParaRPr lang="zh-CN" altLang="en-US" dirty="0">
              <a:solidFill>
                <a:srgbClr val="0000CC"/>
              </a:solidFill>
              <a:latin typeface="楷体" panose="02010609060101010101" pitchFamily="49" charset="-122"/>
              <a:ea typeface="楷体" panose="02010609060101010101" pitchFamily="49" charset="-122"/>
            </a:endParaRPr>
          </a:p>
        </p:txBody>
      </p:sp>
      <p:grpSp>
        <p:nvGrpSpPr>
          <p:cNvPr id="461826" name="Group 2"/>
          <p:cNvGrpSpPr>
            <a:grpSpLocks noChangeAspect="1"/>
          </p:cNvGrpSpPr>
          <p:nvPr/>
        </p:nvGrpSpPr>
        <p:grpSpPr>
          <a:xfrm>
            <a:off x="990600" y="1219200"/>
            <a:ext cx="6781800" cy="5253038"/>
            <a:chOff x="2263" y="5604"/>
            <a:chExt cx="5072" cy="3940"/>
          </a:xfrm>
        </p:grpSpPr>
        <p:sp>
          <p:nvSpPr>
            <p:cNvPr id="461827" name="AutoShape 3"/>
            <p:cNvSpPr>
              <a:spLocks noChangeAspect="1"/>
            </p:cNvSpPr>
            <p:nvPr/>
          </p:nvSpPr>
          <p:spPr>
            <a:xfrm>
              <a:off x="2263" y="5604"/>
              <a:ext cx="5072" cy="3940"/>
            </a:xfrm>
            <a:prstGeom prst="rect">
              <a:avLst/>
            </a:prstGeom>
            <a:noFill/>
            <a:ln w="9525">
              <a:noFill/>
            </a:ln>
          </p:spPr>
          <p:txBody>
            <a:bodyPr anchor="t" anchorCtr="0"/>
            <a:p>
              <a:pPr>
                <a:buClrTx/>
                <a:buFontTx/>
              </a:pPr>
              <a:endParaRPr lang="zh-CN" altLang="en-US" sz="2400" dirty="0">
                <a:latin typeface="Times New Roman" panose="02020603050405020304" pitchFamily="18" charset="0"/>
                <a:ea typeface="宋体" panose="02010600030101010101" pitchFamily="2" charset="-122"/>
              </a:endParaRPr>
            </a:p>
          </p:txBody>
        </p:sp>
        <p:sp>
          <p:nvSpPr>
            <p:cNvPr id="461828" name="Text Box 4"/>
            <p:cNvSpPr txBox="1"/>
            <p:nvPr/>
          </p:nvSpPr>
          <p:spPr>
            <a:xfrm>
              <a:off x="3115" y="6313"/>
              <a:ext cx="3194" cy="316"/>
            </a:xfrm>
            <a:prstGeom prst="rect">
              <a:avLst/>
            </a:prstGeom>
            <a:solidFill>
              <a:srgbClr val="FFFFFF"/>
            </a:solidFill>
            <a:ln w="9525" cap="flat" cmpd="sng">
              <a:solidFill>
                <a:srgbClr val="0000CC"/>
              </a:solidFill>
              <a:prstDash val="solid"/>
              <a:miter/>
              <a:headEnd type="none" w="med" len="med"/>
              <a:tailEnd type="none" w="med" len="med"/>
            </a:ln>
          </p:spPr>
          <p:txBody>
            <a:bodyPr lIns="54000" tIns="10800" rIns="54000" bIns="10800" anchor="t" anchorCtr="0"/>
            <a:p>
              <a:pPr algn="just">
                <a:buClrTx/>
                <a:buFontTx/>
              </a:pPr>
              <a:r>
                <a:rPr lang="zh-CN" altLang="en-US" sz="2400" dirty="0">
                  <a:solidFill>
                    <a:srgbClr val="0000CC"/>
                  </a:solidFill>
                  <a:latin typeface="Times New Roman" panose="02020603050405020304" pitchFamily="18" charset="0"/>
                  <a:ea typeface="仿宋_GB2312"/>
                </a:rPr>
                <a:t>计算种群中所有个体的适应度</a:t>
              </a:r>
              <a:endParaRPr lang="zh-CN" altLang="en-US" sz="2400" dirty="0">
                <a:solidFill>
                  <a:srgbClr val="0000CC"/>
                </a:solidFill>
                <a:latin typeface="Times New Roman" panose="02020603050405020304" pitchFamily="18" charset="0"/>
                <a:ea typeface="仿宋_GB2312"/>
              </a:endParaRPr>
            </a:p>
          </p:txBody>
        </p:sp>
        <p:sp>
          <p:nvSpPr>
            <p:cNvPr id="461829" name="AutoShape 5"/>
            <p:cNvSpPr/>
            <p:nvPr/>
          </p:nvSpPr>
          <p:spPr>
            <a:xfrm>
              <a:off x="3168" y="6812"/>
              <a:ext cx="2944" cy="551"/>
            </a:xfrm>
            <a:prstGeom prst="diamond">
              <a:avLst/>
            </a:prstGeom>
            <a:solidFill>
              <a:srgbClr val="FFFFFF"/>
            </a:solidFill>
            <a:ln w="9525" cap="flat" cmpd="sng">
              <a:solidFill>
                <a:srgbClr val="0000CC"/>
              </a:solidFill>
              <a:prstDash val="solid"/>
              <a:miter/>
              <a:headEnd type="none" w="med" len="med"/>
              <a:tailEnd type="none" w="med" len="med"/>
            </a:ln>
          </p:spPr>
          <p:txBody>
            <a:bodyPr anchor="t" anchorCtr="0"/>
            <a:p>
              <a:pPr>
                <a:buClrTx/>
                <a:buFontTx/>
              </a:pPr>
              <a:endParaRPr lang="zh-CN" altLang="zh-CN" sz="2400" dirty="0">
                <a:latin typeface="Times New Roman" panose="02020603050405020304" pitchFamily="18" charset="0"/>
                <a:ea typeface="宋体" panose="02010600030101010101" pitchFamily="2" charset="-122"/>
              </a:endParaRPr>
            </a:p>
          </p:txBody>
        </p:sp>
        <p:sp>
          <p:nvSpPr>
            <p:cNvPr id="461830" name="Text Box 6"/>
            <p:cNvSpPr txBox="1"/>
            <p:nvPr/>
          </p:nvSpPr>
          <p:spPr>
            <a:xfrm>
              <a:off x="3843" y="6963"/>
              <a:ext cx="1595" cy="263"/>
            </a:xfrm>
            <a:prstGeom prst="rect">
              <a:avLst/>
            </a:prstGeom>
            <a:solidFill>
              <a:srgbClr val="FFFFFF"/>
            </a:solidFill>
            <a:ln w="9525">
              <a:noFill/>
            </a:ln>
          </p:spPr>
          <p:txBody>
            <a:bodyPr lIns="18000" tIns="10800" rIns="18000" bIns="10800" anchor="t" anchorCtr="0"/>
            <a:p>
              <a:pPr algn="just">
                <a:buClrTx/>
                <a:buFontTx/>
              </a:pPr>
              <a:r>
                <a:rPr lang="zh-CN" altLang="en-US" sz="2400" dirty="0">
                  <a:solidFill>
                    <a:srgbClr val="0000CC"/>
                  </a:solidFill>
                  <a:latin typeface="Times New Roman" panose="02020603050405020304" pitchFamily="18" charset="0"/>
                  <a:ea typeface="仿宋_GB2312"/>
                </a:rPr>
                <a:t>满足条件吗？</a:t>
              </a:r>
              <a:endParaRPr lang="zh-CN" altLang="en-US" sz="2400" dirty="0">
                <a:solidFill>
                  <a:srgbClr val="0000CC"/>
                </a:solidFill>
                <a:latin typeface="Times New Roman" panose="02020603050405020304" pitchFamily="18" charset="0"/>
                <a:ea typeface="仿宋_GB2312"/>
              </a:endParaRPr>
            </a:p>
          </p:txBody>
        </p:sp>
        <p:sp>
          <p:nvSpPr>
            <p:cNvPr id="461831" name="Line 7"/>
            <p:cNvSpPr/>
            <p:nvPr/>
          </p:nvSpPr>
          <p:spPr>
            <a:xfrm flipV="1">
              <a:off x="6129" y="7075"/>
              <a:ext cx="639" cy="1"/>
            </a:xfrm>
            <a:prstGeom prst="line">
              <a:avLst/>
            </a:prstGeom>
            <a:ln w="9525" cap="flat" cmpd="sng">
              <a:solidFill>
                <a:srgbClr val="0000CC"/>
              </a:solidFill>
              <a:prstDash val="solid"/>
              <a:round/>
              <a:headEnd type="none" w="med" len="med"/>
              <a:tailEnd type="none" w="med" len="med"/>
            </a:ln>
          </p:spPr>
        </p:sp>
        <p:sp>
          <p:nvSpPr>
            <p:cNvPr id="461832" name="Line 8"/>
            <p:cNvSpPr/>
            <p:nvPr/>
          </p:nvSpPr>
          <p:spPr>
            <a:xfrm>
              <a:off x="6786" y="7075"/>
              <a:ext cx="1" cy="367"/>
            </a:xfrm>
            <a:prstGeom prst="line">
              <a:avLst/>
            </a:prstGeom>
            <a:ln w="9525" cap="flat" cmpd="sng">
              <a:solidFill>
                <a:srgbClr val="0000CC"/>
              </a:solidFill>
              <a:prstDash val="solid"/>
              <a:round/>
              <a:headEnd type="none" w="med" len="med"/>
              <a:tailEnd type="triangle" w="med" len="med"/>
            </a:ln>
          </p:spPr>
        </p:sp>
        <p:sp>
          <p:nvSpPr>
            <p:cNvPr id="461833" name="Text Box 9"/>
            <p:cNvSpPr txBox="1"/>
            <p:nvPr/>
          </p:nvSpPr>
          <p:spPr>
            <a:xfrm>
              <a:off x="6591" y="7443"/>
              <a:ext cx="583" cy="290"/>
            </a:xfrm>
            <a:prstGeom prst="rect">
              <a:avLst/>
            </a:prstGeom>
            <a:solidFill>
              <a:srgbClr val="FFFFFF"/>
            </a:solidFill>
            <a:ln w="9525" cap="flat" cmpd="sng">
              <a:solidFill>
                <a:srgbClr val="0000CC"/>
              </a:solidFill>
              <a:prstDash val="solid"/>
              <a:miter/>
              <a:headEnd type="none" w="med" len="med"/>
              <a:tailEnd type="none" w="med" len="med"/>
            </a:ln>
          </p:spPr>
          <p:txBody>
            <a:bodyPr lIns="18000" tIns="10800" rIns="18000" bIns="10800" anchor="t" anchorCtr="0"/>
            <a:p>
              <a:pPr algn="just">
                <a:buClrTx/>
                <a:buFontTx/>
              </a:pPr>
              <a:r>
                <a:rPr lang="zh-CN" altLang="en-US" sz="2400" dirty="0">
                  <a:solidFill>
                    <a:srgbClr val="0000CC"/>
                  </a:solidFill>
                  <a:latin typeface="Times New Roman" panose="02020603050405020304" pitchFamily="18" charset="0"/>
                  <a:ea typeface="仿宋_GB2312"/>
                </a:rPr>
                <a:t>终止</a:t>
              </a:r>
              <a:endParaRPr lang="zh-CN" altLang="en-US" sz="2400" dirty="0">
                <a:solidFill>
                  <a:srgbClr val="0000CC"/>
                </a:solidFill>
                <a:latin typeface="Times New Roman" panose="02020603050405020304" pitchFamily="18" charset="0"/>
                <a:ea typeface="仿宋_GB2312"/>
              </a:endParaRPr>
            </a:p>
          </p:txBody>
        </p:sp>
        <p:sp>
          <p:nvSpPr>
            <p:cNvPr id="461834" name="Text Box 10"/>
            <p:cNvSpPr txBox="1"/>
            <p:nvPr/>
          </p:nvSpPr>
          <p:spPr>
            <a:xfrm>
              <a:off x="4321" y="7574"/>
              <a:ext cx="620" cy="315"/>
            </a:xfrm>
            <a:prstGeom prst="rect">
              <a:avLst/>
            </a:prstGeom>
            <a:solidFill>
              <a:srgbClr val="FFFFFF"/>
            </a:solidFill>
            <a:ln w="9525" cap="flat" cmpd="sng">
              <a:solidFill>
                <a:srgbClr val="000000"/>
              </a:solidFill>
              <a:prstDash val="solid"/>
              <a:miter/>
              <a:headEnd type="none" w="med" len="med"/>
              <a:tailEnd type="none" w="med" len="med"/>
            </a:ln>
          </p:spPr>
          <p:txBody>
            <a:bodyPr tIns="10800" bIns="10800" anchor="t" anchorCtr="0"/>
            <a:p>
              <a:pPr algn="just">
                <a:buClrTx/>
                <a:buFontTx/>
              </a:pPr>
              <a:r>
                <a:rPr lang="zh-CN" altLang="en-US" sz="2400" dirty="0">
                  <a:latin typeface="Times New Roman" panose="02020603050405020304" pitchFamily="18" charset="0"/>
                  <a:ea typeface="宋体" panose="02010600030101010101" pitchFamily="2" charset="-122"/>
                </a:rPr>
                <a:t>选择</a:t>
              </a:r>
              <a:endParaRPr lang="zh-CN" altLang="en-US" sz="2400" dirty="0">
                <a:latin typeface="Times New Roman" panose="02020603050405020304" pitchFamily="18" charset="0"/>
                <a:ea typeface="宋体" panose="02010600030101010101" pitchFamily="2" charset="-122"/>
              </a:endParaRPr>
            </a:p>
          </p:txBody>
        </p:sp>
        <p:sp>
          <p:nvSpPr>
            <p:cNvPr id="461835" name="Text Box 11"/>
            <p:cNvSpPr txBox="1"/>
            <p:nvPr/>
          </p:nvSpPr>
          <p:spPr>
            <a:xfrm>
              <a:off x="4338" y="8073"/>
              <a:ext cx="602" cy="315"/>
            </a:xfrm>
            <a:prstGeom prst="rect">
              <a:avLst/>
            </a:prstGeom>
            <a:solidFill>
              <a:srgbClr val="FFFFFF"/>
            </a:solidFill>
            <a:ln w="9525" cap="flat" cmpd="sng">
              <a:solidFill>
                <a:srgbClr val="0000CC"/>
              </a:solidFill>
              <a:prstDash val="solid"/>
              <a:miter/>
              <a:headEnd type="none" w="med" len="med"/>
              <a:tailEnd type="none" w="med" len="med"/>
            </a:ln>
          </p:spPr>
          <p:txBody>
            <a:bodyPr lIns="18000" tIns="10800" bIns="10800" anchor="t" anchorCtr="0"/>
            <a:p>
              <a:pPr algn="just">
                <a:buClrTx/>
                <a:buFontTx/>
              </a:pPr>
              <a:r>
                <a:rPr lang="zh-CN" altLang="en-US" sz="2400" dirty="0">
                  <a:solidFill>
                    <a:srgbClr val="0000CC"/>
                  </a:solidFill>
                  <a:latin typeface="Times New Roman" panose="02020603050405020304" pitchFamily="18" charset="0"/>
                  <a:ea typeface="仿宋_GB2312"/>
                </a:rPr>
                <a:t>交叉</a:t>
              </a:r>
              <a:endParaRPr lang="zh-CN" altLang="en-US" sz="2400" dirty="0">
                <a:solidFill>
                  <a:srgbClr val="0000CC"/>
                </a:solidFill>
                <a:latin typeface="Times New Roman" panose="02020603050405020304" pitchFamily="18" charset="0"/>
                <a:ea typeface="仿宋_GB2312"/>
              </a:endParaRPr>
            </a:p>
          </p:txBody>
        </p:sp>
        <p:sp>
          <p:nvSpPr>
            <p:cNvPr id="461836" name="Text Box 12"/>
            <p:cNvSpPr txBox="1"/>
            <p:nvPr/>
          </p:nvSpPr>
          <p:spPr>
            <a:xfrm>
              <a:off x="4356" y="8599"/>
              <a:ext cx="585" cy="316"/>
            </a:xfrm>
            <a:prstGeom prst="rect">
              <a:avLst/>
            </a:prstGeom>
            <a:solidFill>
              <a:srgbClr val="FFFFFF"/>
            </a:solidFill>
            <a:ln w="9525" cap="flat" cmpd="sng">
              <a:solidFill>
                <a:srgbClr val="0000CC"/>
              </a:solidFill>
              <a:prstDash val="solid"/>
              <a:miter/>
              <a:headEnd type="none" w="med" len="med"/>
              <a:tailEnd type="none" w="med" len="med"/>
            </a:ln>
          </p:spPr>
          <p:txBody>
            <a:bodyPr lIns="18000" tIns="10800" rIns="18000" bIns="10800" anchor="t" anchorCtr="0"/>
            <a:p>
              <a:pPr algn="just">
                <a:buClrTx/>
                <a:buFontTx/>
              </a:pPr>
              <a:r>
                <a:rPr lang="zh-CN" altLang="en-US" sz="2400" dirty="0">
                  <a:solidFill>
                    <a:srgbClr val="0000CC"/>
                  </a:solidFill>
                  <a:latin typeface="Times New Roman" panose="02020603050405020304" pitchFamily="18" charset="0"/>
                  <a:ea typeface="仿宋_GB2312"/>
                </a:rPr>
                <a:t>变异</a:t>
              </a:r>
              <a:endParaRPr lang="zh-CN" altLang="en-US" sz="2400" dirty="0">
                <a:solidFill>
                  <a:srgbClr val="0000CC"/>
                </a:solidFill>
                <a:latin typeface="Times New Roman" panose="02020603050405020304" pitchFamily="18" charset="0"/>
                <a:ea typeface="仿宋_GB2312"/>
              </a:endParaRPr>
            </a:p>
          </p:txBody>
        </p:sp>
        <p:sp>
          <p:nvSpPr>
            <p:cNvPr id="461837" name="Line 13"/>
            <p:cNvSpPr/>
            <p:nvPr/>
          </p:nvSpPr>
          <p:spPr>
            <a:xfrm flipH="1">
              <a:off x="4622" y="8914"/>
              <a:ext cx="1" cy="157"/>
            </a:xfrm>
            <a:prstGeom prst="line">
              <a:avLst/>
            </a:prstGeom>
            <a:ln w="9525" cap="flat" cmpd="sng">
              <a:solidFill>
                <a:srgbClr val="0000CC"/>
              </a:solidFill>
              <a:prstDash val="solid"/>
              <a:round/>
              <a:headEnd type="none" w="med" len="med"/>
              <a:tailEnd type="none" w="med" len="med"/>
            </a:ln>
          </p:spPr>
        </p:sp>
        <p:sp>
          <p:nvSpPr>
            <p:cNvPr id="461838" name="Line 14"/>
            <p:cNvSpPr/>
            <p:nvPr/>
          </p:nvSpPr>
          <p:spPr>
            <a:xfrm flipH="1" flipV="1">
              <a:off x="2795" y="9045"/>
              <a:ext cx="1826" cy="1"/>
            </a:xfrm>
            <a:prstGeom prst="line">
              <a:avLst/>
            </a:prstGeom>
            <a:ln w="9525" cap="flat" cmpd="sng">
              <a:solidFill>
                <a:srgbClr val="0000CC"/>
              </a:solidFill>
              <a:prstDash val="solid"/>
              <a:round/>
              <a:headEnd type="none" w="med" len="med"/>
              <a:tailEnd type="none" w="med" len="med"/>
            </a:ln>
          </p:spPr>
        </p:sp>
        <p:sp>
          <p:nvSpPr>
            <p:cNvPr id="461839" name="Line 15"/>
            <p:cNvSpPr/>
            <p:nvPr/>
          </p:nvSpPr>
          <p:spPr>
            <a:xfrm flipV="1">
              <a:off x="2795" y="6156"/>
              <a:ext cx="18" cy="2915"/>
            </a:xfrm>
            <a:prstGeom prst="line">
              <a:avLst/>
            </a:prstGeom>
            <a:ln w="9525" cap="flat" cmpd="sng">
              <a:solidFill>
                <a:srgbClr val="0000CC"/>
              </a:solidFill>
              <a:prstDash val="solid"/>
              <a:round/>
              <a:headEnd type="none" w="med" len="med"/>
              <a:tailEnd type="none" w="med" len="med"/>
            </a:ln>
          </p:spPr>
        </p:sp>
        <p:sp>
          <p:nvSpPr>
            <p:cNvPr id="461840" name="Line 16"/>
            <p:cNvSpPr/>
            <p:nvPr/>
          </p:nvSpPr>
          <p:spPr>
            <a:xfrm flipH="1">
              <a:off x="4640" y="6024"/>
              <a:ext cx="1" cy="289"/>
            </a:xfrm>
            <a:prstGeom prst="line">
              <a:avLst/>
            </a:prstGeom>
            <a:ln w="9525" cap="flat" cmpd="sng">
              <a:solidFill>
                <a:srgbClr val="0000CC"/>
              </a:solidFill>
              <a:prstDash val="solid"/>
              <a:round/>
              <a:headEnd type="none" w="med" len="med"/>
              <a:tailEnd type="triangle" w="med" len="med"/>
            </a:ln>
          </p:spPr>
        </p:sp>
        <p:sp>
          <p:nvSpPr>
            <p:cNvPr id="461841" name="Line 17"/>
            <p:cNvSpPr/>
            <p:nvPr/>
          </p:nvSpPr>
          <p:spPr>
            <a:xfrm>
              <a:off x="4640" y="6629"/>
              <a:ext cx="1" cy="210"/>
            </a:xfrm>
            <a:prstGeom prst="line">
              <a:avLst/>
            </a:prstGeom>
            <a:ln w="9525" cap="flat" cmpd="sng">
              <a:solidFill>
                <a:srgbClr val="0000CC"/>
              </a:solidFill>
              <a:prstDash val="solid"/>
              <a:round/>
              <a:headEnd type="none" w="med" len="med"/>
              <a:tailEnd type="triangle" w="med" len="med"/>
            </a:ln>
          </p:spPr>
        </p:sp>
        <p:sp>
          <p:nvSpPr>
            <p:cNvPr id="461842" name="Line 18"/>
            <p:cNvSpPr/>
            <p:nvPr/>
          </p:nvSpPr>
          <p:spPr>
            <a:xfrm>
              <a:off x="2813" y="6156"/>
              <a:ext cx="1809" cy="1"/>
            </a:xfrm>
            <a:prstGeom prst="line">
              <a:avLst/>
            </a:prstGeom>
            <a:ln w="9525" cap="flat" cmpd="sng">
              <a:solidFill>
                <a:srgbClr val="0000CC"/>
              </a:solidFill>
              <a:prstDash val="solid"/>
              <a:round/>
              <a:headEnd type="none" w="med" len="med"/>
              <a:tailEnd type="triangle" w="med" len="med"/>
            </a:ln>
          </p:spPr>
        </p:sp>
        <p:sp>
          <p:nvSpPr>
            <p:cNvPr id="461843" name="Line 19"/>
            <p:cNvSpPr/>
            <p:nvPr/>
          </p:nvSpPr>
          <p:spPr>
            <a:xfrm>
              <a:off x="4640" y="7364"/>
              <a:ext cx="1" cy="210"/>
            </a:xfrm>
            <a:prstGeom prst="line">
              <a:avLst/>
            </a:prstGeom>
            <a:ln w="9525" cap="flat" cmpd="sng">
              <a:solidFill>
                <a:srgbClr val="0000CC"/>
              </a:solidFill>
              <a:prstDash val="solid"/>
              <a:round/>
              <a:headEnd type="none" w="med" len="med"/>
              <a:tailEnd type="triangle" w="med" len="med"/>
            </a:ln>
          </p:spPr>
        </p:sp>
        <p:sp>
          <p:nvSpPr>
            <p:cNvPr id="461844" name="Line 20"/>
            <p:cNvSpPr/>
            <p:nvPr/>
          </p:nvSpPr>
          <p:spPr>
            <a:xfrm>
              <a:off x="4622" y="7889"/>
              <a:ext cx="1" cy="184"/>
            </a:xfrm>
            <a:prstGeom prst="line">
              <a:avLst/>
            </a:prstGeom>
            <a:ln w="9525" cap="flat" cmpd="sng">
              <a:solidFill>
                <a:srgbClr val="0000CC"/>
              </a:solidFill>
              <a:prstDash val="solid"/>
              <a:round/>
              <a:headEnd type="none" w="med" len="med"/>
              <a:tailEnd type="triangle" w="med" len="med"/>
            </a:ln>
          </p:spPr>
        </p:sp>
        <p:sp>
          <p:nvSpPr>
            <p:cNvPr id="461845" name="Line 21"/>
            <p:cNvSpPr/>
            <p:nvPr/>
          </p:nvSpPr>
          <p:spPr>
            <a:xfrm flipH="1">
              <a:off x="4622" y="8388"/>
              <a:ext cx="1" cy="210"/>
            </a:xfrm>
            <a:prstGeom prst="line">
              <a:avLst/>
            </a:prstGeom>
            <a:ln w="9525" cap="flat" cmpd="sng">
              <a:solidFill>
                <a:srgbClr val="0000CC"/>
              </a:solidFill>
              <a:prstDash val="solid"/>
              <a:round/>
              <a:headEnd type="none" w="med" len="med"/>
              <a:tailEnd type="triangle" w="med" len="med"/>
            </a:ln>
          </p:spPr>
        </p:sp>
        <p:sp>
          <p:nvSpPr>
            <p:cNvPr id="461846" name="Text Box 22"/>
            <p:cNvSpPr txBox="1"/>
            <p:nvPr/>
          </p:nvSpPr>
          <p:spPr>
            <a:xfrm>
              <a:off x="6236" y="6760"/>
              <a:ext cx="390" cy="262"/>
            </a:xfrm>
            <a:prstGeom prst="rect">
              <a:avLst/>
            </a:prstGeom>
            <a:solidFill>
              <a:srgbClr val="FFFFFF"/>
            </a:solidFill>
            <a:ln w="9525">
              <a:noFill/>
            </a:ln>
          </p:spPr>
          <p:txBody>
            <a:bodyPr lIns="18000" tIns="10800" rIns="18000" bIns="10800" anchor="t" anchorCtr="0"/>
            <a:p>
              <a:pPr algn="just">
                <a:buClrTx/>
                <a:buFontTx/>
              </a:pPr>
              <a:r>
                <a:rPr lang="en-US" altLang="zh-CN" sz="2400" dirty="0">
                  <a:solidFill>
                    <a:srgbClr val="0000CC"/>
                  </a:solidFill>
                  <a:latin typeface="Times New Roman" panose="02020603050405020304" pitchFamily="18" charset="0"/>
                </a:rPr>
                <a:t>Y</a:t>
              </a:r>
              <a:endParaRPr lang="en-US" altLang="zh-CN" sz="2400" dirty="0">
                <a:solidFill>
                  <a:srgbClr val="0000CC"/>
                </a:solidFill>
                <a:latin typeface="Times New Roman" panose="02020603050405020304" pitchFamily="18" charset="0"/>
              </a:endParaRPr>
            </a:p>
          </p:txBody>
        </p:sp>
        <p:sp>
          <p:nvSpPr>
            <p:cNvPr id="461847" name="Text Box 23"/>
            <p:cNvSpPr txBox="1"/>
            <p:nvPr/>
          </p:nvSpPr>
          <p:spPr>
            <a:xfrm>
              <a:off x="3175" y="9148"/>
              <a:ext cx="3225" cy="342"/>
            </a:xfrm>
            <a:prstGeom prst="rect">
              <a:avLst/>
            </a:prstGeom>
            <a:solidFill>
              <a:srgbClr val="FFC000"/>
            </a:solidFill>
            <a:ln w="9525" cap="flat" cmpd="sng">
              <a:solidFill>
                <a:srgbClr val="000000"/>
              </a:solidFill>
              <a:prstDash val="solid"/>
              <a:miter/>
              <a:headEnd type="none" w="med" len="med"/>
              <a:tailEnd type="none" w="med" len="med"/>
            </a:ln>
          </p:spPr>
          <p:txBody>
            <a:bodyPr anchor="t" anchorCtr="0"/>
            <a:p>
              <a:pPr algn="just">
                <a:buClrTx/>
                <a:buFontTx/>
              </a:pPr>
              <a:r>
                <a:rPr lang="en-US" altLang="zh-CN" sz="2400" dirty="0">
                  <a:solidFill>
                    <a:srgbClr val="0000CC"/>
                  </a:solidFill>
                  <a:latin typeface="Times New Roman" panose="02020603050405020304" pitchFamily="18" charset="0"/>
                  <a:ea typeface="仿宋_GB2312"/>
                </a:rPr>
                <a:t> </a:t>
              </a:r>
              <a:r>
                <a:rPr lang="zh-CN" altLang="en-US" sz="2400" dirty="0">
                  <a:solidFill>
                    <a:srgbClr val="0000CC"/>
                  </a:solidFill>
                  <a:latin typeface="Times New Roman" panose="02020603050405020304" pitchFamily="18" charset="0"/>
                  <a:ea typeface="仿宋_GB2312"/>
                </a:rPr>
                <a:t>基本遗传算法的算法流程图</a:t>
              </a:r>
              <a:endParaRPr lang="zh-CN" altLang="en-US" sz="2400" dirty="0">
                <a:solidFill>
                  <a:srgbClr val="0000CC"/>
                </a:solidFill>
                <a:latin typeface="Times New Roman" panose="02020603050405020304" pitchFamily="18" charset="0"/>
                <a:ea typeface="仿宋_GB2312"/>
              </a:endParaRPr>
            </a:p>
          </p:txBody>
        </p:sp>
        <p:sp>
          <p:nvSpPr>
            <p:cNvPr id="461848" name="Text Box 24"/>
            <p:cNvSpPr txBox="1"/>
            <p:nvPr/>
          </p:nvSpPr>
          <p:spPr>
            <a:xfrm>
              <a:off x="3346" y="5661"/>
              <a:ext cx="2678" cy="400"/>
            </a:xfrm>
            <a:prstGeom prst="rect">
              <a:avLst/>
            </a:prstGeom>
            <a:solidFill>
              <a:srgbClr val="FFFFFF"/>
            </a:solidFill>
            <a:ln w="9525" cap="flat" cmpd="sng">
              <a:solidFill>
                <a:srgbClr val="0000CC"/>
              </a:solidFill>
              <a:prstDash val="solid"/>
              <a:miter/>
              <a:headEnd type="none" w="med" len="med"/>
              <a:tailEnd type="none" w="med" len="med"/>
            </a:ln>
          </p:spPr>
          <p:txBody>
            <a:bodyPr anchor="t" anchorCtr="0"/>
            <a:p>
              <a:pPr algn="just">
                <a:buClrTx/>
                <a:buFontTx/>
              </a:pPr>
              <a:r>
                <a:rPr lang="zh-CN" altLang="en-US" sz="2400" dirty="0">
                  <a:solidFill>
                    <a:srgbClr val="0000CC"/>
                  </a:solidFill>
                  <a:latin typeface="Times New Roman" panose="02020603050405020304" pitchFamily="18" charset="0"/>
                  <a:ea typeface="仿宋_GB2312"/>
                </a:rPr>
                <a:t>编码和生成初始种群</a:t>
              </a:r>
              <a:endParaRPr lang="zh-CN" altLang="en-US" sz="2400" dirty="0">
                <a:solidFill>
                  <a:srgbClr val="0000CC"/>
                </a:solidFill>
                <a:latin typeface="Times New Roman" panose="02020603050405020304" pitchFamily="18" charset="0"/>
                <a:ea typeface="仿宋_GB2312"/>
              </a:endParaRPr>
            </a:p>
          </p:txBody>
        </p:sp>
        <p:sp>
          <p:nvSpPr>
            <p:cNvPr id="461849" name="Text Box 25"/>
            <p:cNvSpPr txBox="1"/>
            <p:nvPr/>
          </p:nvSpPr>
          <p:spPr>
            <a:xfrm>
              <a:off x="5030" y="7337"/>
              <a:ext cx="408" cy="289"/>
            </a:xfrm>
            <a:prstGeom prst="rect">
              <a:avLst/>
            </a:prstGeom>
            <a:solidFill>
              <a:srgbClr val="FFFFFF"/>
            </a:solidFill>
            <a:ln w="9525">
              <a:noFill/>
            </a:ln>
          </p:spPr>
          <p:txBody>
            <a:bodyPr lIns="18000" tIns="10800" rIns="18000" bIns="10800" anchor="t" anchorCtr="0"/>
            <a:p>
              <a:pPr algn="just">
                <a:buClrTx/>
                <a:buFontTx/>
              </a:pPr>
              <a:r>
                <a:rPr lang="en-US" altLang="zh-CN" sz="2400" dirty="0">
                  <a:solidFill>
                    <a:srgbClr val="0000CC"/>
                  </a:solidFill>
                  <a:latin typeface="Times New Roman" panose="02020603050405020304" pitchFamily="18" charset="0"/>
                </a:rPr>
                <a:t>N</a:t>
              </a:r>
              <a:endParaRPr lang="en-US" altLang="zh-CN" sz="2400" dirty="0">
                <a:solidFill>
                  <a:srgbClr val="0000CC"/>
                </a:solidFill>
                <a:latin typeface="Times New Roman" panose="02020603050405020304" pitchFamily="18" charset="0"/>
              </a:endParaRPr>
            </a:p>
          </p:txBody>
        </p:sp>
        <p:sp>
          <p:nvSpPr>
            <p:cNvPr id="461850" name="Text Box 26"/>
            <p:cNvSpPr txBox="1"/>
            <p:nvPr/>
          </p:nvSpPr>
          <p:spPr>
            <a:xfrm>
              <a:off x="4320" y="7574"/>
              <a:ext cx="620" cy="315"/>
            </a:xfrm>
            <a:prstGeom prst="rect">
              <a:avLst/>
            </a:prstGeom>
            <a:solidFill>
              <a:srgbClr val="FFFFFF"/>
            </a:solidFill>
            <a:ln w="9525" cap="flat" cmpd="sng">
              <a:solidFill>
                <a:srgbClr val="0000CC"/>
              </a:solidFill>
              <a:prstDash val="solid"/>
              <a:miter/>
              <a:headEnd type="none" w="med" len="med"/>
              <a:tailEnd type="none" w="med" len="med"/>
            </a:ln>
          </p:spPr>
          <p:txBody>
            <a:bodyPr tIns="10800" bIns="10800" anchor="t" anchorCtr="0"/>
            <a:p>
              <a:pPr algn="just">
                <a:buClrTx/>
                <a:buFontTx/>
              </a:pPr>
              <a:r>
                <a:rPr lang="zh-CN" altLang="en-US" sz="2400" dirty="0">
                  <a:solidFill>
                    <a:srgbClr val="0000CC"/>
                  </a:solidFill>
                  <a:latin typeface="Times New Roman" panose="02020603050405020304" pitchFamily="18" charset="0"/>
                  <a:ea typeface="仿宋_GB2312"/>
                </a:rPr>
                <a:t>选择</a:t>
              </a:r>
              <a:endParaRPr lang="zh-CN" altLang="en-US" sz="2400" dirty="0">
                <a:solidFill>
                  <a:srgbClr val="0000CC"/>
                </a:solidFill>
                <a:latin typeface="Times New Roman" panose="02020603050405020304" pitchFamily="18" charset="0"/>
                <a:ea typeface="仿宋_GB2312"/>
              </a:endParaRPr>
            </a:p>
          </p:txBody>
        </p:sp>
      </p:grpSp>
    </p:spTree>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3873" name="TextBox 14"/>
          <p:cNvSpPr txBox="1"/>
          <p:nvPr/>
        </p:nvSpPr>
        <p:spPr>
          <a:xfrm>
            <a:off x="304800" y="76200"/>
            <a:ext cx="7010400" cy="646113"/>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二、遗传算法</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463874" name="矩形 1"/>
          <p:cNvSpPr/>
          <p:nvPr/>
        </p:nvSpPr>
        <p:spPr>
          <a:xfrm>
            <a:off x="381000" y="1371600"/>
            <a:ext cx="8305800" cy="1863725"/>
          </a:xfrm>
          <a:prstGeom prst="rect">
            <a:avLst/>
          </a:prstGeom>
          <a:noFill/>
          <a:ln w="9525">
            <a:noFill/>
          </a:ln>
        </p:spPr>
        <p:txBody>
          <a:bodyPr anchor="t" anchorCtr="0">
            <a:spAutoFit/>
          </a:bodyPr>
          <a:p>
            <a:pPr algn="just" eaLnBrk="0" hangingPunct="0">
              <a:lnSpc>
                <a:spcPct val="120000"/>
              </a:lnSpc>
              <a:buClrTx/>
              <a:buFontTx/>
            </a:pPr>
            <a:r>
              <a:rPr lang="zh-CN" altLang="en-US" sz="2400" b="0" dirty="0">
                <a:solidFill>
                  <a:srgbClr val="0000FF"/>
                </a:solidFill>
                <a:latin typeface="Times New Roman" panose="02020603050405020304" pitchFamily="18" charset="0"/>
                <a:ea typeface="宋体" panose="02010600030101010101" pitchFamily="2" charset="-122"/>
              </a:rPr>
              <a:t>（</a:t>
            </a:r>
            <a:r>
              <a:rPr lang="en-US" altLang="zh-CN" sz="2400" b="0" dirty="0">
                <a:solidFill>
                  <a:srgbClr val="0000FF"/>
                </a:solidFill>
                <a:latin typeface="Times New Roman" panose="02020603050405020304" pitchFamily="18" charset="0"/>
              </a:rPr>
              <a:t>1</a:t>
            </a:r>
            <a:r>
              <a:rPr lang="zh-CN" altLang="en-US" sz="2400" b="0" dirty="0">
                <a:solidFill>
                  <a:srgbClr val="0000FF"/>
                </a:solidFill>
                <a:latin typeface="Times New Roman" panose="02020603050405020304" pitchFamily="18" charset="0"/>
                <a:ea typeface="宋体" panose="02010600030101010101" pitchFamily="2" charset="-122"/>
              </a:rPr>
              <a:t>）二进制编码</a:t>
            </a:r>
            <a:endParaRPr lang="zh-CN" altLang="en-US" sz="2400" b="0" dirty="0">
              <a:solidFill>
                <a:srgbClr val="0000FF"/>
              </a:solidFill>
              <a:latin typeface="Times New Roman" panose="02020603050405020304" pitchFamily="18" charset="0"/>
              <a:ea typeface="宋体" panose="02010600030101010101" pitchFamily="2" charset="-122"/>
            </a:endParaRPr>
          </a:p>
          <a:p>
            <a:pPr algn="just" eaLnBrk="0" hangingPunct="0">
              <a:lnSpc>
                <a:spcPct val="120000"/>
              </a:lnSpc>
              <a:buClrTx/>
              <a:buFontTx/>
            </a:pPr>
            <a:r>
              <a:rPr lang="zh-CN" altLang="en-US" sz="2400" b="0" dirty="0">
                <a:latin typeface="Times New Roman" panose="02020603050405020304" pitchFamily="18" charset="0"/>
                <a:ea typeface="宋体" panose="02010600030101010101" pitchFamily="2" charset="-122"/>
              </a:rPr>
              <a:t>        二进制编码是将原问题的结构变换为染色体的位串结构。在二进制编码中，首先要确定二进制字符串的长度，该长度与</a:t>
            </a:r>
            <a:r>
              <a:rPr lang="zh-CN" altLang="en-US" sz="2400" b="0" dirty="0">
                <a:solidFill>
                  <a:srgbClr val="0000FF"/>
                </a:solidFill>
                <a:latin typeface="Times New Roman" panose="02020603050405020304" pitchFamily="18" charset="0"/>
                <a:ea typeface="宋体" panose="02010600030101010101" pitchFamily="2" charset="-122"/>
              </a:rPr>
              <a:t>变量的定义域</a:t>
            </a:r>
            <a:r>
              <a:rPr lang="zh-CN" altLang="en-US" sz="2400" b="0" dirty="0">
                <a:latin typeface="Times New Roman" panose="02020603050405020304" pitchFamily="18" charset="0"/>
                <a:ea typeface="宋体" panose="02010600030101010101" pitchFamily="2" charset="-122"/>
              </a:rPr>
              <a:t>和所求问题的</a:t>
            </a:r>
            <a:r>
              <a:rPr lang="zh-CN" altLang="en-US" sz="2400" b="0" dirty="0">
                <a:solidFill>
                  <a:srgbClr val="0000FF"/>
                </a:solidFill>
                <a:latin typeface="Times New Roman" panose="02020603050405020304" pitchFamily="18" charset="0"/>
                <a:ea typeface="宋体" panose="02010600030101010101" pitchFamily="2" charset="-122"/>
              </a:rPr>
              <a:t>计算精度</a:t>
            </a:r>
            <a:r>
              <a:rPr lang="zh-CN" altLang="en-US" sz="2400" b="0" dirty="0">
                <a:latin typeface="Times New Roman" panose="02020603050405020304" pitchFamily="18" charset="0"/>
                <a:ea typeface="宋体" panose="02010600030101010101" pitchFamily="2" charset="-122"/>
              </a:rPr>
              <a:t>有关。</a:t>
            </a:r>
            <a:endParaRPr lang="zh-CN" altLang="en-US" sz="2400" b="0" dirty="0">
              <a:latin typeface="Times New Roman" panose="02020603050405020304" pitchFamily="18" charset="0"/>
              <a:ea typeface="宋体" panose="02010600030101010101" pitchFamily="2" charset="-122"/>
            </a:endParaRPr>
          </a:p>
        </p:txBody>
      </p:sp>
      <p:sp>
        <p:nvSpPr>
          <p:cNvPr id="463875" name="矩形 2"/>
          <p:cNvSpPr/>
          <p:nvPr/>
        </p:nvSpPr>
        <p:spPr>
          <a:xfrm>
            <a:off x="609600" y="3124200"/>
            <a:ext cx="8001000" cy="1570038"/>
          </a:xfrm>
          <a:prstGeom prst="rect">
            <a:avLst/>
          </a:prstGeom>
          <a:noFill/>
          <a:ln w="9525">
            <a:noFill/>
          </a:ln>
        </p:spPr>
        <p:txBody>
          <a:bodyPr anchor="t" anchorCtr="0">
            <a:spAutoFit/>
          </a:bodyPr>
          <a:p>
            <a:pPr algn="just" eaLnBrk="0" hangingPunct="0">
              <a:buClrTx/>
              <a:buFontTx/>
            </a:pPr>
            <a:r>
              <a:rPr lang="zh-CN" altLang="en-US" sz="2400" b="0" dirty="0">
                <a:latin typeface="Times New Roman" panose="02020603050405020304" pitchFamily="18" charset="0"/>
                <a:ea typeface="宋体" panose="02010600030101010101" pitchFamily="2" charset="-122"/>
              </a:rPr>
              <a:t> 例如： 假设变量</a:t>
            </a:r>
            <a:r>
              <a:rPr lang="en-US" altLang="zh-CN" sz="2400" b="0" dirty="0">
                <a:latin typeface="Times New Roman" panose="02020603050405020304" pitchFamily="18" charset="0"/>
              </a:rPr>
              <a:t>x</a:t>
            </a:r>
            <a:r>
              <a:rPr lang="zh-CN" altLang="en-US" sz="2400" b="0" dirty="0">
                <a:latin typeface="Times New Roman" panose="02020603050405020304" pitchFamily="18" charset="0"/>
                <a:ea typeface="宋体" panose="02010600030101010101" pitchFamily="2" charset="-122"/>
              </a:rPr>
              <a:t>的定义域为</a:t>
            </a:r>
            <a:r>
              <a:rPr lang="en-US" altLang="zh-CN" sz="2400" b="0" dirty="0">
                <a:latin typeface="Times New Roman" panose="02020603050405020304" pitchFamily="18" charset="0"/>
              </a:rPr>
              <a:t>[-2</a:t>
            </a:r>
            <a:r>
              <a:rPr lang="zh-CN" altLang="en-US" sz="2400" b="0" dirty="0">
                <a:latin typeface="Times New Roman" panose="02020603050405020304" pitchFamily="18" charset="0"/>
                <a:ea typeface="宋体" panose="02010600030101010101" pitchFamily="2" charset="-122"/>
              </a:rPr>
              <a:t>，</a:t>
            </a:r>
            <a:r>
              <a:rPr lang="en-US" altLang="zh-CN" sz="2400" b="0" dirty="0">
                <a:latin typeface="Times New Roman" panose="02020603050405020304" pitchFamily="18" charset="0"/>
              </a:rPr>
              <a:t>5]</a:t>
            </a:r>
            <a:r>
              <a:rPr lang="zh-CN" altLang="en-US" sz="2400" b="0" dirty="0">
                <a:latin typeface="Times New Roman" panose="02020603050405020304" pitchFamily="18" charset="0"/>
                <a:ea typeface="宋体" panose="02010600030101010101" pitchFamily="2" charset="-122"/>
              </a:rPr>
              <a:t>，其要求精度为</a:t>
            </a:r>
            <a:r>
              <a:rPr lang="en-US" altLang="zh-CN" sz="2400" b="0" dirty="0">
                <a:latin typeface="Times New Roman" panose="02020603050405020304" pitchFamily="18" charset="0"/>
              </a:rPr>
              <a:t>10E-6</a:t>
            </a:r>
            <a:r>
              <a:rPr lang="zh-CN" altLang="en-US" sz="2400" b="0" dirty="0">
                <a:latin typeface="Times New Roman" panose="02020603050405020304" pitchFamily="18" charset="0"/>
                <a:ea typeface="宋体" panose="02010600030101010101" pitchFamily="2" charset="-122"/>
              </a:rPr>
              <a:t>，则我们需要将</a:t>
            </a:r>
            <a:r>
              <a:rPr lang="en-US" altLang="zh-CN" sz="2400" b="0" dirty="0">
                <a:latin typeface="Times New Roman" panose="02020603050405020304" pitchFamily="18" charset="0"/>
              </a:rPr>
              <a:t>[-2,5]</a:t>
            </a:r>
            <a:r>
              <a:rPr lang="zh-CN" altLang="en-US" sz="2400" b="0" dirty="0">
                <a:latin typeface="Times New Roman" panose="02020603050405020304" pitchFamily="18" charset="0"/>
                <a:ea typeface="宋体" panose="02010600030101010101" pitchFamily="2" charset="-122"/>
              </a:rPr>
              <a:t>分成</a:t>
            </a:r>
            <a:r>
              <a:rPr lang="en-US" altLang="zh-CN" sz="2400" b="0" dirty="0">
                <a:latin typeface="Times New Roman" panose="02020603050405020304" pitchFamily="18" charset="0"/>
              </a:rPr>
              <a:t>7000000</a:t>
            </a:r>
            <a:r>
              <a:rPr lang="zh-CN" altLang="en-US" sz="2400" b="0" dirty="0">
                <a:latin typeface="Times New Roman" panose="02020603050405020304" pitchFamily="18" charset="0"/>
                <a:ea typeface="宋体" panose="02010600030101010101" pitchFamily="2" charset="-122"/>
              </a:rPr>
              <a:t>个等长小区间，每个小区间用一个二进制位串来表示，于是二进制位串长度至少</a:t>
            </a:r>
            <a:r>
              <a:rPr lang="en-US" altLang="zh-CN" sz="2400" b="0" dirty="0">
                <a:latin typeface="Times New Roman" panose="02020603050405020304" pitchFamily="18" charset="0"/>
              </a:rPr>
              <a:t>23</a:t>
            </a:r>
            <a:r>
              <a:rPr lang="zh-CN" altLang="en-US" sz="2400" b="0" dirty="0">
                <a:latin typeface="Times New Roman" panose="02020603050405020304" pitchFamily="18" charset="0"/>
                <a:ea typeface="宋体" panose="02010600030101010101" pitchFamily="2" charset="-122"/>
              </a:rPr>
              <a:t>位。这是因为：</a:t>
            </a:r>
            <a:endParaRPr lang="zh-CN" altLang="en-US" sz="2400" b="0" dirty="0">
              <a:latin typeface="Times New Roman" panose="02020603050405020304" pitchFamily="18" charset="0"/>
              <a:ea typeface="宋体" panose="02010600030101010101" pitchFamily="2" charset="-122"/>
            </a:endParaRPr>
          </a:p>
        </p:txBody>
      </p:sp>
      <p:sp>
        <p:nvSpPr>
          <p:cNvPr id="463876" name="TextBox 3"/>
          <p:cNvSpPr txBox="1">
            <a:spLocks noRot="1" noChangeAspect="1" noEditPoints="1" noTextEdit="1"/>
          </p:cNvSpPr>
          <p:nvPr/>
        </p:nvSpPr>
        <p:spPr>
          <a:xfrm>
            <a:off x="1143000" y="4572000"/>
            <a:ext cx="6318250" cy="461963"/>
          </a:xfrm>
          <a:prstGeom prst="rect">
            <a:avLst/>
          </a:prstGeom>
          <a:blipFill rotWithShape="0">
            <a:blip r:embed="rId1"/>
            <a:stretch>
              <a:fillRect/>
            </a:stretch>
          </a:blipFill>
          <a:ln w="9525">
            <a:noFill/>
          </a:ln>
        </p:spPr>
        <p:txBody>
          <a:bodyPr anchor="t" anchorCtr="0"/>
          <a:p>
            <a:pPr eaLnBrk="0" hangingPunct="0"/>
            <a:endParaRPr lang="zh-CN" altLang="en-US">
              <a:latin typeface="Times New Roman" panose="02020603050405020304" pitchFamily="18" charset="0"/>
              <a:ea typeface="宋体" panose="02010600030101010101" pitchFamily="2" charset="-122"/>
            </a:endParaRPr>
          </a:p>
        </p:txBody>
      </p:sp>
      <p:sp>
        <p:nvSpPr>
          <p:cNvPr id="463877" name="矩形 88"/>
          <p:cNvSpPr/>
          <p:nvPr/>
        </p:nvSpPr>
        <p:spPr>
          <a:xfrm>
            <a:off x="609600" y="5105400"/>
            <a:ext cx="8126413" cy="1308100"/>
          </a:xfrm>
          <a:prstGeom prst="rect">
            <a:avLst/>
          </a:prstGeom>
          <a:noFill/>
          <a:ln w="9525">
            <a:noFill/>
          </a:ln>
        </p:spPr>
        <p:txBody>
          <a:bodyPr anchor="t" anchorCtr="0">
            <a:spAutoFit/>
          </a:bodyPr>
          <a:p>
            <a:pPr>
              <a:lnSpc>
                <a:spcPct val="105000"/>
              </a:lnSpc>
              <a:spcBef>
                <a:spcPct val="10000"/>
              </a:spcBef>
              <a:spcAft>
                <a:spcPct val="5000"/>
              </a:spcAft>
              <a:buClrTx/>
              <a:buFontTx/>
            </a:pPr>
            <a:r>
              <a:rPr lang="zh-CN" altLang="en-US" sz="2400" b="0" dirty="0">
                <a:solidFill>
                  <a:srgbClr val="FF0000"/>
                </a:solidFill>
                <a:latin typeface="Times New Roman" panose="02020603050405020304" pitchFamily="18" charset="0"/>
                <a:ea typeface="宋体" panose="02010600030101010101" pitchFamily="2" charset="-122"/>
              </a:rPr>
              <a:t>二进制编码存在的主要缺点</a:t>
            </a:r>
            <a:r>
              <a:rPr lang="zh-CN" altLang="en-US" sz="2400" b="0" dirty="0">
                <a:latin typeface="Times New Roman" panose="02020603050405020304" pitchFamily="18" charset="0"/>
                <a:ea typeface="宋体" panose="02010600030101010101" pitchFamily="2" charset="-122"/>
              </a:rPr>
              <a:t>：</a:t>
            </a:r>
            <a:r>
              <a:rPr lang="zh-CN" altLang="en-US" sz="2400" b="0" dirty="0">
                <a:solidFill>
                  <a:srgbClr val="FF0000"/>
                </a:solidFill>
                <a:latin typeface="Times New Roman" panose="02020603050405020304" pitchFamily="18" charset="0"/>
                <a:ea typeface="宋体" panose="02010600030101010101" pitchFamily="2" charset="-122"/>
              </a:rPr>
              <a:t>汉明悬崖</a:t>
            </a:r>
            <a:r>
              <a:rPr lang="zh-CN" altLang="en-US" sz="2400" b="0" dirty="0">
                <a:latin typeface="Times New Roman" panose="02020603050405020304" pitchFamily="18" charset="0"/>
                <a:ea typeface="宋体" panose="02010600030101010101" pitchFamily="2" charset="-122"/>
              </a:rPr>
              <a:t>。</a:t>
            </a:r>
            <a:endParaRPr lang="en-US" altLang="zh-CN" sz="2400" b="0" dirty="0">
              <a:latin typeface="Times New Roman" panose="02020603050405020304" pitchFamily="18" charset="0"/>
            </a:endParaRPr>
          </a:p>
          <a:p>
            <a:pPr>
              <a:lnSpc>
                <a:spcPct val="105000"/>
              </a:lnSpc>
              <a:spcBef>
                <a:spcPct val="10000"/>
              </a:spcBef>
              <a:spcAft>
                <a:spcPct val="5000"/>
              </a:spcAft>
              <a:buClrTx/>
              <a:buFontTx/>
            </a:pPr>
            <a:r>
              <a:rPr lang="zh-CN" altLang="en-US" sz="2400" b="0" dirty="0">
                <a:latin typeface="Times New Roman" panose="02020603050405020304" pitchFamily="18" charset="0"/>
                <a:ea typeface="宋体" panose="02010600030101010101" pitchFamily="2" charset="-122"/>
              </a:rPr>
              <a:t>        例如，</a:t>
            </a:r>
            <a:r>
              <a:rPr lang="en-US" altLang="zh-CN" sz="2400" b="0" dirty="0">
                <a:latin typeface="Times New Roman" panose="02020603050405020304" pitchFamily="18" charset="0"/>
              </a:rPr>
              <a:t>7</a:t>
            </a:r>
            <a:r>
              <a:rPr lang="zh-CN" altLang="en-US" sz="2400" b="0" dirty="0">
                <a:latin typeface="Times New Roman" panose="02020603050405020304" pitchFamily="18" charset="0"/>
                <a:ea typeface="宋体" panose="02010600030101010101" pitchFamily="2" charset="-122"/>
              </a:rPr>
              <a:t>和</a:t>
            </a:r>
            <a:r>
              <a:rPr lang="en-US" altLang="zh-CN" sz="2400" b="0" dirty="0">
                <a:latin typeface="Times New Roman" panose="02020603050405020304" pitchFamily="18" charset="0"/>
              </a:rPr>
              <a:t>8</a:t>
            </a:r>
            <a:r>
              <a:rPr lang="zh-CN" altLang="en-US" sz="2400" b="0" dirty="0">
                <a:latin typeface="Times New Roman" panose="02020603050405020304" pitchFamily="18" charset="0"/>
                <a:ea typeface="宋体" panose="02010600030101010101" pitchFamily="2" charset="-122"/>
              </a:rPr>
              <a:t>的二进制数分别为</a:t>
            </a:r>
            <a:r>
              <a:rPr lang="en-US" altLang="zh-CN" sz="2400" b="0" dirty="0">
                <a:latin typeface="Times New Roman" panose="02020603050405020304" pitchFamily="18" charset="0"/>
              </a:rPr>
              <a:t>0111</a:t>
            </a:r>
            <a:r>
              <a:rPr lang="zh-CN" altLang="en-US" sz="2400" b="0" dirty="0">
                <a:latin typeface="Times New Roman" panose="02020603050405020304" pitchFamily="18" charset="0"/>
                <a:ea typeface="宋体" panose="02010600030101010101" pitchFamily="2" charset="-122"/>
              </a:rPr>
              <a:t>和</a:t>
            </a:r>
            <a:r>
              <a:rPr lang="en-US" altLang="zh-CN" sz="2400" b="0" dirty="0">
                <a:latin typeface="Times New Roman" panose="02020603050405020304" pitchFamily="18" charset="0"/>
              </a:rPr>
              <a:t>1000</a:t>
            </a:r>
            <a:r>
              <a:rPr lang="zh-CN" altLang="en-US" sz="2400" b="0" dirty="0">
                <a:latin typeface="Times New Roman" panose="02020603050405020304" pitchFamily="18" charset="0"/>
                <a:ea typeface="宋体" panose="02010600030101010101" pitchFamily="2" charset="-122"/>
              </a:rPr>
              <a:t>，当算法从</a:t>
            </a:r>
            <a:r>
              <a:rPr lang="en-US" altLang="zh-CN" sz="2400" b="0" dirty="0">
                <a:latin typeface="Times New Roman" panose="02020603050405020304" pitchFamily="18" charset="0"/>
              </a:rPr>
              <a:t>7</a:t>
            </a:r>
            <a:r>
              <a:rPr lang="zh-CN" altLang="en-US" sz="2400" b="0" dirty="0">
                <a:latin typeface="Times New Roman" panose="02020603050405020304" pitchFamily="18" charset="0"/>
                <a:ea typeface="宋体" panose="02010600030101010101" pitchFamily="2" charset="-122"/>
              </a:rPr>
              <a:t>改进到</a:t>
            </a:r>
            <a:r>
              <a:rPr lang="en-US" altLang="zh-CN" sz="2400" b="0" dirty="0">
                <a:latin typeface="Times New Roman" panose="02020603050405020304" pitchFamily="18" charset="0"/>
              </a:rPr>
              <a:t>8</a:t>
            </a:r>
            <a:r>
              <a:rPr lang="zh-CN" altLang="en-US" sz="2400" b="0" dirty="0">
                <a:latin typeface="Times New Roman" panose="02020603050405020304" pitchFamily="18" charset="0"/>
                <a:ea typeface="宋体" panose="02010600030101010101" pitchFamily="2" charset="-122"/>
              </a:rPr>
              <a:t>时，就必须改变所有的位。 </a:t>
            </a:r>
            <a:endParaRPr lang="zh-CN" altLang="en-US" sz="2400" b="0" dirty="0">
              <a:latin typeface="Times New Roman" panose="02020603050405020304" pitchFamily="18" charset="0"/>
              <a:ea typeface="宋体" panose="02010600030101010101" pitchFamily="2" charset="-122"/>
            </a:endParaRPr>
          </a:p>
        </p:txBody>
      </p:sp>
      <p:sp>
        <p:nvSpPr>
          <p:cNvPr id="463878" name="TextBox 4"/>
          <p:cNvSpPr txBox="1"/>
          <p:nvPr/>
        </p:nvSpPr>
        <p:spPr>
          <a:xfrm>
            <a:off x="381000" y="914400"/>
            <a:ext cx="2349500" cy="523875"/>
          </a:xfrm>
          <a:prstGeom prst="rect">
            <a:avLst/>
          </a:prstGeom>
          <a:noFill/>
          <a:ln w="9525">
            <a:noFill/>
          </a:ln>
        </p:spPr>
        <p:txBody>
          <a:bodyPr wrap="none" anchor="t" anchorCtr="0">
            <a:spAutoFit/>
          </a:bodyPr>
          <a:p>
            <a:pPr eaLnBrk="0" hangingPunct="0">
              <a:buClrTx/>
              <a:buFontTx/>
            </a:pPr>
            <a:r>
              <a:rPr lang="zh-CN" altLang="en-US" dirty="0">
                <a:solidFill>
                  <a:srgbClr val="0000CC"/>
                </a:solidFill>
                <a:latin typeface="黑体" panose="02010609060101010101" pitchFamily="49" charset="-122"/>
                <a:ea typeface="宋体" panose="02010600030101010101" pitchFamily="2" charset="-122"/>
              </a:rPr>
              <a:t>遗传算法编码</a:t>
            </a:r>
            <a:endParaRPr lang="zh-CN" altLang="en-US" dirty="0">
              <a:solidFill>
                <a:srgbClr val="0000CC"/>
              </a:solidFill>
              <a:latin typeface="黑体" panose="02010609060101010101" pitchFamily="49" charset="-122"/>
              <a:ea typeface="宋体" panose="02010600030101010101" pitchFamily="2" charset="-122"/>
            </a:endParaRPr>
          </a:p>
        </p:txBody>
      </p:sp>
    </p:spTree>
  </p:cSld>
  <p:clrMapOvr>
    <a:masterClrMapping/>
  </p:clrMapOvr>
  <p:transition spd="slow"/>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5921" name="TextBox 14"/>
          <p:cNvSpPr txBox="1"/>
          <p:nvPr/>
        </p:nvSpPr>
        <p:spPr>
          <a:xfrm>
            <a:off x="304800" y="76200"/>
            <a:ext cx="7010400" cy="646113"/>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二、遗传算法</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465922" name="矩形 1"/>
          <p:cNvSpPr/>
          <p:nvPr/>
        </p:nvSpPr>
        <p:spPr>
          <a:xfrm>
            <a:off x="381000" y="1563688"/>
            <a:ext cx="8305800" cy="2306637"/>
          </a:xfrm>
          <a:prstGeom prst="rect">
            <a:avLst/>
          </a:prstGeom>
          <a:noFill/>
          <a:ln w="9525">
            <a:noFill/>
          </a:ln>
        </p:spPr>
        <p:txBody>
          <a:bodyPr anchor="t" anchorCtr="0">
            <a:spAutoFit/>
          </a:bodyPr>
          <a:p>
            <a:pPr algn="just" eaLnBrk="0" hangingPunct="0">
              <a:lnSpc>
                <a:spcPct val="120000"/>
              </a:lnSpc>
              <a:buClrTx/>
              <a:buFontTx/>
            </a:pPr>
            <a:r>
              <a:rPr lang="zh-CN" altLang="en-US" sz="2400" b="0" dirty="0">
                <a:solidFill>
                  <a:srgbClr val="0000FF"/>
                </a:solidFill>
                <a:latin typeface="Times New Roman" panose="02020603050405020304" pitchFamily="18" charset="0"/>
                <a:ea typeface="宋体" panose="02010600030101010101" pitchFamily="2" charset="-122"/>
              </a:rPr>
              <a:t>（</a:t>
            </a:r>
            <a:r>
              <a:rPr lang="en-US" altLang="zh-CN" sz="2400" b="0" dirty="0">
                <a:solidFill>
                  <a:srgbClr val="0000FF"/>
                </a:solidFill>
                <a:latin typeface="Times New Roman" panose="02020603050405020304" pitchFamily="18" charset="0"/>
              </a:rPr>
              <a:t>2</a:t>
            </a:r>
            <a:r>
              <a:rPr lang="zh-CN" altLang="en-US" sz="2400" b="0" dirty="0">
                <a:solidFill>
                  <a:srgbClr val="0000FF"/>
                </a:solidFill>
                <a:latin typeface="Times New Roman" panose="02020603050405020304" pitchFamily="18" charset="0"/>
                <a:ea typeface="宋体" panose="02010600030101010101" pitchFamily="2" charset="-122"/>
              </a:rPr>
              <a:t>）实数编码</a:t>
            </a:r>
            <a:endParaRPr lang="en-US" altLang="zh-CN" sz="2400" b="0" dirty="0">
              <a:solidFill>
                <a:srgbClr val="0000FF"/>
              </a:solidFill>
              <a:latin typeface="Times New Roman" panose="02020603050405020304" pitchFamily="18" charset="0"/>
            </a:endParaRPr>
          </a:p>
          <a:p>
            <a:pPr algn="just" eaLnBrk="0" hangingPunct="0">
              <a:lnSpc>
                <a:spcPct val="120000"/>
              </a:lnSpc>
              <a:buClrTx/>
              <a:buFontTx/>
            </a:pPr>
            <a:r>
              <a:rPr lang="zh-CN" altLang="en-US" sz="2400" b="0" dirty="0">
                <a:latin typeface="Times New Roman" panose="02020603050405020304" pitchFamily="18" charset="0"/>
                <a:ea typeface="宋体" panose="02010600030101010101" pitchFamily="2" charset="-122"/>
              </a:rPr>
              <a:t>        实数编码是将每个个体的染色体都用某一范围的一个实数（浮点数）来表示，其编码长度等于问题变量的个数。</a:t>
            </a:r>
            <a:endParaRPr lang="zh-CN" altLang="en-US" sz="2400" b="0" dirty="0">
              <a:latin typeface="Times New Roman" panose="02020603050405020304" pitchFamily="18" charset="0"/>
              <a:ea typeface="宋体" panose="02010600030101010101" pitchFamily="2" charset="-122"/>
            </a:endParaRPr>
          </a:p>
          <a:p>
            <a:pPr algn="just" eaLnBrk="0" hangingPunct="0">
              <a:lnSpc>
                <a:spcPct val="120000"/>
              </a:lnSpc>
              <a:buClrTx/>
              <a:buFontTx/>
            </a:pPr>
            <a:r>
              <a:rPr lang="zh-CN" altLang="en-US" sz="2400" b="0" dirty="0">
                <a:latin typeface="Times New Roman" panose="02020603050405020304" pitchFamily="18" charset="0"/>
                <a:ea typeface="宋体" panose="02010600030101010101" pitchFamily="2" charset="-122"/>
              </a:rPr>
              <a:t>        这种编码方法是将问题的解空间映射到实数空间上，然后在实数空间上进行遗传操作。</a:t>
            </a:r>
            <a:endParaRPr lang="zh-CN" altLang="en-US" sz="2400" b="0" dirty="0">
              <a:latin typeface="Times New Roman" panose="02020603050405020304" pitchFamily="18" charset="0"/>
              <a:ea typeface="宋体" panose="02010600030101010101" pitchFamily="2" charset="-122"/>
            </a:endParaRPr>
          </a:p>
        </p:txBody>
      </p:sp>
      <p:sp>
        <p:nvSpPr>
          <p:cNvPr id="465923" name="矩形 4"/>
          <p:cNvSpPr/>
          <p:nvPr/>
        </p:nvSpPr>
        <p:spPr>
          <a:xfrm>
            <a:off x="838200" y="3886200"/>
            <a:ext cx="8001000" cy="461963"/>
          </a:xfrm>
          <a:prstGeom prst="rect">
            <a:avLst/>
          </a:prstGeom>
          <a:noFill/>
          <a:ln w="9525">
            <a:noFill/>
          </a:ln>
        </p:spPr>
        <p:txBody>
          <a:bodyPr anchor="t" anchorCtr="0">
            <a:spAutoFit/>
          </a:bodyPr>
          <a:p>
            <a:pPr eaLnBrk="0" hangingPunct="0">
              <a:buClrTx/>
              <a:buFontTx/>
            </a:pPr>
            <a:r>
              <a:rPr lang="zh-CN" altLang="en-US" sz="2400" b="0" dirty="0">
                <a:solidFill>
                  <a:srgbClr val="FF0000"/>
                </a:solidFill>
                <a:latin typeface="Times New Roman" panose="02020603050405020304" pitchFamily="18" charset="0"/>
                <a:ea typeface="宋体" panose="02010600030101010101" pitchFamily="2" charset="-122"/>
              </a:rPr>
              <a:t>实数编码适应于多维、高精度要求的连续函数优化问题。</a:t>
            </a:r>
            <a:endParaRPr lang="zh-CN" altLang="en-US" sz="2400" b="0" dirty="0">
              <a:solidFill>
                <a:srgbClr val="FF0000"/>
              </a:solidFill>
              <a:latin typeface="Times New Roman" panose="02020603050405020304" pitchFamily="18" charset="0"/>
              <a:ea typeface="宋体" panose="02010600030101010101" pitchFamily="2" charset="-122"/>
            </a:endParaRPr>
          </a:p>
        </p:txBody>
      </p:sp>
      <p:sp>
        <p:nvSpPr>
          <p:cNvPr id="465924" name="矩形 7"/>
          <p:cNvSpPr/>
          <p:nvPr/>
        </p:nvSpPr>
        <p:spPr>
          <a:xfrm>
            <a:off x="304800" y="4572000"/>
            <a:ext cx="8305800" cy="1865313"/>
          </a:xfrm>
          <a:prstGeom prst="rect">
            <a:avLst/>
          </a:prstGeom>
          <a:noFill/>
          <a:ln w="9525">
            <a:noFill/>
          </a:ln>
        </p:spPr>
        <p:txBody>
          <a:bodyPr anchor="t" anchorCtr="0">
            <a:spAutoFit/>
          </a:bodyPr>
          <a:p>
            <a:pPr algn="just" eaLnBrk="0" hangingPunct="0">
              <a:lnSpc>
                <a:spcPct val="120000"/>
              </a:lnSpc>
              <a:buClrTx/>
              <a:buFontTx/>
            </a:pPr>
            <a:r>
              <a:rPr lang="zh-CN" altLang="en-US" sz="2400" b="0" dirty="0">
                <a:solidFill>
                  <a:srgbClr val="0000FF"/>
                </a:solidFill>
                <a:latin typeface="Times New Roman" panose="02020603050405020304" pitchFamily="18" charset="0"/>
                <a:ea typeface="宋体" panose="02010600030101010101" pitchFamily="2" charset="-122"/>
              </a:rPr>
              <a:t>（</a:t>
            </a:r>
            <a:r>
              <a:rPr lang="en-US" altLang="zh-CN" sz="2400" b="0" dirty="0">
                <a:solidFill>
                  <a:srgbClr val="0000FF"/>
                </a:solidFill>
                <a:latin typeface="Times New Roman" panose="02020603050405020304" pitchFamily="18" charset="0"/>
              </a:rPr>
              <a:t>3</a:t>
            </a:r>
            <a:r>
              <a:rPr lang="zh-CN" altLang="en-US" sz="2400" b="0" dirty="0">
                <a:solidFill>
                  <a:srgbClr val="0000FF"/>
                </a:solidFill>
                <a:latin typeface="Times New Roman" panose="02020603050405020304" pitchFamily="18" charset="0"/>
                <a:ea typeface="宋体" panose="02010600030101010101" pitchFamily="2" charset="-122"/>
              </a:rPr>
              <a:t>）有序串编码</a:t>
            </a:r>
            <a:endParaRPr lang="en-US" altLang="zh-CN" sz="2400" b="0" dirty="0">
              <a:solidFill>
                <a:srgbClr val="0000FF"/>
              </a:solidFill>
              <a:latin typeface="Times New Roman" panose="02020603050405020304" pitchFamily="18" charset="0"/>
            </a:endParaRPr>
          </a:p>
          <a:p>
            <a:pPr algn="just" eaLnBrk="0" hangingPunct="0">
              <a:lnSpc>
                <a:spcPct val="120000"/>
              </a:lnSpc>
              <a:buClrTx/>
              <a:buFontTx/>
            </a:pPr>
            <a:r>
              <a:rPr lang="zh-CN" altLang="en-US" sz="2400" b="0" dirty="0">
                <a:latin typeface="Times New Roman" panose="02020603050405020304" pitchFamily="18" charset="0"/>
                <a:ea typeface="宋体" panose="02010600030101010101" pitchFamily="2" charset="-122"/>
              </a:rPr>
              <a:t>        很多组合优化问题中，目标函数的值不仅与表示解的字符串中各字符的值有关，而且与其所在字符串的位置有关，这时，需要采用独特的有序串编码，比如</a:t>
            </a:r>
            <a:r>
              <a:rPr lang="zh-CN" altLang="zh-CN" sz="2400" b="0" dirty="0">
                <a:latin typeface="Times New Roman" panose="02020603050405020304" pitchFamily="18" charset="0"/>
                <a:ea typeface="宋体" panose="02010600030101010101" pitchFamily="2" charset="-122"/>
              </a:rPr>
              <a:t>旅行商优化问题</a:t>
            </a:r>
            <a:r>
              <a:rPr lang="zh-CN" altLang="en-US" sz="2400" b="0" dirty="0">
                <a:latin typeface="Times New Roman" panose="02020603050405020304" pitchFamily="18" charset="0"/>
                <a:ea typeface="宋体" panose="02010600030101010101" pitchFamily="2" charset="-122"/>
              </a:rPr>
              <a:t>。</a:t>
            </a:r>
            <a:endParaRPr lang="zh-CN" altLang="en-US" sz="2400" b="0" dirty="0">
              <a:latin typeface="Times New Roman" panose="02020603050405020304" pitchFamily="18" charset="0"/>
              <a:ea typeface="宋体" panose="02010600030101010101" pitchFamily="2" charset="-122"/>
            </a:endParaRPr>
          </a:p>
        </p:txBody>
      </p:sp>
      <p:sp>
        <p:nvSpPr>
          <p:cNvPr id="465925" name="TextBox 5"/>
          <p:cNvSpPr txBox="1"/>
          <p:nvPr/>
        </p:nvSpPr>
        <p:spPr>
          <a:xfrm>
            <a:off x="381000" y="914400"/>
            <a:ext cx="2349500" cy="523875"/>
          </a:xfrm>
          <a:prstGeom prst="rect">
            <a:avLst/>
          </a:prstGeom>
          <a:noFill/>
          <a:ln w="9525">
            <a:noFill/>
          </a:ln>
        </p:spPr>
        <p:txBody>
          <a:bodyPr wrap="none" anchor="t" anchorCtr="0">
            <a:spAutoFit/>
          </a:bodyPr>
          <a:p>
            <a:pPr eaLnBrk="0" hangingPunct="0">
              <a:buClrTx/>
              <a:buFontTx/>
            </a:pPr>
            <a:r>
              <a:rPr lang="zh-CN" altLang="en-US" dirty="0">
                <a:solidFill>
                  <a:srgbClr val="0000CC"/>
                </a:solidFill>
                <a:latin typeface="黑体" panose="02010609060101010101" pitchFamily="49" charset="-122"/>
                <a:ea typeface="宋体" panose="02010600030101010101" pitchFamily="2" charset="-122"/>
              </a:rPr>
              <a:t>遗传算法编码</a:t>
            </a:r>
            <a:endParaRPr lang="zh-CN" altLang="en-US" dirty="0">
              <a:solidFill>
                <a:srgbClr val="0000CC"/>
              </a:solidFill>
              <a:latin typeface="黑体" panose="02010609060101010101" pitchFamily="49" charset="-122"/>
              <a:ea typeface="宋体" panose="02010600030101010101" pitchFamily="2" charset="-122"/>
            </a:endParaRPr>
          </a:p>
        </p:txBody>
      </p:sp>
    </p:spTree>
  </p:cSld>
  <p:clrMapOvr>
    <a:masterClrMapping/>
  </p:clrMapOvr>
  <p:transition spd="slow"/>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7969" name="TextBox 14"/>
          <p:cNvSpPr txBox="1"/>
          <p:nvPr/>
        </p:nvSpPr>
        <p:spPr>
          <a:xfrm>
            <a:off x="304800" y="152400"/>
            <a:ext cx="7010400" cy="646113"/>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二、遗传算法</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467970" name="矩形 2"/>
          <p:cNvSpPr/>
          <p:nvPr/>
        </p:nvSpPr>
        <p:spPr>
          <a:xfrm>
            <a:off x="381000" y="1589088"/>
            <a:ext cx="8153400" cy="5200650"/>
          </a:xfrm>
          <a:prstGeom prst="rect">
            <a:avLst/>
          </a:prstGeom>
          <a:noFill/>
          <a:ln w="9525">
            <a:noFill/>
          </a:ln>
        </p:spPr>
        <p:txBody>
          <a:bodyPr anchor="t" anchorCtr="0">
            <a:spAutoFit/>
          </a:bodyPr>
          <a:p>
            <a:pPr eaLnBrk="0" hangingPunct="0">
              <a:buClrTx/>
              <a:buFontTx/>
            </a:pPr>
            <a:r>
              <a:rPr lang="zh-CN" altLang="en-US" sz="2400" b="0" dirty="0">
                <a:latin typeface="Times New Roman" panose="02020603050405020304" pitchFamily="18" charset="0"/>
                <a:ea typeface="宋体" panose="02010600030101010101" pitchFamily="2" charset="-122"/>
              </a:rPr>
              <a:t>适应度函数是用于对个体的适应性，进行度量的函数。通常，一个个体的适应度值越大，它被遗传到下一代种群中的概率也就越大。</a:t>
            </a:r>
            <a:endParaRPr lang="zh-CN" altLang="en-US" sz="2400" b="0" dirty="0">
              <a:latin typeface="Times New Roman" panose="02020603050405020304" pitchFamily="18" charset="0"/>
              <a:ea typeface="宋体" panose="02010600030101010101" pitchFamily="2" charset="-122"/>
            </a:endParaRPr>
          </a:p>
          <a:p>
            <a:pPr eaLnBrk="0" hangingPunct="0">
              <a:spcBef>
                <a:spcPts val="600"/>
              </a:spcBef>
              <a:spcAft>
                <a:spcPts val="600"/>
              </a:spcAft>
              <a:buClrTx/>
              <a:buFontTx/>
            </a:pPr>
            <a:r>
              <a:rPr lang="en-US" altLang="zh-CN" sz="2400" b="0" dirty="0">
                <a:solidFill>
                  <a:srgbClr val="0000FF"/>
                </a:solidFill>
                <a:latin typeface="Times New Roman" panose="02020603050405020304" pitchFamily="18" charset="0"/>
              </a:rPr>
              <a:t>(1) </a:t>
            </a:r>
            <a:r>
              <a:rPr lang="zh-CN" altLang="en-US" sz="2400" b="0" dirty="0">
                <a:solidFill>
                  <a:srgbClr val="0000FF"/>
                </a:solidFill>
                <a:latin typeface="Times New Roman" panose="02020603050405020304" pitchFamily="18" charset="0"/>
                <a:ea typeface="宋体" panose="02010600030101010101" pitchFamily="2" charset="-122"/>
              </a:rPr>
              <a:t>常用的适应度函数</a:t>
            </a:r>
            <a:endParaRPr lang="zh-CN" altLang="en-US" sz="2400" b="0" dirty="0">
              <a:solidFill>
                <a:srgbClr val="0000FF"/>
              </a:solidFill>
              <a:latin typeface="Times New Roman" panose="02020603050405020304" pitchFamily="18" charset="0"/>
              <a:ea typeface="宋体" panose="02010600030101010101" pitchFamily="2" charset="-122"/>
            </a:endParaRPr>
          </a:p>
          <a:p>
            <a:pPr eaLnBrk="0" hangingPunct="0">
              <a:spcBef>
                <a:spcPts val="600"/>
              </a:spcBef>
              <a:spcAft>
                <a:spcPts val="600"/>
              </a:spcAft>
              <a:buClrTx/>
              <a:buFontTx/>
            </a:pPr>
            <a:r>
              <a:rPr lang="zh-CN" altLang="en-US" sz="2400" b="0" dirty="0">
                <a:latin typeface="Times New Roman" panose="02020603050405020304" pitchFamily="18" charset="0"/>
                <a:ea typeface="宋体" panose="02010600030101010101" pitchFamily="2" charset="-122"/>
              </a:rPr>
              <a:t>原始适应度函数：直接将待求解问题的目标函数</a:t>
            </a:r>
            <a:r>
              <a:rPr lang="en-US" altLang="zh-CN" sz="2400" b="0" dirty="0">
                <a:latin typeface="Times New Roman" panose="02020603050405020304" pitchFamily="18" charset="0"/>
              </a:rPr>
              <a:t>f(x)</a:t>
            </a:r>
            <a:r>
              <a:rPr lang="zh-CN" altLang="en-US" sz="2400" b="0" dirty="0">
                <a:latin typeface="Times New Roman" panose="02020603050405020304" pitchFamily="18" charset="0"/>
                <a:ea typeface="宋体" panose="02010600030101010101" pitchFamily="2" charset="-122"/>
              </a:rPr>
              <a:t>定义为遗传算法的适应度函数。</a:t>
            </a:r>
            <a:endParaRPr lang="zh-CN" altLang="en-US" sz="2400" b="0" dirty="0">
              <a:latin typeface="Times New Roman" panose="02020603050405020304" pitchFamily="18" charset="0"/>
              <a:ea typeface="宋体" panose="02010600030101010101" pitchFamily="2" charset="-122"/>
            </a:endParaRPr>
          </a:p>
          <a:p>
            <a:pPr eaLnBrk="0" hangingPunct="0">
              <a:buClrTx/>
              <a:buFontTx/>
            </a:pPr>
            <a:endParaRPr lang="zh-CN" altLang="en-US" sz="2400" b="0" dirty="0">
              <a:latin typeface="Times New Roman" panose="02020603050405020304" pitchFamily="18" charset="0"/>
              <a:ea typeface="宋体" panose="02010600030101010101" pitchFamily="2" charset="-122"/>
            </a:endParaRPr>
          </a:p>
          <a:p>
            <a:pPr eaLnBrk="0" hangingPunct="0">
              <a:buClrTx/>
              <a:buFontTx/>
            </a:pPr>
            <a:r>
              <a:rPr lang="zh-CN" altLang="en-US" sz="2400" b="0" dirty="0">
                <a:latin typeface="Times New Roman" panose="02020603050405020304" pitchFamily="18" charset="0"/>
                <a:ea typeface="宋体" panose="02010600030101010101" pitchFamily="2" charset="-122"/>
              </a:rPr>
              <a:t>例如，在求解极值问题                    时，</a:t>
            </a:r>
            <a:r>
              <a:rPr lang="en-US" altLang="zh-CN" sz="2400" b="0" dirty="0">
                <a:latin typeface="Times New Roman" panose="02020603050405020304" pitchFamily="18" charset="0"/>
              </a:rPr>
              <a:t>f(x)</a:t>
            </a:r>
            <a:r>
              <a:rPr lang="zh-CN" altLang="en-US" sz="2400" b="0" dirty="0">
                <a:latin typeface="Times New Roman" panose="02020603050405020304" pitchFamily="18" charset="0"/>
                <a:ea typeface="宋体" panose="02010600030101010101" pitchFamily="2" charset="-122"/>
              </a:rPr>
              <a:t>即为</a:t>
            </a:r>
            <a:r>
              <a:rPr lang="en-US" altLang="zh-CN" sz="2400" b="0" dirty="0">
                <a:latin typeface="Times New Roman" panose="02020603050405020304" pitchFamily="18" charset="0"/>
              </a:rPr>
              <a:t>x</a:t>
            </a:r>
            <a:r>
              <a:rPr lang="zh-CN" altLang="en-US" sz="2400" b="0" dirty="0">
                <a:latin typeface="Times New Roman" panose="02020603050405020304" pitchFamily="18" charset="0"/>
                <a:ea typeface="宋体" panose="02010600030101010101" pitchFamily="2" charset="-122"/>
              </a:rPr>
              <a:t>的原始适应度函数。</a:t>
            </a:r>
            <a:endParaRPr lang="zh-CN" altLang="en-US" sz="2400" b="0" dirty="0">
              <a:latin typeface="Times New Roman" panose="02020603050405020304" pitchFamily="18" charset="0"/>
              <a:ea typeface="宋体" panose="02010600030101010101" pitchFamily="2" charset="-122"/>
            </a:endParaRPr>
          </a:p>
          <a:p>
            <a:pPr eaLnBrk="0" hangingPunct="0">
              <a:buClrTx/>
              <a:buFontTx/>
            </a:pPr>
            <a:endParaRPr lang="zh-CN" altLang="en-US" sz="2400" b="0" dirty="0">
              <a:latin typeface="Times New Roman" panose="02020603050405020304" pitchFamily="18" charset="0"/>
              <a:ea typeface="宋体" panose="02010600030101010101" pitchFamily="2" charset="-122"/>
            </a:endParaRPr>
          </a:p>
          <a:p>
            <a:pPr eaLnBrk="0" hangingPunct="0">
              <a:buClrTx/>
              <a:buFontTx/>
            </a:pPr>
            <a:r>
              <a:rPr lang="zh-CN" altLang="en-US" sz="2400" b="0" dirty="0">
                <a:latin typeface="Times New Roman" panose="02020603050405020304" pitchFamily="18" charset="0"/>
                <a:ea typeface="宋体" panose="02010600030101010101" pitchFamily="2" charset="-122"/>
              </a:rPr>
              <a:t>采用原始适应度函数</a:t>
            </a:r>
            <a:endParaRPr lang="zh-CN" altLang="en-US" sz="2400" b="0" dirty="0">
              <a:latin typeface="Times New Roman" panose="02020603050405020304" pitchFamily="18" charset="0"/>
              <a:ea typeface="宋体" panose="02010600030101010101" pitchFamily="2" charset="-122"/>
            </a:endParaRPr>
          </a:p>
          <a:p>
            <a:pPr eaLnBrk="0" hangingPunct="0">
              <a:buClrTx/>
              <a:buFontTx/>
            </a:pPr>
            <a:r>
              <a:rPr lang="zh-CN" altLang="en-US" sz="2400" b="0" dirty="0">
                <a:latin typeface="Times New Roman" panose="02020603050405020304" pitchFamily="18" charset="0"/>
                <a:ea typeface="宋体" panose="02010600030101010101" pitchFamily="2" charset="-122"/>
              </a:rPr>
              <a:t>         优点：能够直接反映出待求解问题的最初求解目标</a:t>
            </a:r>
            <a:endParaRPr lang="zh-CN" altLang="en-US" sz="2400" b="0" dirty="0">
              <a:latin typeface="Times New Roman" panose="02020603050405020304" pitchFamily="18" charset="0"/>
              <a:ea typeface="宋体" panose="02010600030101010101" pitchFamily="2" charset="-122"/>
            </a:endParaRPr>
          </a:p>
          <a:p>
            <a:pPr eaLnBrk="0" hangingPunct="0">
              <a:buClrTx/>
              <a:buFontTx/>
            </a:pPr>
            <a:r>
              <a:rPr lang="zh-CN" altLang="en-US" sz="2400" b="0" dirty="0">
                <a:latin typeface="Times New Roman" panose="02020603050405020304" pitchFamily="18" charset="0"/>
                <a:ea typeface="宋体" panose="02010600030101010101" pitchFamily="2" charset="-122"/>
              </a:rPr>
              <a:t>         缺点：是有可能出现适应度值为负的情况</a:t>
            </a:r>
            <a:endParaRPr lang="zh-CN" altLang="en-US" sz="2400" b="0" dirty="0">
              <a:latin typeface="Times New Roman" panose="02020603050405020304" pitchFamily="18" charset="0"/>
              <a:ea typeface="宋体" panose="02010600030101010101" pitchFamily="2" charset="-122"/>
            </a:endParaRPr>
          </a:p>
        </p:txBody>
      </p:sp>
      <p:sp>
        <p:nvSpPr>
          <p:cNvPr id="467971" name="矩形 3"/>
          <p:cNvSpPr/>
          <p:nvPr/>
        </p:nvSpPr>
        <p:spPr>
          <a:xfrm>
            <a:off x="381000" y="914400"/>
            <a:ext cx="1987550" cy="523875"/>
          </a:xfrm>
          <a:prstGeom prst="rect">
            <a:avLst/>
          </a:prstGeom>
          <a:noFill/>
          <a:ln w="9525">
            <a:noFill/>
          </a:ln>
        </p:spPr>
        <p:txBody>
          <a:bodyPr wrap="none" anchor="t" anchorCtr="0">
            <a:spAutoFit/>
          </a:bodyPr>
          <a:p>
            <a:pPr eaLnBrk="0" hangingPunct="0">
              <a:buClrTx/>
              <a:buFontTx/>
            </a:pPr>
            <a:r>
              <a:rPr lang="zh-CN" altLang="en-US" dirty="0">
                <a:solidFill>
                  <a:srgbClr val="0000CC"/>
                </a:solidFill>
                <a:latin typeface="黑体" panose="02010609060101010101" pitchFamily="49" charset="-122"/>
                <a:ea typeface="宋体" panose="02010600030101010101" pitchFamily="2" charset="-122"/>
              </a:rPr>
              <a:t>适应性度量</a:t>
            </a:r>
            <a:endParaRPr lang="zh-CN" altLang="en-US" dirty="0">
              <a:solidFill>
                <a:srgbClr val="0000CC"/>
              </a:solidFill>
              <a:latin typeface="黑体" panose="02010609060101010101" pitchFamily="49" charset="-122"/>
              <a:ea typeface="宋体" panose="02010600030101010101" pitchFamily="2" charset="-122"/>
            </a:endParaRPr>
          </a:p>
        </p:txBody>
      </p:sp>
      <p:pic>
        <p:nvPicPr>
          <p:cNvPr id="467972" name="图片 5"/>
          <p:cNvPicPr>
            <a:picLocks noChangeAspect="1"/>
          </p:cNvPicPr>
          <p:nvPr/>
        </p:nvPicPr>
        <p:blipFill>
          <a:blip r:embed="rId1"/>
          <a:stretch>
            <a:fillRect/>
          </a:stretch>
        </p:blipFill>
        <p:spPr>
          <a:xfrm>
            <a:off x="3544888" y="4511675"/>
            <a:ext cx="1438275" cy="342900"/>
          </a:xfrm>
          <a:prstGeom prst="rect">
            <a:avLst/>
          </a:prstGeom>
          <a:noFill/>
          <a:ln w="9525">
            <a:noFill/>
          </a:ln>
        </p:spPr>
      </p:pic>
    </p:spTree>
  </p:cSld>
  <p:clrMapOvr>
    <a:masterClrMapping/>
  </p:clrMapOvr>
  <p:transition spd="slow"/>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0017" name="TextBox 14"/>
          <p:cNvSpPr txBox="1"/>
          <p:nvPr/>
        </p:nvSpPr>
        <p:spPr>
          <a:xfrm>
            <a:off x="304800" y="152400"/>
            <a:ext cx="7010400" cy="646113"/>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二、遗传算法</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470018" name="矩形 1"/>
          <p:cNvSpPr/>
          <p:nvPr/>
        </p:nvSpPr>
        <p:spPr>
          <a:xfrm>
            <a:off x="457200" y="1447800"/>
            <a:ext cx="8382000" cy="2124075"/>
          </a:xfrm>
          <a:prstGeom prst="rect">
            <a:avLst/>
          </a:prstGeom>
          <a:noFill/>
          <a:ln w="9525">
            <a:noFill/>
          </a:ln>
        </p:spPr>
        <p:txBody>
          <a:bodyPr anchor="t" anchorCtr="0">
            <a:spAutoFit/>
          </a:bodyPr>
          <a:p>
            <a:pPr eaLnBrk="0" hangingPunct="0">
              <a:lnSpc>
                <a:spcPct val="110000"/>
              </a:lnSpc>
              <a:spcBef>
                <a:spcPct val="10000"/>
              </a:spcBef>
              <a:buClrTx/>
              <a:buFontTx/>
            </a:pPr>
            <a:r>
              <a:rPr lang="zh-CN" altLang="en-US" sz="2400" b="0" dirty="0">
                <a:solidFill>
                  <a:srgbClr val="0000FF"/>
                </a:solidFill>
                <a:latin typeface="Times New Roman" panose="02020603050405020304" pitchFamily="18" charset="0"/>
                <a:ea typeface="宋体" panose="02010600030101010101" pitchFamily="2" charset="-122"/>
              </a:rPr>
              <a:t>（</a:t>
            </a:r>
            <a:r>
              <a:rPr lang="en-US" altLang="zh-CN" sz="2400" b="0" dirty="0">
                <a:solidFill>
                  <a:srgbClr val="0000FF"/>
                </a:solidFill>
                <a:latin typeface="Times New Roman" panose="02020603050405020304" pitchFamily="18" charset="0"/>
              </a:rPr>
              <a:t>2</a:t>
            </a:r>
            <a:r>
              <a:rPr lang="zh-CN" altLang="en-US" sz="2400" b="0" dirty="0">
                <a:solidFill>
                  <a:srgbClr val="0000FF"/>
                </a:solidFill>
                <a:latin typeface="Times New Roman" panose="02020603050405020304" pitchFamily="18" charset="0"/>
                <a:ea typeface="宋体" panose="02010600030101010101" pitchFamily="2" charset="-122"/>
              </a:rPr>
              <a:t>）标准适应度函数：</a:t>
            </a:r>
            <a:r>
              <a:rPr lang="zh-CN" altLang="en-US" sz="2400" b="0" dirty="0">
                <a:latin typeface="黑体" panose="02010609060101010101" pitchFamily="49" charset="-122"/>
                <a:ea typeface="宋体" panose="02010600030101010101" pitchFamily="2" charset="-122"/>
              </a:rPr>
              <a:t>在遗传算法中，一般</a:t>
            </a:r>
            <a:r>
              <a:rPr lang="zh-CN" altLang="en-US" sz="2400" b="0" dirty="0">
                <a:solidFill>
                  <a:srgbClr val="0000CC"/>
                </a:solidFill>
                <a:latin typeface="黑体" panose="02010609060101010101" pitchFamily="49" charset="-122"/>
                <a:ea typeface="宋体" panose="02010600030101010101" pitchFamily="2" charset="-122"/>
              </a:rPr>
              <a:t>要求适应度函数值非负</a:t>
            </a:r>
            <a:r>
              <a:rPr lang="zh-CN" altLang="en-US" sz="2400" b="0" dirty="0">
                <a:latin typeface="黑体" panose="02010609060101010101" pitchFamily="49" charset="-122"/>
                <a:ea typeface="宋体" panose="02010600030101010101" pitchFamily="2" charset="-122"/>
              </a:rPr>
              <a:t>，并且，</a:t>
            </a:r>
            <a:r>
              <a:rPr lang="zh-CN" altLang="en-US" sz="2400" b="0" dirty="0">
                <a:solidFill>
                  <a:srgbClr val="0000CC"/>
                </a:solidFill>
                <a:latin typeface="黑体" panose="02010609060101010101" pitchFamily="49" charset="-122"/>
                <a:ea typeface="宋体" panose="02010600030101010101" pitchFamily="2" charset="-122"/>
              </a:rPr>
              <a:t>适应度值越大越好，</a:t>
            </a:r>
            <a:r>
              <a:rPr lang="zh-CN" altLang="en-US" sz="2400" b="0" dirty="0">
                <a:latin typeface="黑体" panose="02010609060101010101" pitchFamily="49" charset="-122"/>
                <a:ea typeface="宋体" panose="02010600030101010101" pitchFamily="2" charset="-122"/>
              </a:rPr>
              <a:t>这就往往需要对原始适应度函数进行某种变换，将其转换为标准的度量方式，以满足演化操作的要求，这样所得到的适应度函数被称为标准适应度函数</a:t>
            </a:r>
            <a:r>
              <a:rPr lang="en-US" altLang="zh-CN" sz="2400" b="0" dirty="0">
                <a:latin typeface="黑体" panose="02010609060101010101" pitchFamily="49" charset="-122"/>
              </a:rPr>
              <a:t>f</a:t>
            </a:r>
            <a:r>
              <a:rPr lang="en-US" altLang="zh-CN" sz="2400" b="0" baseline="-25000" dirty="0">
                <a:latin typeface="黑体" panose="02010609060101010101" pitchFamily="49" charset="-122"/>
              </a:rPr>
              <a:t>Normal</a:t>
            </a:r>
            <a:r>
              <a:rPr lang="en-US" altLang="zh-CN" sz="2400" b="0" dirty="0">
                <a:latin typeface="黑体" panose="02010609060101010101" pitchFamily="49" charset="-122"/>
              </a:rPr>
              <a:t>(x)</a:t>
            </a:r>
            <a:r>
              <a:rPr lang="zh-CN" altLang="en-US" sz="2400" b="0" dirty="0">
                <a:latin typeface="黑体" panose="02010609060101010101" pitchFamily="49" charset="-122"/>
                <a:ea typeface="宋体" panose="02010600030101010101" pitchFamily="2" charset="-122"/>
              </a:rPr>
              <a:t>。</a:t>
            </a:r>
            <a:endParaRPr lang="en-US" altLang="zh-CN" sz="2400" b="0" dirty="0">
              <a:latin typeface="黑体" panose="02010609060101010101" pitchFamily="49" charset="-122"/>
            </a:endParaRPr>
          </a:p>
        </p:txBody>
      </p:sp>
      <p:sp>
        <p:nvSpPr>
          <p:cNvPr id="470019" name="Text Box 2"/>
          <p:cNvSpPr txBox="1"/>
          <p:nvPr/>
        </p:nvSpPr>
        <p:spPr>
          <a:xfrm>
            <a:off x="503238" y="3429000"/>
            <a:ext cx="8640762" cy="2789238"/>
          </a:xfrm>
          <a:prstGeom prst="rect">
            <a:avLst/>
          </a:prstGeom>
          <a:noFill/>
          <a:ln w="9525">
            <a:noFill/>
          </a:ln>
        </p:spPr>
        <p:txBody>
          <a:bodyPr anchor="t" anchorCtr="0">
            <a:spAutoFit/>
          </a:bodyPr>
          <a:p>
            <a:pPr>
              <a:lnSpc>
                <a:spcPct val="125000"/>
              </a:lnSpc>
              <a:buClrTx/>
              <a:buFontTx/>
            </a:pPr>
            <a:r>
              <a:rPr lang="zh-CN" altLang="en-US" sz="2400" dirty="0">
                <a:solidFill>
                  <a:srgbClr val="0000CC"/>
                </a:solidFill>
                <a:latin typeface="Times New Roman" panose="02020603050405020304" pitchFamily="18" charset="0"/>
                <a:ea typeface="宋体" panose="02010600030101010101" pitchFamily="2" charset="-122"/>
              </a:rPr>
              <a:t>例如：对极小化问题，其标准适应度函数可定义为</a:t>
            </a:r>
            <a:endParaRPr lang="zh-CN" altLang="en-US" sz="2400" dirty="0">
              <a:solidFill>
                <a:srgbClr val="0000CC"/>
              </a:solidFill>
              <a:latin typeface="Times New Roman" panose="02020603050405020304" pitchFamily="18" charset="0"/>
              <a:ea typeface="宋体" panose="02010600030101010101" pitchFamily="2" charset="-122"/>
            </a:endParaRPr>
          </a:p>
          <a:p>
            <a:pPr>
              <a:buClrTx/>
              <a:buFontTx/>
            </a:pPr>
            <a:endParaRPr lang="zh-CN" altLang="en-US" sz="2400" dirty="0">
              <a:solidFill>
                <a:srgbClr val="0000CC"/>
              </a:solidFill>
              <a:latin typeface="Times New Roman" panose="02020603050405020304" pitchFamily="18" charset="0"/>
              <a:ea typeface="宋体" panose="02010600030101010101" pitchFamily="2" charset="-122"/>
            </a:endParaRPr>
          </a:p>
          <a:p>
            <a:pPr>
              <a:buClrTx/>
              <a:buFontTx/>
            </a:pPr>
            <a:r>
              <a:rPr lang="zh-CN" altLang="en-US" sz="2400" dirty="0">
                <a:solidFill>
                  <a:srgbClr val="0000CC"/>
                </a:solidFill>
                <a:latin typeface="Times New Roman" panose="02020603050405020304" pitchFamily="18" charset="0"/>
                <a:ea typeface="宋体" panose="02010600030101010101" pitchFamily="2" charset="-122"/>
              </a:rPr>
              <a:t>                                                                                                               </a:t>
            </a:r>
            <a:endParaRPr lang="en-US" altLang="zh-CN" sz="2400" dirty="0">
              <a:solidFill>
                <a:srgbClr val="0000CC"/>
              </a:solidFill>
              <a:latin typeface="Times New Roman" panose="02020603050405020304" pitchFamily="18" charset="0"/>
            </a:endParaRPr>
          </a:p>
          <a:p>
            <a:pPr>
              <a:lnSpc>
                <a:spcPct val="135000"/>
              </a:lnSpc>
              <a:buClrTx/>
              <a:buFontTx/>
            </a:pPr>
            <a:endParaRPr lang="en-US" altLang="zh-CN" sz="2400" b="0" dirty="0">
              <a:latin typeface="黑体" panose="02010609060101010101" pitchFamily="49" charset="-122"/>
            </a:endParaRPr>
          </a:p>
          <a:p>
            <a:pPr>
              <a:lnSpc>
                <a:spcPct val="135000"/>
              </a:lnSpc>
              <a:buClrTx/>
              <a:buFontTx/>
            </a:pPr>
            <a:r>
              <a:rPr lang="zh-CN" altLang="en-US" sz="2400" b="0" dirty="0">
                <a:latin typeface="黑体" panose="02010609060101010101" pitchFamily="49" charset="-122"/>
                <a:ea typeface="宋体" panose="02010600030101010101" pitchFamily="2" charset="-122"/>
              </a:rPr>
              <a:t>其中，</a:t>
            </a:r>
            <a:r>
              <a:rPr lang="en-US" altLang="zh-CN" sz="2400" b="0" i="1" dirty="0">
                <a:latin typeface="Arial" panose="020B0604020202020204" pitchFamily="34" charset="0"/>
              </a:rPr>
              <a:t>f</a:t>
            </a:r>
            <a:r>
              <a:rPr lang="en-US" altLang="zh-CN" sz="1400" b="0" dirty="0">
                <a:latin typeface="Arial" panose="020B0604020202020204" pitchFamily="34" charset="0"/>
              </a:rPr>
              <a:t>max</a:t>
            </a:r>
            <a:r>
              <a:rPr lang="en-US" altLang="zh-CN" sz="2400" b="0" dirty="0">
                <a:latin typeface="Arial" panose="020B0604020202020204" pitchFamily="34" charset="0"/>
              </a:rPr>
              <a:t> (x)</a:t>
            </a:r>
            <a:r>
              <a:rPr lang="zh-CN" altLang="en-US" sz="2400" b="0" dirty="0">
                <a:latin typeface="黑体" panose="02010609060101010101" pitchFamily="49" charset="-122"/>
                <a:ea typeface="宋体" panose="02010600030101010101" pitchFamily="2" charset="-122"/>
              </a:rPr>
              <a:t>是原始适应函数</a:t>
            </a:r>
            <a:r>
              <a:rPr lang="en-US" altLang="zh-CN" sz="2400" b="0" i="1" dirty="0">
                <a:latin typeface="Arial" panose="020B0604020202020204" pitchFamily="34" charset="0"/>
              </a:rPr>
              <a:t>f</a:t>
            </a:r>
            <a:r>
              <a:rPr lang="en-US" altLang="zh-CN" sz="2400" b="0" dirty="0">
                <a:latin typeface="黑体" panose="02010609060101010101" pitchFamily="49" charset="-122"/>
              </a:rPr>
              <a:t>(x)</a:t>
            </a:r>
            <a:r>
              <a:rPr lang="zh-CN" altLang="en-US" sz="2400" b="0" dirty="0">
                <a:latin typeface="黑体" panose="02010609060101010101" pitchFamily="49" charset="-122"/>
                <a:ea typeface="宋体" panose="02010600030101010101" pitchFamily="2" charset="-122"/>
              </a:rPr>
              <a:t>的一个上界。如果</a:t>
            </a:r>
            <a:r>
              <a:rPr lang="en-US" altLang="zh-CN" sz="2400" b="0" i="1" dirty="0">
                <a:latin typeface="Arial" panose="020B0604020202020204" pitchFamily="34" charset="0"/>
              </a:rPr>
              <a:t>f</a:t>
            </a:r>
            <a:r>
              <a:rPr lang="en-US" altLang="zh-CN" sz="1400" b="0" dirty="0">
                <a:latin typeface="Arial" panose="020B0604020202020204" pitchFamily="34" charset="0"/>
              </a:rPr>
              <a:t>max</a:t>
            </a:r>
            <a:r>
              <a:rPr lang="en-US" altLang="zh-CN" sz="2400" b="0" dirty="0">
                <a:latin typeface="Arial" panose="020B0604020202020204" pitchFamily="34" charset="0"/>
              </a:rPr>
              <a:t> (x) </a:t>
            </a:r>
            <a:r>
              <a:rPr lang="zh-CN" altLang="en-US" sz="2400" b="0" dirty="0">
                <a:latin typeface="黑体" panose="02010609060101010101" pitchFamily="49" charset="-122"/>
                <a:ea typeface="宋体" panose="02010600030101010101" pitchFamily="2" charset="-122"/>
              </a:rPr>
              <a:t>未知，则可用当前代或到目前为止各演化代中的</a:t>
            </a:r>
            <a:r>
              <a:rPr lang="en-US" altLang="zh-CN" sz="2400" b="0" dirty="0">
                <a:latin typeface="黑体" panose="02010609060101010101" pitchFamily="49" charset="-122"/>
              </a:rPr>
              <a:t>f(x)</a:t>
            </a:r>
            <a:r>
              <a:rPr lang="zh-CN" altLang="en-US" sz="2400" b="0" dirty="0">
                <a:latin typeface="黑体" panose="02010609060101010101" pitchFamily="49" charset="-122"/>
                <a:ea typeface="宋体" panose="02010600030101010101" pitchFamily="2" charset="-122"/>
              </a:rPr>
              <a:t>的最大值来代替。</a:t>
            </a:r>
            <a:endParaRPr lang="zh-CN" altLang="en-US" sz="2400" b="0" dirty="0">
              <a:latin typeface="黑体" panose="02010609060101010101" pitchFamily="49" charset="-122"/>
              <a:ea typeface="宋体" panose="02010600030101010101" pitchFamily="2" charset="-122"/>
            </a:endParaRPr>
          </a:p>
        </p:txBody>
      </p:sp>
      <p:pic>
        <p:nvPicPr>
          <p:cNvPr id="470020" name="Picture 3"/>
          <p:cNvPicPr>
            <a:picLocks noChangeAspect="1"/>
          </p:cNvPicPr>
          <p:nvPr/>
        </p:nvPicPr>
        <p:blipFill>
          <a:blip r:embed="rId1"/>
          <a:stretch>
            <a:fillRect/>
          </a:stretch>
        </p:blipFill>
        <p:spPr>
          <a:xfrm>
            <a:off x="1066800" y="4114800"/>
            <a:ext cx="6324600" cy="1031875"/>
          </a:xfrm>
          <a:prstGeom prst="rect">
            <a:avLst/>
          </a:prstGeom>
          <a:noFill/>
          <a:ln w="9525">
            <a:noFill/>
          </a:ln>
        </p:spPr>
      </p:pic>
      <p:sp>
        <p:nvSpPr>
          <p:cNvPr id="470021" name="矩形 5"/>
          <p:cNvSpPr/>
          <p:nvPr/>
        </p:nvSpPr>
        <p:spPr>
          <a:xfrm>
            <a:off x="374650" y="914400"/>
            <a:ext cx="1987550" cy="523875"/>
          </a:xfrm>
          <a:prstGeom prst="rect">
            <a:avLst/>
          </a:prstGeom>
          <a:noFill/>
          <a:ln w="9525">
            <a:noFill/>
          </a:ln>
        </p:spPr>
        <p:txBody>
          <a:bodyPr wrap="none" anchor="t" anchorCtr="0">
            <a:spAutoFit/>
          </a:bodyPr>
          <a:p>
            <a:pPr eaLnBrk="0" hangingPunct="0">
              <a:buClrTx/>
              <a:buFontTx/>
            </a:pPr>
            <a:r>
              <a:rPr lang="zh-CN" altLang="en-US" dirty="0">
                <a:solidFill>
                  <a:srgbClr val="0000CC"/>
                </a:solidFill>
                <a:latin typeface="黑体" panose="02010609060101010101" pitchFamily="49" charset="-122"/>
                <a:ea typeface="宋体" panose="02010600030101010101" pitchFamily="2" charset="-122"/>
              </a:rPr>
              <a:t>适应性度量</a:t>
            </a:r>
            <a:endParaRPr lang="zh-CN" altLang="en-US" dirty="0">
              <a:solidFill>
                <a:srgbClr val="0000CC"/>
              </a:solidFill>
              <a:latin typeface="黑体" panose="02010609060101010101" pitchFamily="49" charset="-122"/>
              <a:ea typeface="宋体" panose="02010600030101010101" pitchFamily="2" charset="-122"/>
            </a:endParaRPr>
          </a:p>
        </p:txBody>
      </p:sp>
    </p:spTree>
  </p:cSld>
  <p:clrMapOvr>
    <a:masterClrMapping/>
  </p:clrMapOvr>
  <p:transition spd="slow"/>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2065" name="Line 5"/>
          <p:cNvSpPr/>
          <p:nvPr/>
        </p:nvSpPr>
        <p:spPr>
          <a:xfrm>
            <a:off x="5516563" y="3281363"/>
            <a:ext cx="904875" cy="0"/>
          </a:xfrm>
          <a:prstGeom prst="line">
            <a:avLst/>
          </a:prstGeom>
          <a:ln w="9525">
            <a:noFill/>
          </a:ln>
        </p:spPr>
      </p:sp>
      <p:sp>
        <p:nvSpPr>
          <p:cNvPr id="472066" name="Line 7"/>
          <p:cNvSpPr/>
          <p:nvPr/>
        </p:nvSpPr>
        <p:spPr>
          <a:xfrm>
            <a:off x="5516563" y="3281363"/>
            <a:ext cx="0" cy="360362"/>
          </a:xfrm>
          <a:prstGeom prst="line">
            <a:avLst/>
          </a:prstGeom>
          <a:ln w="9525">
            <a:noFill/>
          </a:ln>
        </p:spPr>
      </p:sp>
      <p:sp>
        <p:nvSpPr>
          <p:cNvPr id="472067" name="Line 8"/>
          <p:cNvSpPr/>
          <p:nvPr/>
        </p:nvSpPr>
        <p:spPr>
          <a:xfrm>
            <a:off x="8840788" y="3281363"/>
            <a:ext cx="0" cy="360362"/>
          </a:xfrm>
          <a:prstGeom prst="line">
            <a:avLst/>
          </a:prstGeom>
          <a:ln w="9525">
            <a:noFill/>
          </a:ln>
        </p:spPr>
      </p:sp>
      <p:sp>
        <p:nvSpPr>
          <p:cNvPr id="472068" name="Line 10"/>
          <p:cNvSpPr/>
          <p:nvPr/>
        </p:nvSpPr>
        <p:spPr>
          <a:xfrm>
            <a:off x="5516563" y="3641725"/>
            <a:ext cx="0" cy="358775"/>
          </a:xfrm>
          <a:prstGeom prst="line">
            <a:avLst/>
          </a:prstGeom>
          <a:ln w="9525">
            <a:noFill/>
          </a:ln>
        </p:spPr>
      </p:sp>
      <p:sp>
        <p:nvSpPr>
          <p:cNvPr id="472069" name="Line 11"/>
          <p:cNvSpPr/>
          <p:nvPr/>
        </p:nvSpPr>
        <p:spPr>
          <a:xfrm>
            <a:off x="8840788" y="3641725"/>
            <a:ext cx="0" cy="358775"/>
          </a:xfrm>
          <a:prstGeom prst="line">
            <a:avLst/>
          </a:prstGeom>
          <a:ln w="9525">
            <a:noFill/>
          </a:ln>
        </p:spPr>
      </p:sp>
      <p:sp>
        <p:nvSpPr>
          <p:cNvPr id="472070" name="Line 24"/>
          <p:cNvSpPr/>
          <p:nvPr/>
        </p:nvSpPr>
        <p:spPr>
          <a:xfrm>
            <a:off x="7227888" y="3281363"/>
            <a:ext cx="806450" cy="0"/>
          </a:xfrm>
          <a:prstGeom prst="line">
            <a:avLst/>
          </a:prstGeom>
          <a:ln w="9525">
            <a:noFill/>
          </a:ln>
        </p:spPr>
      </p:sp>
      <p:sp>
        <p:nvSpPr>
          <p:cNvPr id="472071" name="Line 25"/>
          <p:cNvSpPr/>
          <p:nvPr/>
        </p:nvSpPr>
        <p:spPr>
          <a:xfrm>
            <a:off x="8034338" y="3281363"/>
            <a:ext cx="806450" cy="0"/>
          </a:xfrm>
          <a:prstGeom prst="line">
            <a:avLst/>
          </a:prstGeom>
          <a:ln w="9525">
            <a:noFill/>
          </a:ln>
        </p:spPr>
      </p:sp>
      <p:sp>
        <p:nvSpPr>
          <p:cNvPr id="472072" name="Line 28"/>
          <p:cNvSpPr/>
          <p:nvPr/>
        </p:nvSpPr>
        <p:spPr>
          <a:xfrm>
            <a:off x="8156575" y="3883025"/>
            <a:ext cx="842963" cy="0"/>
          </a:xfrm>
          <a:prstGeom prst="line">
            <a:avLst/>
          </a:prstGeom>
          <a:ln w="9525">
            <a:noFill/>
          </a:ln>
        </p:spPr>
      </p:sp>
      <p:sp>
        <p:nvSpPr>
          <p:cNvPr id="472073" name="Text Box 48"/>
          <p:cNvSpPr txBox="1"/>
          <p:nvPr/>
        </p:nvSpPr>
        <p:spPr>
          <a:xfrm>
            <a:off x="457200" y="1382713"/>
            <a:ext cx="8305800" cy="1257300"/>
          </a:xfrm>
          <a:prstGeom prst="rect">
            <a:avLst/>
          </a:prstGeom>
          <a:noFill/>
          <a:ln w="9525">
            <a:noFill/>
          </a:ln>
        </p:spPr>
        <p:txBody>
          <a:bodyPr anchor="t" anchorCtr="0">
            <a:spAutoFit/>
          </a:bodyPr>
          <a:p>
            <a:pPr marL="88900" indent="-88900" algn="just" eaLnBrk="0" hangingPunct="0">
              <a:lnSpc>
                <a:spcPct val="105000"/>
              </a:lnSpc>
              <a:spcBef>
                <a:spcPct val="5000"/>
              </a:spcBef>
              <a:spcAft>
                <a:spcPct val="5000"/>
              </a:spcAft>
              <a:buClrTx/>
              <a:buFontTx/>
            </a:pPr>
            <a:r>
              <a:rPr lang="zh-CN" altLang="en-US" sz="2400" b="0" dirty="0">
                <a:latin typeface="黑体" panose="02010609060101010101" pitchFamily="49" charset="-122"/>
                <a:ea typeface="宋体" panose="02010600030101010101" pitchFamily="2" charset="-122"/>
              </a:rPr>
              <a:t>    选择操作是指根据选择概率按某种策略从当前种群中挑选出一定数目的个体，使它们能够有更多的机会被遗传到下一代。常用的选择策略</a:t>
            </a:r>
            <a:r>
              <a:rPr lang="en-US" altLang="zh-CN" sz="2400" b="0" dirty="0">
                <a:latin typeface="黑体" panose="02010609060101010101" pitchFamily="49" charset="-122"/>
              </a:rPr>
              <a:t>:</a:t>
            </a:r>
            <a:r>
              <a:rPr lang="zh-CN" altLang="en-US" sz="2400" b="0" dirty="0">
                <a:latin typeface="黑体" panose="02010609060101010101" pitchFamily="49" charset="-122"/>
                <a:ea typeface="宋体" panose="02010600030101010101" pitchFamily="2" charset="-122"/>
              </a:rPr>
              <a:t>比例选择，排序选择，竞技选择。</a:t>
            </a:r>
            <a:endParaRPr lang="zh-CN" altLang="en-US" sz="2400" b="0" dirty="0">
              <a:latin typeface="黑体" panose="02010609060101010101" pitchFamily="49" charset="-122"/>
              <a:ea typeface="宋体" panose="02010600030101010101" pitchFamily="2" charset="-122"/>
            </a:endParaRPr>
          </a:p>
        </p:txBody>
      </p:sp>
      <p:sp>
        <p:nvSpPr>
          <p:cNvPr id="472074" name="TextBox 14"/>
          <p:cNvSpPr txBox="1"/>
          <p:nvPr/>
        </p:nvSpPr>
        <p:spPr>
          <a:xfrm>
            <a:off x="304800" y="152400"/>
            <a:ext cx="7010400" cy="646113"/>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二、遗传算法</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472075" name="矩形 1"/>
          <p:cNvSpPr/>
          <p:nvPr/>
        </p:nvSpPr>
        <p:spPr>
          <a:xfrm>
            <a:off x="533400" y="2819400"/>
            <a:ext cx="8229600" cy="1255713"/>
          </a:xfrm>
          <a:prstGeom prst="rect">
            <a:avLst/>
          </a:prstGeom>
          <a:noFill/>
          <a:ln w="9525">
            <a:noFill/>
          </a:ln>
        </p:spPr>
        <p:txBody>
          <a:bodyPr anchor="t" anchorCtr="0">
            <a:spAutoFit/>
          </a:bodyPr>
          <a:p>
            <a:pPr eaLnBrk="0" hangingPunct="0">
              <a:lnSpc>
                <a:spcPct val="105000"/>
              </a:lnSpc>
              <a:spcBef>
                <a:spcPct val="5000"/>
              </a:spcBef>
              <a:spcAft>
                <a:spcPct val="5000"/>
              </a:spcAft>
              <a:buClrTx/>
              <a:buFontTx/>
            </a:pPr>
            <a:r>
              <a:rPr lang="zh-CN" altLang="en-US" sz="2400" b="0" dirty="0">
                <a:solidFill>
                  <a:srgbClr val="FF0000"/>
                </a:solidFill>
                <a:latin typeface="黑体" panose="02010609060101010101" pitchFamily="49" charset="-122"/>
                <a:ea typeface="宋体" panose="02010600030101010101" pitchFamily="2" charset="-122"/>
              </a:rPr>
              <a:t>    比例选择：</a:t>
            </a:r>
            <a:r>
              <a:rPr lang="zh-CN" altLang="en-US" sz="2400" b="0" dirty="0">
                <a:latin typeface="黑体" panose="02010609060101010101" pitchFamily="49" charset="-122"/>
                <a:ea typeface="宋体" panose="02010600030101010101" pitchFamily="2" charset="-122"/>
              </a:rPr>
              <a:t>每个个体被选中的概率与其适应度大小成正比。比如在轮盘赌选择算法中，个体被选中的概率取决于该个体的相对适应度。而相对适应度的定义为：</a:t>
            </a:r>
            <a:endParaRPr lang="zh-CN" altLang="en-US" sz="2400" b="0" dirty="0">
              <a:latin typeface="黑体" panose="02010609060101010101" pitchFamily="49" charset="-122"/>
              <a:ea typeface="宋体" panose="02010600030101010101" pitchFamily="2" charset="-122"/>
            </a:endParaRPr>
          </a:p>
        </p:txBody>
      </p:sp>
      <p:pic>
        <p:nvPicPr>
          <p:cNvPr id="472076" name="Picture 2"/>
          <p:cNvPicPr>
            <a:picLocks noChangeAspect="1"/>
          </p:cNvPicPr>
          <p:nvPr/>
        </p:nvPicPr>
        <p:blipFill>
          <a:blip r:embed="rId1"/>
          <a:stretch>
            <a:fillRect/>
          </a:stretch>
        </p:blipFill>
        <p:spPr>
          <a:xfrm>
            <a:off x="2895600" y="4343400"/>
            <a:ext cx="2362200" cy="1295400"/>
          </a:xfrm>
          <a:prstGeom prst="rect">
            <a:avLst/>
          </a:prstGeom>
          <a:noFill/>
          <a:ln w="9525">
            <a:noFill/>
          </a:ln>
        </p:spPr>
      </p:pic>
      <p:sp>
        <p:nvSpPr>
          <p:cNvPr id="472077" name="矩形 2"/>
          <p:cNvSpPr/>
          <p:nvPr/>
        </p:nvSpPr>
        <p:spPr>
          <a:xfrm>
            <a:off x="533400" y="5715000"/>
            <a:ext cx="8458200" cy="977900"/>
          </a:xfrm>
          <a:prstGeom prst="rect">
            <a:avLst/>
          </a:prstGeom>
          <a:noFill/>
          <a:ln w="9525">
            <a:noFill/>
          </a:ln>
        </p:spPr>
        <p:txBody>
          <a:bodyPr anchor="t" anchorCtr="0">
            <a:spAutoFit/>
          </a:bodyPr>
          <a:p>
            <a:pPr eaLnBrk="0" hangingPunct="0">
              <a:lnSpc>
                <a:spcPct val="120000"/>
              </a:lnSpc>
              <a:buClrTx/>
              <a:buFontTx/>
            </a:pPr>
            <a:r>
              <a:rPr lang="zh-CN" altLang="en-US" sz="2400" b="0" dirty="0">
                <a:latin typeface="黑体" panose="02010609060101010101" pitchFamily="49" charset="-122"/>
                <a:ea typeface="宋体" panose="02010600030101010101" pitchFamily="2" charset="-122"/>
              </a:rPr>
              <a:t>其中，</a:t>
            </a:r>
            <a:r>
              <a:rPr lang="en-US" altLang="zh-CN" sz="2400" b="0" i="1" dirty="0">
                <a:latin typeface="Arial" panose="020B0604020202020204" pitchFamily="34" charset="0"/>
              </a:rPr>
              <a:t>P</a:t>
            </a:r>
            <a:r>
              <a:rPr lang="en-US" altLang="zh-CN" sz="2400" b="0" dirty="0">
                <a:latin typeface="黑体" panose="02010609060101010101" pitchFamily="49" charset="-122"/>
              </a:rPr>
              <a:t>(</a:t>
            </a:r>
            <a:r>
              <a:rPr lang="en-US" altLang="zh-CN" sz="2400" b="0" dirty="0">
                <a:latin typeface="Arial" panose="020B0604020202020204" pitchFamily="34" charset="0"/>
              </a:rPr>
              <a:t>x</a:t>
            </a:r>
            <a:r>
              <a:rPr lang="en-US" altLang="zh-CN" sz="2400" b="0" baseline="-25000" dirty="0">
                <a:latin typeface="黑体" panose="02010609060101010101" pitchFamily="49" charset="-122"/>
              </a:rPr>
              <a:t>i</a:t>
            </a:r>
            <a:r>
              <a:rPr lang="en-US" altLang="zh-CN" sz="2400" b="0" dirty="0">
                <a:latin typeface="黑体" panose="02010609060101010101" pitchFamily="49" charset="-122"/>
              </a:rPr>
              <a:t>)</a:t>
            </a:r>
            <a:r>
              <a:rPr lang="zh-CN" altLang="en-US" sz="2400" b="0" dirty="0">
                <a:latin typeface="黑体" panose="02010609060101010101" pitchFamily="49" charset="-122"/>
                <a:ea typeface="宋体" panose="02010600030101010101" pitchFamily="2" charset="-122"/>
              </a:rPr>
              <a:t>是个体</a:t>
            </a:r>
            <a:r>
              <a:rPr lang="en-US" altLang="zh-CN" sz="2400" b="0" dirty="0">
                <a:latin typeface="Arial" panose="020B0604020202020204" pitchFamily="34" charset="0"/>
              </a:rPr>
              <a:t>x</a:t>
            </a:r>
            <a:r>
              <a:rPr lang="en-US" altLang="zh-CN" sz="2400" b="0" baseline="-25000" dirty="0">
                <a:latin typeface="黑体" panose="02010609060101010101" pitchFamily="49" charset="-122"/>
              </a:rPr>
              <a:t>i</a:t>
            </a:r>
            <a:r>
              <a:rPr lang="zh-CN" altLang="en-US" sz="2400" b="0" dirty="0">
                <a:latin typeface="黑体" panose="02010609060101010101" pitchFamily="49" charset="-122"/>
                <a:ea typeface="宋体" panose="02010600030101010101" pitchFamily="2" charset="-122"/>
              </a:rPr>
              <a:t>的相对适应度，即个体</a:t>
            </a:r>
            <a:r>
              <a:rPr lang="en-US" altLang="zh-CN" sz="2400" b="0" dirty="0">
                <a:latin typeface="黑体" panose="02010609060101010101" pitchFamily="49" charset="-122"/>
              </a:rPr>
              <a:t>x</a:t>
            </a:r>
            <a:r>
              <a:rPr lang="en-US" altLang="zh-CN" sz="2400" b="0" baseline="-25000" dirty="0">
                <a:latin typeface="黑体" panose="02010609060101010101" pitchFamily="49" charset="-122"/>
              </a:rPr>
              <a:t>i</a:t>
            </a:r>
            <a:r>
              <a:rPr lang="zh-CN" altLang="en-US" sz="2400" b="0" dirty="0">
                <a:latin typeface="黑体" panose="02010609060101010101" pitchFamily="49" charset="-122"/>
                <a:ea typeface="宋体" panose="02010600030101010101" pitchFamily="2" charset="-122"/>
              </a:rPr>
              <a:t>被选中的概率；</a:t>
            </a:r>
            <a:r>
              <a:rPr lang="en-US" altLang="zh-CN" sz="2400" b="0" i="1" dirty="0">
                <a:latin typeface="Arial" panose="020B0604020202020204" pitchFamily="34" charset="0"/>
              </a:rPr>
              <a:t>f</a:t>
            </a:r>
            <a:r>
              <a:rPr lang="en-US" altLang="zh-CN" sz="2400" b="0" dirty="0">
                <a:latin typeface="黑体" panose="02010609060101010101" pitchFamily="49" charset="-122"/>
              </a:rPr>
              <a:t>(x</a:t>
            </a:r>
            <a:r>
              <a:rPr lang="en-US" altLang="zh-CN" sz="2400" b="0" baseline="-25000" dirty="0">
                <a:latin typeface="黑体" panose="02010609060101010101" pitchFamily="49" charset="-122"/>
              </a:rPr>
              <a:t>i</a:t>
            </a:r>
            <a:r>
              <a:rPr lang="en-US" altLang="zh-CN" sz="2400" b="0" dirty="0">
                <a:latin typeface="黑体" panose="02010609060101010101" pitchFamily="49" charset="-122"/>
              </a:rPr>
              <a:t>)</a:t>
            </a:r>
            <a:r>
              <a:rPr lang="zh-CN" altLang="en-US" sz="2400" b="0" dirty="0">
                <a:latin typeface="黑体" panose="02010609060101010101" pitchFamily="49" charset="-122"/>
                <a:ea typeface="宋体" panose="02010600030101010101" pitchFamily="2" charset="-122"/>
              </a:rPr>
              <a:t>是个体</a:t>
            </a:r>
            <a:r>
              <a:rPr lang="en-US" altLang="zh-CN" sz="2400" b="0" dirty="0">
                <a:latin typeface="黑体" panose="02010609060101010101" pitchFamily="49" charset="-122"/>
              </a:rPr>
              <a:t>x</a:t>
            </a:r>
            <a:r>
              <a:rPr lang="en-US" altLang="zh-CN" sz="2400" b="0" baseline="-25000" dirty="0">
                <a:latin typeface="黑体" panose="02010609060101010101" pitchFamily="49" charset="-122"/>
              </a:rPr>
              <a:t>i</a:t>
            </a:r>
            <a:r>
              <a:rPr lang="zh-CN" altLang="en-US" sz="2400" b="0" dirty="0">
                <a:latin typeface="黑体" panose="02010609060101010101" pitchFamily="49" charset="-122"/>
                <a:ea typeface="宋体" panose="02010600030101010101" pitchFamily="2" charset="-122"/>
              </a:rPr>
              <a:t>的原始适应度值；分母是种群的累加适应度值。</a:t>
            </a:r>
            <a:endParaRPr lang="zh-CN" altLang="en-US" sz="2400" b="0" dirty="0">
              <a:latin typeface="黑体" panose="02010609060101010101" pitchFamily="49" charset="-122"/>
              <a:ea typeface="宋体" panose="02010600030101010101" pitchFamily="2" charset="-122"/>
            </a:endParaRPr>
          </a:p>
        </p:txBody>
      </p:sp>
      <p:sp>
        <p:nvSpPr>
          <p:cNvPr id="472078" name="矩形 3"/>
          <p:cNvSpPr/>
          <p:nvPr/>
        </p:nvSpPr>
        <p:spPr>
          <a:xfrm>
            <a:off x="304800" y="914400"/>
            <a:ext cx="1627188" cy="523875"/>
          </a:xfrm>
          <a:prstGeom prst="rect">
            <a:avLst/>
          </a:prstGeom>
          <a:noFill/>
          <a:ln w="9525">
            <a:noFill/>
          </a:ln>
        </p:spPr>
        <p:txBody>
          <a:bodyPr wrap="none" anchor="t" anchorCtr="0">
            <a:spAutoFit/>
          </a:bodyPr>
          <a:p>
            <a:pPr eaLnBrk="0" hangingPunct="0">
              <a:buClrTx/>
              <a:buFontTx/>
            </a:pPr>
            <a:r>
              <a:rPr lang="zh-CN" altLang="en-US" dirty="0">
                <a:solidFill>
                  <a:srgbClr val="0000CC"/>
                </a:solidFill>
                <a:latin typeface="黑体" panose="02010609060101010101" pitchFamily="49" charset="-122"/>
                <a:ea typeface="宋体" panose="02010600030101010101" pitchFamily="2" charset="-122"/>
              </a:rPr>
              <a:t>选择操作</a:t>
            </a:r>
            <a:endParaRPr lang="zh-CN" altLang="en-US" dirty="0">
              <a:solidFill>
                <a:srgbClr val="0000CC"/>
              </a:solidFill>
              <a:latin typeface="黑体" panose="02010609060101010101" pitchFamily="49" charset="-122"/>
              <a:ea typeface="宋体" panose="02010600030101010101" pitchFamily="2" charset="-122"/>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0177" name="Picture 4" descr="未命名"/>
          <p:cNvPicPr>
            <a:picLocks noChangeAspect="1"/>
          </p:cNvPicPr>
          <p:nvPr/>
        </p:nvPicPr>
        <p:blipFill>
          <a:blip r:embed="rId1"/>
          <a:stretch>
            <a:fillRect/>
          </a:stretch>
        </p:blipFill>
        <p:spPr>
          <a:xfrm>
            <a:off x="3343275" y="2819400"/>
            <a:ext cx="762000" cy="660400"/>
          </a:xfrm>
          <a:prstGeom prst="rect">
            <a:avLst/>
          </a:prstGeom>
          <a:noFill/>
          <a:ln w="9525">
            <a:noFill/>
          </a:ln>
        </p:spPr>
      </p:pic>
      <p:sp>
        <p:nvSpPr>
          <p:cNvPr id="50178" name="Text Box 5"/>
          <p:cNvSpPr txBox="1"/>
          <p:nvPr/>
        </p:nvSpPr>
        <p:spPr>
          <a:xfrm>
            <a:off x="838200" y="1447800"/>
            <a:ext cx="7302500" cy="708025"/>
          </a:xfrm>
          <a:prstGeom prst="rect">
            <a:avLst/>
          </a:prstGeom>
          <a:noFill/>
          <a:ln w="9525">
            <a:noFill/>
          </a:ln>
        </p:spPr>
        <p:txBody>
          <a:bodyPr anchor="t" anchorCtr="0">
            <a:spAutoFit/>
          </a:bodyPr>
          <a:p>
            <a:pPr algn="ctr" eaLnBrk="0" hangingPunct="0">
              <a:buClrTx/>
              <a:buFontTx/>
            </a:pPr>
            <a:r>
              <a:rPr lang="zh-CN" altLang="en-US" sz="4000" dirty="0">
                <a:latin typeface="Times New Roman" panose="02020603050405020304" pitchFamily="18" charset="0"/>
                <a:ea typeface="楷体_GB2312" pitchFamily="49" charset="-122"/>
              </a:rPr>
              <a:t>第</a:t>
            </a:r>
            <a:r>
              <a:rPr lang="en-US" altLang="zh-CN" sz="4000" dirty="0">
                <a:latin typeface="Times New Roman" panose="02020603050405020304" pitchFamily="18" charset="0"/>
                <a:ea typeface="楷体_GB2312" pitchFamily="49" charset="-122"/>
              </a:rPr>
              <a:t>2</a:t>
            </a:r>
            <a:r>
              <a:rPr lang="zh-CN" altLang="en-US" sz="4000" dirty="0">
                <a:latin typeface="Times New Roman" panose="02020603050405020304" pitchFamily="18" charset="0"/>
                <a:ea typeface="楷体_GB2312" pitchFamily="49" charset="-122"/>
              </a:rPr>
              <a:t>章：模型评估</a:t>
            </a:r>
            <a:endParaRPr lang="zh-CN" altLang="en-US" sz="4000" dirty="0">
              <a:latin typeface="Times New Roman" panose="02020603050405020304" pitchFamily="18" charset="0"/>
              <a:ea typeface="楷体_GB2312" pitchFamily="49" charset="-122"/>
            </a:endParaRPr>
          </a:p>
        </p:txBody>
      </p:sp>
      <p:sp>
        <p:nvSpPr>
          <p:cNvPr id="50179" name="Text Box 8"/>
          <p:cNvSpPr txBox="1"/>
          <p:nvPr/>
        </p:nvSpPr>
        <p:spPr>
          <a:xfrm>
            <a:off x="684213" y="1270000"/>
            <a:ext cx="792162" cy="365125"/>
          </a:xfrm>
          <a:prstGeom prst="rect">
            <a:avLst/>
          </a:prstGeom>
          <a:noFill/>
          <a:ln w="9525">
            <a:noFill/>
          </a:ln>
        </p:spPr>
        <p:txBody>
          <a:bodyPr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pic>
        <p:nvPicPr>
          <p:cNvPr id="50180" name="图片 11" descr="3.png"/>
          <p:cNvPicPr>
            <a:picLocks noChangeAspect="1"/>
          </p:cNvPicPr>
          <p:nvPr/>
        </p:nvPicPr>
        <p:blipFill>
          <a:blip r:embed="rId2"/>
          <a:stretch>
            <a:fillRect/>
          </a:stretch>
        </p:blipFill>
        <p:spPr>
          <a:xfrm>
            <a:off x="2516188" y="3733800"/>
            <a:ext cx="628650" cy="628650"/>
          </a:xfrm>
          <a:prstGeom prst="rect">
            <a:avLst/>
          </a:prstGeom>
          <a:noFill/>
          <a:ln w="9525">
            <a:noFill/>
          </a:ln>
        </p:spPr>
      </p:pic>
      <p:sp>
        <p:nvSpPr>
          <p:cNvPr id="50181" name="文本框 6"/>
          <p:cNvSpPr txBox="1"/>
          <p:nvPr/>
        </p:nvSpPr>
        <p:spPr>
          <a:xfrm>
            <a:off x="1981200" y="2905125"/>
            <a:ext cx="1262063" cy="523875"/>
          </a:xfrm>
          <a:prstGeom prst="rect">
            <a:avLst/>
          </a:prstGeom>
          <a:noFill/>
          <a:ln w="9525">
            <a:noFill/>
          </a:ln>
        </p:spPr>
        <p:txBody>
          <a:bodyPr wrap="none" anchor="t" anchorCtr="0">
            <a:spAutoFit/>
          </a:bodyPr>
          <a:p>
            <a:pPr>
              <a:buClrTx/>
              <a:buFontTx/>
            </a:pPr>
            <a:r>
              <a:rPr lang="zh-CN" altLang="en-US" dirty="0">
                <a:latin typeface="微软雅黑" panose="020B0503020204020204" pitchFamily="34" charset="-122"/>
                <a:ea typeface="微软雅黑" panose="020B0503020204020204" pitchFamily="34" charset="-122"/>
              </a:rPr>
              <a:t>蒋良孝</a:t>
            </a:r>
            <a:endParaRPr lang="zh-CN" altLang="en-US" dirty="0">
              <a:latin typeface="微软雅黑" panose="020B0503020204020204" pitchFamily="34" charset="-122"/>
              <a:ea typeface="微软雅黑" panose="020B0503020204020204" pitchFamily="34" charset="-122"/>
            </a:endParaRPr>
          </a:p>
        </p:txBody>
      </p:sp>
      <p:sp>
        <p:nvSpPr>
          <p:cNvPr id="50182" name="文本框 7"/>
          <p:cNvSpPr txBox="1"/>
          <p:nvPr/>
        </p:nvSpPr>
        <p:spPr>
          <a:xfrm>
            <a:off x="4052888" y="2919413"/>
            <a:ext cx="3262312" cy="461962"/>
          </a:xfrm>
          <a:prstGeom prst="rect">
            <a:avLst/>
          </a:prstGeom>
          <a:noFill/>
          <a:ln w="9525">
            <a:noFill/>
          </a:ln>
        </p:spPr>
        <p:txBody>
          <a:bodyPr wrap="none" anchor="t" anchorCtr="0">
            <a:spAutoFit/>
          </a:bodyPr>
          <a:p>
            <a:pPr>
              <a:buClrTx/>
              <a:buFontTx/>
            </a:pPr>
            <a:r>
              <a:rPr lang="zh-CN" altLang="en-US" sz="2400" dirty="0">
                <a:latin typeface="微软雅黑" panose="020B0503020204020204" pitchFamily="34" charset="-122"/>
                <a:ea typeface="微软雅黑" panose="020B0503020204020204" pitchFamily="34" charset="-122"/>
              </a:rPr>
              <a:t>中国地质大学（武汉）</a:t>
            </a:r>
            <a:endParaRPr lang="zh-CN" altLang="en-US" sz="2400" dirty="0">
              <a:latin typeface="微软雅黑" panose="020B0503020204020204" pitchFamily="34" charset="-122"/>
              <a:ea typeface="微软雅黑" panose="020B0503020204020204" pitchFamily="34" charset="-122"/>
            </a:endParaRPr>
          </a:p>
        </p:txBody>
      </p:sp>
      <p:cxnSp>
        <p:nvCxnSpPr>
          <p:cNvPr id="50183" name="直接连接符 9"/>
          <p:cNvCxnSpPr/>
          <p:nvPr/>
        </p:nvCxnSpPr>
        <p:spPr>
          <a:xfrm>
            <a:off x="3275013" y="2819400"/>
            <a:ext cx="0" cy="635000"/>
          </a:xfrm>
          <a:prstGeom prst="line">
            <a:avLst/>
          </a:prstGeom>
          <a:ln w="38100" cap="flat" cmpd="sng">
            <a:solidFill>
              <a:srgbClr val="0000FF"/>
            </a:solidFill>
            <a:prstDash val="solid"/>
            <a:round/>
            <a:headEnd type="none" w="med" len="med"/>
            <a:tailEnd type="none" w="med" len="med"/>
          </a:ln>
        </p:spPr>
      </p:cxnSp>
      <p:sp>
        <p:nvSpPr>
          <p:cNvPr id="50184" name="文本框 1"/>
          <p:cNvSpPr txBox="1"/>
          <p:nvPr/>
        </p:nvSpPr>
        <p:spPr>
          <a:xfrm>
            <a:off x="3200400" y="4419600"/>
            <a:ext cx="2625725" cy="461963"/>
          </a:xfrm>
          <a:prstGeom prst="rect">
            <a:avLst/>
          </a:prstGeom>
          <a:noFill/>
          <a:ln w="9525">
            <a:noFill/>
          </a:ln>
        </p:spPr>
        <p:txBody>
          <a:bodyPr wrap="none" anchor="t" anchorCtr="0">
            <a:spAutoFit/>
          </a:bodyPr>
          <a:p>
            <a:pPr eaLnBrk="0" hangingPunct="0">
              <a:buClrTx/>
              <a:buFontTx/>
            </a:pPr>
            <a:r>
              <a:rPr lang="en-US" altLang="zh-CN" sz="2400" dirty="0">
                <a:latin typeface="Times New Roman" panose="02020603050405020304" pitchFamily="18" charset="0"/>
                <a:ea typeface="黑体" panose="02010609060101010101" pitchFamily="49" charset="-122"/>
              </a:rPr>
              <a:t>ljiang@cug.edu.cn</a:t>
            </a:r>
            <a:endParaRPr lang="zh-CN" altLang="en-US" sz="2400" dirty="0">
              <a:latin typeface="Times New Roman" panose="02020603050405020304" pitchFamily="18" charset="0"/>
              <a:ea typeface="黑体" panose="02010609060101010101" pitchFamily="49" charset="-122"/>
            </a:endParaRPr>
          </a:p>
        </p:txBody>
      </p:sp>
      <p:sp>
        <p:nvSpPr>
          <p:cNvPr id="50185" name="文本框 1"/>
          <p:cNvSpPr txBox="1"/>
          <p:nvPr/>
        </p:nvSpPr>
        <p:spPr>
          <a:xfrm>
            <a:off x="3049588" y="3805238"/>
            <a:ext cx="3570287" cy="461962"/>
          </a:xfrm>
          <a:prstGeom prst="rect">
            <a:avLst/>
          </a:prstGeom>
          <a:noFill/>
          <a:ln w="9525">
            <a:noFill/>
          </a:ln>
        </p:spPr>
        <p:txBody>
          <a:bodyPr wrap="none" anchor="t" anchorCtr="0">
            <a:spAutoFit/>
          </a:bodyPr>
          <a:p>
            <a:pPr eaLnBrk="0" hangingPunct="0">
              <a:buClrTx/>
              <a:buFontTx/>
            </a:pPr>
            <a:r>
              <a:rPr lang="zh-CN" altLang="en-US" sz="2400" b="0" dirty="0">
                <a:solidFill>
                  <a:srgbClr val="0000FF"/>
                </a:solidFill>
                <a:latin typeface="华文行楷" panose="02010800040101010101" pitchFamily="2" charset="-122"/>
                <a:ea typeface="华文行楷" panose="02010800040101010101" pitchFamily="2" charset="-122"/>
              </a:rPr>
              <a:t>机器学习与数据挖掘团队</a:t>
            </a:r>
            <a:endParaRPr lang="zh-CN" altLang="en-US" sz="2400" b="0" dirty="0">
              <a:solidFill>
                <a:srgbClr val="0000FF"/>
              </a:solidFill>
              <a:latin typeface="华文行楷" panose="02010800040101010101" pitchFamily="2" charset="-122"/>
              <a:ea typeface="华文行楷" panose="02010800040101010101" pitchFamily="2" charset="-122"/>
            </a:endParaRPr>
          </a:p>
        </p:txBody>
      </p:sp>
      <p:sp>
        <p:nvSpPr>
          <p:cNvPr id="50186" name="矩形 28"/>
          <p:cNvSpPr/>
          <p:nvPr/>
        </p:nvSpPr>
        <p:spPr>
          <a:xfrm>
            <a:off x="2362200" y="5114925"/>
            <a:ext cx="4572000" cy="523875"/>
          </a:xfrm>
          <a:prstGeom prst="rect">
            <a:avLst/>
          </a:prstGeom>
          <a:noFill/>
          <a:ln w="9525">
            <a:noFill/>
          </a:ln>
        </p:spPr>
        <p:txBody>
          <a:bodyPr anchor="t" anchorCtr="0">
            <a:spAutoFit/>
          </a:bodyPr>
          <a:p>
            <a:pPr algn="ctr" eaLnBrk="0" hangingPunct="0">
              <a:buClrTx/>
              <a:buFontTx/>
            </a:pPr>
            <a:r>
              <a:rPr lang="en-US" altLang="zh-CN" b="0" dirty="0">
                <a:latin typeface="Times New Roman" panose="02020603050405020304" pitchFamily="18" charset="0"/>
                <a:ea typeface="黑体" panose="02010609060101010101" pitchFamily="49" charset="-122"/>
                <a:hlinkClick r:id="rId3"/>
              </a:rPr>
              <a:t>http://grzy.cug.edu.cn/jlx/</a:t>
            </a:r>
            <a:endParaRPr lang="zh-CN" altLang="en-US" b="0" dirty="0">
              <a:solidFill>
                <a:srgbClr val="0000FF"/>
              </a:solidFill>
              <a:latin typeface="Times New Roman" panose="02020603050405020304" pitchFamily="18" charset="0"/>
              <a:ea typeface="黑体" panose="02010609060101010101" pitchFamily="49" charset="-122"/>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4113" name="Text Box 2"/>
          <p:cNvSpPr txBox="1"/>
          <p:nvPr/>
        </p:nvSpPr>
        <p:spPr>
          <a:xfrm>
            <a:off x="354013" y="1600200"/>
            <a:ext cx="8785225" cy="4265613"/>
          </a:xfrm>
          <a:prstGeom prst="rect">
            <a:avLst/>
          </a:prstGeom>
          <a:noFill/>
          <a:ln w="9525">
            <a:noFill/>
          </a:ln>
        </p:spPr>
        <p:txBody>
          <a:bodyPr anchor="t" anchorCtr="0">
            <a:spAutoFit/>
          </a:bodyPr>
          <a:p>
            <a:pPr eaLnBrk="0" hangingPunct="0">
              <a:buClrTx/>
              <a:buFontTx/>
            </a:pPr>
            <a:r>
              <a:rPr lang="zh-CN" altLang="en-US" sz="2400" b="0" dirty="0">
                <a:latin typeface="黑体" panose="02010609060101010101" pitchFamily="49" charset="-122"/>
                <a:ea typeface="宋体" panose="02010600030101010101" pitchFamily="2" charset="-122"/>
              </a:rPr>
              <a:t>轮盘赌选择算法的</a:t>
            </a:r>
            <a:r>
              <a:rPr lang="zh-CN" altLang="en-US" sz="2400" b="0" dirty="0">
                <a:solidFill>
                  <a:srgbClr val="0000CC"/>
                </a:solidFill>
                <a:latin typeface="黑体" panose="02010609060101010101" pitchFamily="49" charset="-122"/>
                <a:ea typeface="宋体" panose="02010600030101010101" pitchFamily="2" charset="-122"/>
              </a:rPr>
              <a:t>基本思想</a:t>
            </a:r>
            <a:r>
              <a:rPr lang="zh-CN" altLang="en-US" sz="2400" b="0" dirty="0">
                <a:latin typeface="黑体" panose="02010609060101010101" pitchFamily="49" charset="-122"/>
                <a:ea typeface="宋体" panose="02010600030101010101" pitchFamily="2" charset="-122"/>
              </a:rPr>
              <a:t>是：根据每个个体的选择概率</a:t>
            </a:r>
            <a:r>
              <a:rPr lang="en-US" altLang="zh-CN" sz="2400" b="0" dirty="0">
                <a:latin typeface="黑体" panose="02010609060101010101" pitchFamily="49" charset="-122"/>
              </a:rPr>
              <a:t>P(x</a:t>
            </a:r>
            <a:r>
              <a:rPr lang="en-US" altLang="zh-CN" sz="2400" b="0" baseline="-25000" dirty="0">
                <a:latin typeface="黑体" panose="02010609060101010101" pitchFamily="49" charset="-122"/>
              </a:rPr>
              <a:t>i</a:t>
            </a:r>
            <a:r>
              <a:rPr lang="en-US" altLang="zh-CN" sz="2400" b="0" dirty="0">
                <a:latin typeface="黑体" panose="02010609060101010101" pitchFamily="49" charset="-122"/>
              </a:rPr>
              <a:t>)</a:t>
            </a:r>
            <a:r>
              <a:rPr lang="zh-CN" altLang="en-US" sz="2400" b="0" dirty="0">
                <a:latin typeface="黑体" panose="02010609060101010101" pitchFamily="49" charset="-122"/>
                <a:ea typeface="宋体" panose="02010600030101010101" pitchFamily="2" charset="-122"/>
              </a:rPr>
              <a:t>将一个圆盘分成</a:t>
            </a:r>
            <a:r>
              <a:rPr lang="en-US" altLang="zh-CN" sz="2400" b="0" dirty="0">
                <a:latin typeface="黑体" panose="02010609060101010101" pitchFamily="49" charset="-122"/>
              </a:rPr>
              <a:t>N</a:t>
            </a:r>
            <a:r>
              <a:rPr lang="zh-CN" altLang="en-US" sz="2400" b="0" dirty="0">
                <a:latin typeface="黑体" panose="02010609060101010101" pitchFamily="49" charset="-122"/>
                <a:ea typeface="宋体" panose="02010600030101010101" pitchFamily="2" charset="-122"/>
              </a:rPr>
              <a:t>个</a:t>
            </a:r>
            <a:r>
              <a:rPr lang="zh-CN" altLang="en-US" sz="2400" b="0" dirty="0">
                <a:solidFill>
                  <a:srgbClr val="0000CC"/>
                </a:solidFill>
                <a:latin typeface="黑体" panose="02010609060101010101" pitchFamily="49" charset="-122"/>
                <a:ea typeface="宋体" panose="02010600030101010101" pitchFamily="2" charset="-122"/>
              </a:rPr>
              <a:t>扇区</a:t>
            </a:r>
            <a:r>
              <a:rPr lang="zh-CN" altLang="en-US" sz="2400" b="0" dirty="0">
                <a:latin typeface="黑体" panose="02010609060101010101" pitchFamily="49" charset="-122"/>
                <a:ea typeface="宋体" panose="02010600030101010101" pitchFamily="2" charset="-122"/>
              </a:rPr>
              <a:t>，其中第</a:t>
            </a:r>
            <a:r>
              <a:rPr lang="en-US" altLang="zh-CN" sz="2400" b="0" dirty="0">
                <a:latin typeface="Times New Roman" panose="02020603050405020304" pitchFamily="18" charset="0"/>
              </a:rPr>
              <a:t>i</a:t>
            </a:r>
            <a:r>
              <a:rPr lang="zh-CN" altLang="en-US" sz="2400" b="0" dirty="0">
                <a:latin typeface="黑体" panose="02010609060101010101" pitchFamily="49" charset="-122"/>
                <a:ea typeface="宋体" panose="02010600030101010101" pitchFamily="2" charset="-122"/>
              </a:rPr>
              <a:t>个扇区的中心角为：</a:t>
            </a:r>
            <a:endParaRPr lang="zh-CN" altLang="en-US" sz="2400" b="0" dirty="0">
              <a:latin typeface="黑体" panose="02010609060101010101" pitchFamily="49" charset="-122"/>
              <a:ea typeface="宋体" panose="02010600030101010101" pitchFamily="2" charset="-122"/>
            </a:endParaRPr>
          </a:p>
          <a:p>
            <a:pPr eaLnBrk="0" hangingPunct="0">
              <a:buClrTx/>
              <a:buFontTx/>
            </a:pPr>
            <a:endParaRPr lang="zh-CN" altLang="en-US" sz="2400" b="0" dirty="0">
              <a:latin typeface="黑体" panose="02010609060101010101" pitchFamily="49" charset="-122"/>
              <a:ea typeface="宋体" panose="02010600030101010101" pitchFamily="2" charset="-122"/>
            </a:endParaRPr>
          </a:p>
          <a:p>
            <a:pPr eaLnBrk="0" hangingPunct="0">
              <a:buClrTx/>
              <a:buFontTx/>
            </a:pPr>
            <a:endParaRPr lang="zh-CN" altLang="en-US" sz="2400" b="0" dirty="0">
              <a:latin typeface="黑体" panose="02010609060101010101" pitchFamily="49" charset="-122"/>
              <a:ea typeface="宋体" panose="02010600030101010101" pitchFamily="2" charset="-122"/>
            </a:endParaRPr>
          </a:p>
          <a:p>
            <a:pPr eaLnBrk="0" hangingPunct="0">
              <a:buClrTx/>
              <a:buFontTx/>
            </a:pPr>
            <a:endParaRPr lang="zh-CN" altLang="en-US" sz="2400" b="0" dirty="0">
              <a:latin typeface="黑体" panose="02010609060101010101" pitchFamily="49" charset="-122"/>
              <a:ea typeface="宋体" panose="02010600030101010101" pitchFamily="2" charset="-122"/>
            </a:endParaRPr>
          </a:p>
          <a:p>
            <a:pPr eaLnBrk="0" hangingPunct="0">
              <a:buClrTx/>
              <a:buFontTx/>
            </a:pPr>
            <a:endParaRPr lang="en-US" altLang="zh-CN" sz="2400" b="0" dirty="0">
              <a:latin typeface="黑体" panose="02010609060101010101" pitchFamily="49" charset="-122"/>
            </a:endParaRPr>
          </a:p>
          <a:p>
            <a:pPr eaLnBrk="0" hangingPunct="0">
              <a:buClrTx/>
              <a:buFontTx/>
            </a:pPr>
            <a:endParaRPr lang="zh-CN" altLang="en-US" sz="2400" b="0" dirty="0">
              <a:latin typeface="黑体" panose="02010609060101010101" pitchFamily="49" charset="-122"/>
              <a:ea typeface="宋体" panose="02010600030101010101" pitchFamily="2" charset="-122"/>
            </a:endParaRPr>
          </a:p>
          <a:p>
            <a:pPr eaLnBrk="0" hangingPunct="0">
              <a:buClrTx/>
              <a:buFontTx/>
            </a:pPr>
            <a:r>
              <a:rPr lang="zh-CN" altLang="en-US" sz="2400" b="0" dirty="0">
                <a:latin typeface="黑体" panose="02010609060101010101" pitchFamily="49" charset="-122"/>
                <a:ea typeface="宋体" panose="02010600030101010101" pitchFamily="2" charset="-122"/>
              </a:rPr>
              <a:t>再设立一个移动</a:t>
            </a:r>
            <a:r>
              <a:rPr lang="zh-CN" altLang="en-US" sz="2400" b="0" dirty="0">
                <a:solidFill>
                  <a:srgbClr val="0000CC"/>
                </a:solidFill>
                <a:latin typeface="黑体" panose="02010609060101010101" pitchFamily="49" charset="-122"/>
                <a:ea typeface="宋体" panose="02010600030101010101" pitchFamily="2" charset="-122"/>
              </a:rPr>
              <a:t>指针</a:t>
            </a:r>
            <a:r>
              <a:rPr lang="zh-CN" altLang="en-US" sz="2400" b="0" dirty="0">
                <a:latin typeface="黑体" panose="02010609060101010101" pitchFamily="49" charset="-122"/>
                <a:ea typeface="宋体" panose="02010600030101010101" pitchFamily="2" charset="-122"/>
              </a:rPr>
              <a:t>，选择时，假想转动指针，当指针静止时，若它指向第</a:t>
            </a:r>
            <a:r>
              <a:rPr lang="en-US" altLang="zh-CN" sz="2400" b="0" dirty="0">
                <a:latin typeface="黑体" panose="02010609060101010101" pitchFamily="49" charset="-122"/>
              </a:rPr>
              <a:t>i</a:t>
            </a:r>
            <a:r>
              <a:rPr lang="zh-CN" altLang="en-US" sz="2400" b="0" dirty="0">
                <a:latin typeface="黑体" panose="02010609060101010101" pitchFamily="49" charset="-122"/>
                <a:ea typeface="宋体" panose="02010600030101010101" pitchFamily="2" charset="-122"/>
              </a:rPr>
              <a:t>个扇区，则选择个体</a:t>
            </a:r>
            <a:r>
              <a:rPr lang="en-US" altLang="zh-CN" sz="2400" b="0" dirty="0">
                <a:latin typeface="黑体" panose="02010609060101010101" pitchFamily="49" charset="-122"/>
              </a:rPr>
              <a:t>i</a:t>
            </a:r>
            <a:r>
              <a:rPr lang="zh-CN" altLang="en-US" sz="2400" b="0" dirty="0">
                <a:latin typeface="黑体" panose="02010609060101010101" pitchFamily="49" charset="-122"/>
                <a:ea typeface="宋体" panose="02010600030101010101" pitchFamily="2" charset="-122"/>
              </a:rPr>
              <a:t>。</a:t>
            </a:r>
            <a:endParaRPr lang="en-US" altLang="zh-CN" sz="2400" b="0" dirty="0">
              <a:latin typeface="黑体" panose="02010609060101010101" pitchFamily="49" charset="-122"/>
            </a:endParaRPr>
          </a:p>
          <a:p>
            <a:pPr eaLnBrk="0" hangingPunct="0">
              <a:spcBef>
                <a:spcPct val="30000"/>
              </a:spcBef>
              <a:buClrTx/>
              <a:buFontTx/>
            </a:pPr>
            <a:r>
              <a:rPr lang="zh-CN" altLang="en-US" sz="2400" b="0" dirty="0">
                <a:latin typeface="黑体" panose="02010609060101010101" pitchFamily="49" charset="-122"/>
                <a:ea typeface="宋体" panose="02010600030101010101" pitchFamily="2" charset="-122"/>
              </a:rPr>
              <a:t>从统计角度看，个体的适应度值越大，其对应的扇区的面积越大，被选中的可能性也越大。</a:t>
            </a:r>
            <a:endParaRPr lang="zh-CN" altLang="en-US" sz="2400" b="0" dirty="0">
              <a:latin typeface="黑体" panose="02010609060101010101" pitchFamily="49" charset="-122"/>
              <a:ea typeface="宋体" panose="02010600030101010101" pitchFamily="2" charset="-122"/>
            </a:endParaRPr>
          </a:p>
        </p:txBody>
      </p:sp>
      <p:sp>
        <p:nvSpPr>
          <p:cNvPr id="474114" name="Rectangle 3"/>
          <p:cNvSpPr/>
          <p:nvPr/>
        </p:nvSpPr>
        <p:spPr>
          <a:xfrm>
            <a:off x="0" y="0"/>
            <a:ext cx="9144000" cy="0"/>
          </a:xfrm>
          <a:prstGeom prst="rect">
            <a:avLst/>
          </a:prstGeom>
          <a:noFill/>
          <a:ln w="9525">
            <a:noFill/>
          </a:ln>
        </p:spPr>
        <p:txBody>
          <a:bodyPr wrap="none" anchor="ctr" anchorCtr="0">
            <a:spAutoFit/>
          </a:bodyPr>
          <a:p>
            <a:pPr eaLnBrk="0" hangingPunct="0">
              <a:buClrTx/>
              <a:buFontTx/>
            </a:pPr>
            <a:endParaRPr lang="zh-CN" altLang="en-US" dirty="0">
              <a:latin typeface="Times New Roman" panose="02020603050405020304" pitchFamily="18" charset="0"/>
              <a:ea typeface="宋体" panose="02010600030101010101" pitchFamily="2" charset="-122"/>
            </a:endParaRPr>
          </a:p>
        </p:txBody>
      </p:sp>
      <p:sp>
        <p:nvSpPr>
          <p:cNvPr id="474115" name="Rectangle 5"/>
          <p:cNvSpPr/>
          <p:nvPr/>
        </p:nvSpPr>
        <p:spPr>
          <a:xfrm>
            <a:off x="0" y="0"/>
            <a:ext cx="9144000" cy="0"/>
          </a:xfrm>
          <a:prstGeom prst="rect">
            <a:avLst/>
          </a:prstGeom>
          <a:noFill/>
          <a:ln w="9525">
            <a:noFill/>
          </a:ln>
        </p:spPr>
        <p:txBody>
          <a:bodyPr wrap="none" anchor="ctr" anchorCtr="0">
            <a:spAutoFit/>
          </a:bodyPr>
          <a:p>
            <a:pPr eaLnBrk="0" hangingPunct="0">
              <a:buClrTx/>
              <a:buFontTx/>
            </a:pPr>
            <a:endParaRPr lang="zh-CN" altLang="en-US" dirty="0">
              <a:latin typeface="Times New Roman" panose="02020603050405020304" pitchFamily="18" charset="0"/>
              <a:ea typeface="宋体" panose="02010600030101010101" pitchFamily="2" charset="-122"/>
            </a:endParaRPr>
          </a:p>
        </p:txBody>
      </p:sp>
      <p:graphicFrame>
        <p:nvGraphicFramePr>
          <p:cNvPr id="474116" name="Object 6"/>
          <p:cNvGraphicFramePr>
            <a:graphicFrameLocks noChangeAspect="1"/>
          </p:cNvGraphicFramePr>
          <p:nvPr/>
        </p:nvGraphicFramePr>
        <p:xfrm>
          <a:off x="2286000" y="2438400"/>
          <a:ext cx="4191000" cy="1631950"/>
        </p:xfrm>
        <a:graphic>
          <a:graphicData uri="http://schemas.openxmlformats.org/presentationml/2006/ole">
            <mc:AlternateContent xmlns:mc="http://schemas.openxmlformats.org/markup-compatibility/2006">
              <mc:Choice xmlns:v="urn:schemas-microsoft-com:vml" Requires="v">
                <p:oleObj spid="_x0000_s3309" name="" r:id="rId1" imgW="35052000" imgH="15240000" progId="">
                  <p:embed/>
                </p:oleObj>
              </mc:Choice>
              <mc:Fallback>
                <p:oleObj name="" r:id="rId1" imgW="35052000" imgH="15240000" progId="">
                  <p:embed/>
                  <p:pic>
                    <p:nvPicPr>
                      <p:cNvPr id="0" name="图片 3308"/>
                      <p:cNvPicPr/>
                      <p:nvPr/>
                    </p:nvPicPr>
                    <p:blipFill>
                      <a:blip r:embed="rId2"/>
                      <a:stretch>
                        <a:fillRect/>
                      </a:stretch>
                    </p:blipFill>
                    <p:spPr>
                      <a:xfrm>
                        <a:off x="2286000" y="2438400"/>
                        <a:ext cx="4191000" cy="1631950"/>
                      </a:xfrm>
                      <a:prstGeom prst="rect">
                        <a:avLst/>
                      </a:prstGeom>
                      <a:noFill/>
                      <a:ln w="38100">
                        <a:noFill/>
                        <a:miter/>
                      </a:ln>
                    </p:spPr>
                  </p:pic>
                </p:oleObj>
              </mc:Fallback>
            </mc:AlternateContent>
          </a:graphicData>
        </a:graphic>
      </p:graphicFrame>
      <p:sp>
        <p:nvSpPr>
          <p:cNvPr id="474117" name="TextBox 14"/>
          <p:cNvSpPr txBox="1"/>
          <p:nvPr/>
        </p:nvSpPr>
        <p:spPr>
          <a:xfrm>
            <a:off x="304800" y="152400"/>
            <a:ext cx="7010400" cy="646113"/>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二、遗传算法</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474118" name="矩形 7"/>
          <p:cNvSpPr/>
          <p:nvPr/>
        </p:nvSpPr>
        <p:spPr>
          <a:xfrm>
            <a:off x="354013" y="914400"/>
            <a:ext cx="1627187" cy="523875"/>
          </a:xfrm>
          <a:prstGeom prst="rect">
            <a:avLst/>
          </a:prstGeom>
          <a:noFill/>
          <a:ln w="9525">
            <a:noFill/>
          </a:ln>
        </p:spPr>
        <p:txBody>
          <a:bodyPr wrap="none" anchor="t" anchorCtr="0">
            <a:spAutoFit/>
          </a:bodyPr>
          <a:p>
            <a:pPr eaLnBrk="0" hangingPunct="0">
              <a:buClrTx/>
              <a:buFontTx/>
            </a:pPr>
            <a:r>
              <a:rPr lang="zh-CN" altLang="en-US" dirty="0">
                <a:solidFill>
                  <a:srgbClr val="0000CC"/>
                </a:solidFill>
                <a:latin typeface="黑体" panose="02010609060101010101" pitchFamily="49" charset="-122"/>
                <a:ea typeface="宋体" panose="02010600030101010101" pitchFamily="2" charset="-122"/>
              </a:rPr>
              <a:t>选择操作</a:t>
            </a:r>
            <a:endParaRPr lang="zh-CN" altLang="en-US" dirty="0">
              <a:solidFill>
                <a:srgbClr val="0000CC"/>
              </a:solidFill>
              <a:latin typeface="黑体" panose="02010609060101010101" pitchFamily="49" charset="-122"/>
              <a:ea typeface="宋体" panose="02010600030101010101" pitchFamily="2" charset="-122"/>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6161" name="Text Box 19"/>
          <p:cNvSpPr txBox="1"/>
          <p:nvPr/>
        </p:nvSpPr>
        <p:spPr>
          <a:xfrm>
            <a:off x="304800" y="1600200"/>
            <a:ext cx="8610600" cy="3527425"/>
          </a:xfrm>
          <a:prstGeom prst="rect">
            <a:avLst/>
          </a:prstGeom>
          <a:noFill/>
          <a:ln w="9525">
            <a:noFill/>
          </a:ln>
        </p:spPr>
        <p:txBody>
          <a:bodyPr anchor="t" anchorCtr="0">
            <a:spAutoFit/>
          </a:bodyPr>
          <a:p>
            <a:pPr eaLnBrk="0" hangingPunct="0">
              <a:lnSpc>
                <a:spcPct val="130000"/>
              </a:lnSpc>
              <a:spcBef>
                <a:spcPct val="10000"/>
              </a:spcBef>
              <a:spcAft>
                <a:spcPct val="10000"/>
              </a:spcAft>
              <a:buClrTx/>
              <a:buFontTx/>
            </a:pPr>
            <a:r>
              <a:rPr lang="zh-CN" altLang="en-US" sz="2400" b="0" dirty="0">
                <a:latin typeface="黑体" panose="02010609060101010101" pitchFamily="49" charset="-122"/>
                <a:ea typeface="宋体" panose="02010600030101010101" pitchFamily="2" charset="-122"/>
              </a:rPr>
              <a:t>    交叉操作是指按照某种方式对选择的父代个体的染色体的部分基因进行交叉重组，从而形成新的个体。</a:t>
            </a:r>
            <a:endParaRPr lang="en-US" altLang="zh-CN" sz="2400" b="0" dirty="0">
              <a:latin typeface="黑体" panose="02010609060101010101" pitchFamily="49" charset="-122"/>
            </a:endParaRPr>
          </a:p>
          <a:p>
            <a:pPr eaLnBrk="0" hangingPunct="0">
              <a:lnSpc>
                <a:spcPct val="130000"/>
              </a:lnSpc>
              <a:spcBef>
                <a:spcPct val="10000"/>
              </a:spcBef>
              <a:spcAft>
                <a:spcPct val="10000"/>
              </a:spcAft>
              <a:buClrTx/>
              <a:buFontTx/>
            </a:pPr>
            <a:r>
              <a:rPr lang="zh-CN" altLang="en-US" sz="2400" b="0" dirty="0">
                <a:latin typeface="黑体" panose="02010609060101010101" pitchFamily="49" charset="-122"/>
                <a:ea typeface="宋体" panose="02010600030101010101" pitchFamily="2" charset="-122"/>
              </a:rPr>
              <a:t>    交叉重组是自然界中生物遗传进化的一个主要环节，也是遗传算法中产生新的个体最重要的方法之一。根据个体编码方法的不同，遗传算法中的交叉操作可分为</a:t>
            </a:r>
            <a:r>
              <a:rPr lang="zh-CN" altLang="en-US" sz="2400" b="0" dirty="0">
                <a:solidFill>
                  <a:srgbClr val="FF0000"/>
                </a:solidFill>
                <a:latin typeface="黑体" panose="02010609060101010101" pitchFamily="49" charset="-122"/>
                <a:ea typeface="宋体" panose="02010600030101010101" pitchFamily="2" charset="-122"/>
              </a:rPr>
              <a:t>二进制交叉</a:t>
            </a:r>
            <a:r>
              <a:rPr lang="zh-CN" altLang="en-US" sz="2400" b="0" dirty="0">
                <a:latin typeface="黑体" panose="02010609060101010101" pitchFamily="49" charset="-122"/>
                <a:ea typeface="宋体" panose="02010600030101010101" pitchFamily="2" charset="-122"/>
              </a:rPr>
              <a:t>和</a:t>
            </a:r>
            <a:r>
              <a:rPr lang="zh-CN" altLang="en-US" sz="2400" b="0" dirty="0">
                <a:solidFill>
                  <a:srgbClr val="FF0000"/>
                </a:solidFill>
                <a:latin typeface="黑体" panose="02010609060101010101" pitchFamily="49" charset="-122"/>
                <a:ea typeface="宋体" panose="02010600030101010101" pitchFamily="2" charset="-122"/>
              </a:rPr>
              <a:t>实值交叉</a:t>
            </a:r>
            <a:r>
              <a:rPr lang="zh-CN" altLang="en-US" sz="2400" b="0" dirty="0">
                <a:latin typeface="黑体" panose="02010609060101010101" pitchFamily="49" charset="-122"/>
                <a:ea typeface="宋体" panose="02010600030101010101" pitchFamily="2" charset="-122"/>
              </a:rPr>
              <a:t>两种类型。其中，</a:t>
            </a:r>
            <a:r>
              <a:rPr lang="zh-CN" altLang="en-US" sz="2400" b="0" dirty="0">
                <a:solidFill>
                  <a:srgbClr val="FF0000"/>
                </a:solidFill>
                <a:latin typeface="黑体" panose="02010609060101010101" pitchFamily="49" charset="-122"/>
                <a:ea typeface="宋体" panose="02010600030101010101" pitchFamily="2" charset="-122"/>
              </a:rPr>
              <a:t>二进制交叉</a:t>
            </a:r>
            <a:r>
              <a:rPr lang="zh-CN" altLang="en-US" sz="2400" b="0" dirty="0">
                <a:latin typeface="黑体" panose="02010609060101010101" pitchFamily="49" charset="-122"/>
                <a:ea typeface="宋体" panose="02010600030101010101" pitchFamily="2" charset="-122"/>
              </a:rPr>
              <a:t>是指二进制编码情况下所采用的交叉操作，主要包括</a:t>
            </a:r>
            <a:r>
              <a:rPr lang="zh-CN" altLang="en-US" sz="2400" b="0" dirty="0">
                <a:solidFill>
                  <a:srgbClr val="0000FF"/>
                </a:solidFill>
                <a:latin typeface="黑体" panose="02010609060101010101" pitchFamily="49" charset="-122"/>
                <a:ea typeface="宋体" panose="02010600030101010101" pitchFamily="2" charset="-122"/>
              </a:rPr>
              <a:t>单点交叉</a:t>
            </a:r>
            <a:r>
              <a:rPr lang="zh-CN" altLang="en-US" sz="2400" b="0" dirty="0">
                <a:latin typeface="黑体" panose="02010609060101010101" pitchFamily="49" charset="-122"/>
                <a:ea typeface="宋体" panose="02010600030101010101" pitchFamily="2" charset="-122"/>
              </a:rPr>
              <a:t>、</a:t>
            </a:r>
            <a:r>
              <a:rPr lang="zh-CN" altLang="en-US" sz="2400" b="0" dirty="0">
                <a:solidFill>
                  <a:srgbClr val="0000FF"/>
                </a:solidFill>
                <a:latin typeface="黑体" panose="02010609060101010101" pitchFamily="49" charset="-122"/>
                <a:ea typeface="宋体" panose="02010600030101010101" pitchFamily="2" charset="-122"/>
              </a:rPr>
              <a:t>两点交叉</a:t>
            </a:r>
            <a:r>
              <a:rPr lang="zh-CN" altLang="en-US" sz="2400" b="0" dirty="0">
                <a:latin typeface="黑体" panose="02010609060101010101" pitchFamily="49" charset="-122"/>
                <a:ea typeface="宋体" panose="02010600030101010101" pitchFamily="2" charset="-122"/>
              </a:rPr>
              <a:t>和</a:t>
            </a:r>
            <a:r>
              <a:rPr lang="zh-CN" altLang="en-US" sz="2400" b="0" dirty="0">
                <a:solidFill>
                  <a:srgbClr val="0000FF"/>
                </a:solidFill>
                <a:latin typeface="黑体" panose="02010609060101010101" pitchFamily="49" charset="-122"/>
                <a:ea typeface="宋体" panose="02010600030101010101" pitchFamily="2" charset="-122"/>
              </a:rPr>
              <a:t>均匀交叉三种</a:t>
            </a:r>
            <a:r>
              <a:rPr lang="zh-CN" altLang="en-US" sz="2400" b="0" dirty="0">
                <a:latin typeface="黑体" panose="02010609060101010101" pitchFamily="49" charset="-122"/>
                <a:ea typeface="宋体" panose="02010600030101010101" pitchFamily="2" charset="-122"/>
              </a:rPr>
              <a:t>。</a:t>
            </a:r>
            <a:endParaRPr lang="zh-CN" altLang="en-US" sz="2400" b="0" dirty="0">
              <a:latin typeface="黑体" panose="02010609060101010101" pitchFamily="49" charset="-122"/>
              <a:ea typeface="宋体" panose="02010600030101010101" pitchFamily="2" charset="-122"/>
            </a:endParaRPr>
          </a:p>
        </p:txBody>
      </p:sp>
      <p:sp>
        <p:nvSpPr>
          <p:cNvPr id="476162" name="TextBox 14"/>
          <p:cNvSpPr txBox="1"/>
          <p:nvPr/>
        </p:nvSpPr>
        <p:spPr>
          <a:xfrm>
            <a:off x="304800" y="152400"/>
            <a:ext cx="7010400" cy="646113"/>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二、遗传算法</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476163" name="矩形 2"/>
          <p:cNvSpPr/>
          <p:nvPr/>
        </p:nvSpPr>
        <p:spPr>
          <a:xfrm>
            <a:off x="304800" y="990600"/>
            <a:ext cx="1627188" cy="523875"/>
          </a:xfrm>
          <a:prstGeom prst="rect">
            <a:avLst/>
          </a:prstGeom>
          <a:noFill/>
          <a:ln w="9525">
            <a:noFill/>
          </a:ln>
        </p:spPr>
        <p:txBody>
          <a:bodyPr wrap="none" anchor="t" anchorCtr="0">
            <a:spAutoFit/>
          </a:bodyPr>
          <a:p>
            <a:pPr eaLnBrk="0" hangingPunct="0">
              <a:buClrTx/>
              <a:buFontTx/>
            </a:pPr>
            <a:r>
              <a:rPr lang="zh-CN" altLang="en-US" dirty="0">
                <a:solidFill>
                  <a:srgbClr val="0000CC"/>
                </a:solidFill>
                <a:latin typeface="黑体" panose="02010609060101010101" pitchFamily="49" charset="-122"/>
                <a:ea typeface="宋体" panose="02010600030101010101" pitchFamily="2" charset="-122"/>
              </a:rPr>
              <a:t>交叉操作</a:t>
            </a:r>
            <a:endParaRPr lang="zh-CN" altLang="en-US" dirty="0">
              <a:solidFill>
                <a:srgbClr val="0000CC"/>
              </a:solidFill>
              <a:latin typeface="黑体" panose="02010609060101010101" pitchFamily="49" charset="-122"/>
              <a:ea typeface="宋体" panose="02010600030101010101" pitchFamily="2" charset="-122"/>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8209" name="TextBox 14"/>
          <p:cNvSpPr txBox="1"/>
          <p:nvPr/>
        </p:nvSpPr>
        <p:spPr>
          <a:xfrm>
            <a:off x="304800" y="152400"/>
            <a:ext cx="7010400" cy="646113"/>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二、遗传算法</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478210" name="矩形 2"/>
          <p:cNvSpPr/>
          <p:nvPr/>
        </p:nvSpPr>
        <p:spPr>
          <a:xfrm>
            <a:off x="304800" y="990600"/>
            <a:ext cx="1627188" cy="523875"/>
          </a:xfrm>
          <a:prstGeom prst="rect">
            <a:avLst/>
          </a:prstGeom>
          <a:noFill/>
          <a:ln w="9525">
            <a:noFill/>
          </a:ln>
        </p:spPr>
        <p:txBody>
          <a:bodyPr wrap="none" anchor="t" anchorCtr="0">
            <a:spAutoFit/>
          </a:bodyPr>
          <a:p>
            <a:pPr eaLnBrk="0" hangingPunct="0">
              <a:buClrTx/>
              <a:buFontTx/>
            </a:pPr>
            <a:r>
              <a:rPr lang="zh-CN" altLang="en-US" dirty="0">
                <a:solidFill>
                  <a:srgbClr val="0000CC"/>
                </a:solidFill>
                <a:latin typeface="黑体" panose="02010609060101010101" pitchFamily="49" charset="-122"/>
                <a:ea typeface="宋体" panose="02010600030101010101" pitchFamily="2" charset="-122"/>
              </a:rPr>
              <a:t>交叉操作</a:t>
            </a:r>
            <a:endParaRPr lang="zh-CN" altLang="en-US" dirty="0">
              <a:solidFill>
                <a:srgbClr val="0000CC"/>
              </a:solidFill>
              <a:latin typeface="黑体" panose="02010609060101010101" pitchFamily="49" charset="-122"/>
              <a:ea typeface="宋体" panose="02010600030101010101" pitchFamily="2" charset="-122"/>
            </a:endParaRPr>
          </a:p>
        </p:txBody>
      </p:sp>
      <p:graphicFrame>
        <p:nvGraphicFramePr>
          <p:cNvPr id="7" name="表格 6"/>
          <p:cNvGraphicFramePr>
            <a:graphicFrameLocks noGrp="1"/>
          </p:cNvGraphicFramePr>
          <p:nvPr/>
        </p:nvGraphicFramePr>
        <p:xfrm>
          <a:off x="304800" y="1752600"/>
          <a:ext cx="8458200" cy="4251325"/>
        </p:xfrm>
        <a:graphic>
          <a:graphicData uri="http://schemas.openxmlformats.org/drawingml/2006/table">
            <a:tbl>
              <a:tblPr/>
              <a:tblGrid>
                <a:gridCol w="2020072"/>
                <a:gridCol w="2145347"/>
                <a:gridCol w="2146391"/>
                <a:gridCol w="2146391"/>
              </a:tblGrid>
              <a:tr h="365774">
                <a:tc>
                  <a:txBody>
                    <a:bodyPr/>
                    <a:lstStyle/>
                    <a:p>
                      <a:pPr marL="266700" indent="-266700" algn="ctr">
                        <a:spcAft>
                          <a:spcPts val="600"/>
                        </a:spcAft>
                      </a:pPr>
                      <a:r>
                        <a:rPr lang="zh-CN" sz="2400" b="1" kern="100" dirty="0">
                          <a:latin typeface="黑体" panose="02010609060101010101" pitchFamily="49" charset="-122"/>
                          <a:ea typeface="黑体" panose="02010609060101010101" pitchFamily="49" charset="-122"/>
                          <a:cs typeface="Times New Roman" panose="02020603050405020304"/>
                        </a:rPr>
                        <a:t>交叉方式</a:t>
                      </a:r>
                      <a:endParaRPr lang="zh-CN" sz="2400" kern="100" dirty="0">
                        <a:latin typeface="黑体" panose="02010609060101010101" pitchFamily="49" charset="-122"/>
                        <a:ea typeface="黑体" panose="02010609060101010101" pitchFamily="49"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66700" indent="-266700" algn="ctr">
                        <a:spcAft>
                          <a:spcPts val="600"/>
                        </a:spcAft>
                      </a:pPr>
                      <a:r>
                        <a:rPr lang="zh-CN" sz="2400" b="1" kern="100">
                          <a:latin typeface="黑体" panose="02010609060101010101" pitchFamily="49" charset="-122"/>
                          <a:ea typeface="黑体" panose="02010609060101010101" pitchFamily="49" charset="-122"/>
                          <a:cs typeface="Times New Roman" panose="02020603050405020304"/>
                        </a:rPr>
                        <a:t>双亲</a:t>
                      </a:r>
                      <a:endParaRPr lang="zh-CN" sz="2400" kern="100">
                        <a:latin typeface="黑体" panose="02010609060101010101" pitchFamily="49" charset="-122"/>
                        <a:ea typeface="黑体" panose="02010609060101010101" pitchFamily="49"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66700" indent="-266700" algn="ctr">
                        <a:spcAft>
                          <a:spcPts val="600"/>
                        </a:spcAft>
                      </a:pPr>
                      <a:r>
                        <a:rPr lang="zh-CN" sz="2400" b="1" kern="100">
                          <a:latin typeface="黑体" panose="02010609060101010101" pitchFamily="49" charset="-122"/>
                          <a:ea typeface="黑体" panose="02010609060101010101" pitchFamily="49" charset="-122"/>
                          <a:cs typeface="Times New Roman" panose="02020603050405020304"/>
                        </a:rPr>
                        <a:t>交叉掩码</a:t>
                      </a:r>
                      <a:endParaRPr lang="zh-CN" sz="2400" kern="100">
                        <a:latin typeface="黑体" panose="02010609060101010101" pitchFamily="49" charset="-122"/>
                        <a:ea typeface="黑体" panose="02010609060101010101" pitchFamily="49"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66700" indent="-266700" algn="ctr">
                        <a:spcAft>
                          <a:spcPts val="600"/>
                        </a:spcAft>
                      </a:pPr>
                      <a:r>
                        <a:rPr lang="zh-CN" sz="2400" b="1" kern="100">
                          <a:latin typeface="黑体" panose="02010609060101010101" pitchFamily="49" charset="-122"/>
                          <a:ea typeface="黑体" panose="02010609060101010101" pitchFamily="49" charset="-122"/>
                          <a:cs typeface="Times New Roman" panose="02020603050405020304"/>
                        </a:rPr>
                        <a:t>后代</a:t>
                      </a:r>
                      <a:endParaRPr lang="zh-CN" sz="2400" kern="100">
                        <a:latin typeface="黑体" panose="02010609060101010101" pitchFamily="49" charset="-122"/>
                        <a:ea typeface="黑体" panose="02010609060101010101" pitchFamily="49"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95184">
                <a:tc>
                  <a:txBody>
                    <a:bodyPr/>
                    <a:lstStyle/>
                    <a:p>
                      <a:pPr marL="266700" indent="-266700" algn="ctr">
                        <a:spcAft>
                          <a:spcPts val="600"/>
                        </a:spcAft>
                      </a:pPr>
                      <a:r>
                        <a:rPr lang="zh-CN" sz="2400" b="1" kern="100" dirty="0">
                          <a:latin typeface="黑体" panose="02010609060101010101" pitchFamily="49" charset="-122"/>
                          <a:ea typeface="黑体" panose="02010609060101010101" pitchFamily="49" charset="-122"/>
                          <a:cs typeface="Times New Roman" panose="02020603050405020304"/>
                        </a:rPr>
                        <a:t>单点交叉</a:t>
                      </a:r>
                      <a:endParaRPr lang="zh-CN" sz="2400" kern="100" dirty="0">
                        <a:latin typeface="黑体" panose="02010609060101010101" pitchFamily="49" charset="-122"/>
                        <a:ea typeface="黑体" panose="02010609060101010101" pitchFamily="49"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66700" indent="-266700" algn="ctr">
                        <a:spcAft>
                          <a:spcPts val="600"/>
                        </a:spcAft>
                      </a:pPr>
                      <a:r>
                        <a:rPr lang="en-US" sz="2400" b="1" u="sng" kern="100" dirty="0">
                          <a:latin typeface="黑体" panose="02010609060101010101" pitchFamily="49" charset="-122"/>
                          <a:ea typeface="黑体" panose="02010609060101010101" pitchFamily="49" charset="-122"/>
                          <a:cs typeface="Times New Roman" panose="02020603050405020304"/>
                        </a:rPr>
                        <a:t>11101</a:t>
                      </a:r>
                      <a:r>
                        <a:rPr lang="en-US" sz="2400" b="1" kern="100" dirty="0">
                          <a:latin typeface="黑体" panose="02010609060101010101" pitchFamily="49" charset="-122"/>
                          <a:ea typeface="黑体" panose="02010609060101010101" pitchFamily="49" charset="-122"/>
                          <a:cs typeface="Times New Roman" panose="02020603050405020304"/>
                        </a:rPr>
                        <a:t>001000</a:t>
                      </a:r>
                      <a:endParaRPr lang="zh-CN" sz="2400" kern="100" dirty="0">
                        <a:latin typeface="黑体" panose="02010609060101010101" pitchFamily="49" charset="-122"/>
                        <a:ea typeface="黑体" panose="02010609060101010101" pitchFamily="49" charset="-122"/>
                        <a:cs typeface="Times New Roman" panose="02020603050405020304"/>
                      </a:endParaRPr>
                    </a:p>
                    <a:p>
                      <a:pPr marL="266700" indent="-266700" algn="ctr">
                        <a:spcAft>
                          <a:spcPts val="600"/>
                        </a:spcAft>
                      </a:pPr>
                      <a:r>
                        <a:rPr lang="en-US" sz="2400" b="1" kern="100" dirty="0">
                          <a:latin typeface="黑体" panose="02010609060101010101" pitchFamily="49" charset="-122"/>
                          <a:ea typeface="黑体" panose="02010609060101010101" pitchFamily="49" charset="-122"/>
                          <a:cs typeface="Times New Roman" panose="02020603050405020304"/>
                        </a:rPr>
                        <a:t>00001</a:t>
                      </a:r>
                      <a:r>
                        <a:rPr lang="en-US" sz="2400" b="1" u="sng" kern="100" dirty="0">
                          <a:latin typeface="黑体" panose="02010609060101010101" pitchFamily="49" charset="-122"/>
                          <a:ea typeface="黑体" panose="02010609060101010101" pitchFamily="49" charset="-122"/>
                          <a:cs typeface="Times New Roman" panose="02020603050405020304"/>
                        </a:rPr>
                        <a:t>010101</a:t>
                      </a:r>
                      <a:endParaRPr lang="zh-CN" sz="2400" kern="100" dirty="0">
                        <a:latin typeface="黑体" panose="02010609060101010101" pitchFamily="49" charset="-122"/>
                        <a:ea typeface="黑体" panose="02010609060101010101" pitchFamily="49"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66700" indent="-266700" algn="ctr">
                        <a:spcAft>
                          <a:spcPts val="600"/>
                        </a:spcAft>
                      </a:pPr>
                      <a:r>
                        <a:rPr lang="en-US" sz="2400" b="1" kern="100" dirty="0">
                          <a:latin typeface="黑体" panose="02010609060101010101" pitchFamily="49" charset="-122"/>
                          <a:ea typeface="黑体" panose="02010609060101010101" pitchFamily="49" charset="-122"/>
                          <a:cs typeface="Times New Roman" panose="02020603050405020304"/>
                        </a:rPr>
                        <a:t>11111000000</a:t>
                      </a:r>
                      <a:endParaRPr lang="zh-CN" sz="2400" kern="100" dirty="0">
                        <a:latin typeface="黑体" panose="02010609060101010101" pitchFamily="49" charset="-122"/>
                        <a:ea typeface="黑体" panose="02010609060101010101" pitchFamily="49"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66700" indent="-266700" algn="ctr">
                        <a:spcAft>
                          <a:spcPts val="600"/>
                        </a:spcAft>
                      </a:pPr>
                      <a:r>
                        <a:rPr lang="en-US" sz="2400" b="1" u="sng" kern="100">
                          <a:latin typeface="黑体" panose="02010609060101010101" pitchFamily="49" charset="-122"/>
                          <a:ea typeface="黑体" panose="02010609060101010101" pitchFamily="49" charset="-122"/>
                          <a:cs typeface="Times New Roman" panose="02020603050405020304"/>
                        </a:rPr>
                        <a:t>11101010101</a:t>
                      </a:r>
                      <a:endParaRPr lang="zh-CN" sz="2400" kern="100">
                        <a:latin typeface="黑体" panose="02010609060101010101" pitchFamily="49" charset="-122"/>
                        <a:ea typeface="黑体" panose="02010609060101010101" pitchFamily="49" charset="-122"/>
                        <a:cs typeface="Times New Roman" panose="02020603050405020304"/>
                      </a:endParaRPr>
                    </a:p>
                    <a:p>
                      <a:pPr marL="266700" indent="-266700" algn="ctr">
                        <a:spcAft>
                          <a:spcPts val="600"/>
                        </a:spcAft>
                      </a:pPr>
                      <a:r>
                        <a:rPr lang="en-US" sz="2400" b="1" kern="100">
                          <a:latin typeface="黑体" panose="02010609060101010101" pitchFamily="49" charset="-122"/>
                          <a:ea typeface="黑体" panose="02010609060101010101" pitchFamily="49" charset="-122"/>
                          <a:cs typeface="Times New Roman" panose="02020603050405020304"/>
                        </a:rPr>
                        <a:t>00001001000</a:t>
                      </a:r>
                      <a:endParaRPr lang="zh-CN" sz="2400" kern="100">
                        <a:latin typeface="黑体" panose="02010609060101010101" pitchFamily="49" charset="-122"/>
                        <a:ea typeface="黑体" panose="02010609060101010101" pitchFamily="49"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95184">
                <a:tc>
                  <a:txBody>
                    <a:bodyPr/>
                    <a:lstStyle/>
                    <a:p>
                      <a:pPr marL="266700" indent="-266700" algn="ctr">
                        <a:spcAft>
                          <a:spcPts val="600"/>
                        </a:spcAft>
                      </a:pPr>
                      <a:r>
                        <a:rPr lang="zh-CN" sz="2400" b="1" kern="100">
                          <a:latin typeface="黑体" panose="02010609060101010101" pitchFamily="49" charset="-122"/>
                          <a:ea typeface="黑体" panose="02010609060101010101" pitchFamily="49" charset="-122"/>
                          <a:cs typeface="Times New Roman" panose="02020603050405020304"/>
                        </a:rPr>
                        <a:t>两点交叉</a:t>
                      </a:r>
                      <a:endParaRPr lang="zh-CN" sz="2400" kern="100">
                        <a:latin typeface="黑体" panose="02010609060101010101" pitchFamily="49" charset="-122"/>
                        <a:ea typeface="黑体" panose="02010609060101010101" pitchFamily="49"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66700" indent="-266700" algn="ctr">
                        <a:spcAft>
                          <a:spcPts val="600"/>
                        </a:spcAft>
                      </a:pPr>
                      <a:r>
                        <a:rPr lang="en-US" sz="2400" b="1" kern="100">
                          <a:latin typeface="黑体" panose="02010609060101010101" pitchFamily="49" charset="-122"/>
                          <a:ea typeface="黑体" panose="02010609060101010101" pitchFamily="49" charset="-122"/>
                          <a:cs typeface="Times New Roman" panose="02020603050405020304"/>
                        </a:rPr>
                        <a:t>11</a:t>
                      </a:r>
                      <a:r>
                        <a:rPr lang="en-US" sz="2400" b="1" u="sng" kern="100">
                          <a:latin typeface="黑体" panose="02010609060101010101" pitchFamily="49" charset="-122"/>
                          <a:ea typeface="黑体" panose="02010609060101010101" pitchFamily="49" charset="-122"/>
                          <a:cs typeface="Times New Roman" panose="02020603050405020304"/>
                        </a:rPr>
                        <a:t>10100</a:t>
                      </a:r>
                      <a:r>
                        <a:rPr lang="en-US" sz="2400" b="1" kern="100">
                          <a:latin typeface="黑体" panose="02010609060101010101" pitchFamily="49" charset="-122"/>
                          <a:ea typeface="黑体" panose="02010609060101010101" pitchFamily="49" charset="-122"/>
                          <a:cs typeface="Times New Roman" panose="02020603050405020304"/>
                        </a:rPr>
                        <a:t>1000</a:t>
                      </a:r>
                      <a:endParaRPr lang="zh-CN" sz="2400" kern="100">
                        <a:latin typeface="黑体" panose="02010609060101010101" pitchFamily="49" charset="-122"/>
                        <a:ea typeface="黑体" panose="02010609060101010101" pitchFamily="49" charset="-122"/>
                        <a:cs typeface="Times New Roman" panose="02020603050405020304"/>
                      </a:endParaRPr>
                    </a:p>
                    <a:p>
                      <a:pPr marL="266700" indent="-266700" algn="ctr">
                        <a:spcAft>
                          <a:spcPts val="600"/>
                        </a:spcAft>
                      </a:pPr>
                      <a:r>
                        <a:rPr lang="en-US" sz="2400" b="1" u="sng" kern="100">
                          <a:latin typeface="黑体" panose="02010609060101010101" pitchFamily="49" charset="-122"/>
                          <a:ea typeface="黑体" panose="02010609060101010101" pitchFamily="49" charset="-122"/>
                          <a:cs typeface="Times New Roman" panose="02020603050405020304"/>
                        </a:rPr>
                        <a:t>00</a:t>
                      </a:r>
                      <a:r>
                        <a:rPr lang="en-US" sz="2400" b="1" kern="100">
                          <a:latin typeface="黑体" panose="02010609060101010101" pitchFamily="49" charset="-122"/>
                          <a:ea typeface="黑体" panose="02010609060101010101" pitchFamily="49" charset="-122"/>
                          <a:cs typeface="Times New Roman" panose="02020603050405020304"/>
                        </a:rPr>
                        <a:t>00101</a:t>
                      </a:r>
                      <a:r>
                        <a:rPr lang="en-US" sz="2400" b="1" u="sng" kern="100">
                          <a:latin typeface="黑体" panose="02010609060101010101" pitchFamily="49" charset="-122"/>
                          <a:ea typeface="黑体" panose="02010609060101010101" pitchFamily="49" charset="-122"/>
                          <a:cs typeface="Times New Roman" panose="02020603050405020304"/>
                        </a:rPr>
                        <a:t>0101</a:t>
                      </a:r>
                      <a:endParaRPr lang="zh-CN" sz="2400" kern="100">
                        <a:latin typeface="黑体" panose="02010609060101010101" pitchFamily="49" charset="-122"/>
                        <a:ea typeface="黑体" panose="02010609060101010101" pitchFamily="49"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66700" indent="-266700" algn="ctr">
                        <a:spcAft>
                          <a:spcPts val="600"/>
                        </a:spcAft>
                      </a:pPr>
                      <a:r>
                        <a:rPr lang="en-US" sz="2400" b="1" kern="100" dirty="0">
                          <a:latin typeface="黑体" panose="02010609060101010101" pitchFamily="49" charset="-122"/>
                          <a:ea typeface="黑体" panose="02010609060101010101" pitchFamily="49" charset="-122"/>
                          <a:cs typeface="Times New Roman" panose="02020603050405020304"/>
                        </a:rPr>
                        <a:t>00111110000</a:t>
                      </a:r>
                      <a:endParaRPr lang="zh-CN" sz="2400" kern="100" dirty="0">
                        <a:latin typeface="黑体" panose="02010609060101010101" pitchFamily="49" charset="-122"/>
                        <a:ea typeface="黑体" panose="02010609060101010101" pitchFamily="49"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66700" indent="-266700" algn="ctr">
                        <a:spcAft>
                          <a:spcPts val="600"/>
                        </a:spcAft>
                      </a:pPr>
                      <a:r>
                        <a:rPr lang="en-US" sz="2400" b="1" u="sng" kern="100" dirty="0">
                          <a:latin typeface="黑体" panose="02010609060101010101" pitchFamily="49" charset="-122"/>
                          <a:ea typeface="黑体" panose="02010609060101010101" pitchFamily="49" charset="-122"/>
                          <a:cs typeface="Times New Roman" panose="02020603050405020304"/>
                        </a:rPr>
                        <a:t>00101000101</a:t>
                      </a:r>
                      <a:endParaRPr lang="zh-CN" sz="2400" kern="100" dirty="0">
                        <a:latin typeface="黑体" panose="02010609060101010101" pitchFamily="49" charset="-122"/>
                        <a:ea typeface="黑体" panose="02010609060101010101" pitchFamily="49" charset="-122"/>
                        <a:cs typeface="Times New Roman" panose="02020603050405020304"/>
                      </a:endParaRPr>
                    </a:p>
                    <a:p>
                      <a:pPr marL="266700" indent="-266700" algn="ctr">
                        <a:spcAft>
                          <a:spcPts val="600"/>
                        </a:spcAft>
                      </a:pPr>
                      <a:r>
                        <a:rPr lang="en-US" sz="2400" b="1" kern="100" dirty="0">
                          <a:latin typeface="黑体" panose="02010609060101010101" pitchFamily="49" charset="-122"/>
                          <a:ea typeface="黑体" panose="02010609060101010101" pitchFamily="49" charset="-122"/>
                          <a:cs typeface="Times New Roman" panose="02020603050405020304"/>
                        </a:rPr>
                        <a:t>11001011000</a:t>
                      </a:r>
                      <a:endParaRPr lang="zh-CN" sz="2400" kern="100" dirty="0">
                        <a:latin typeface="黑体" panose="02010609060101010101" pitchFamily="49" charset="-122"/>
                        <a:ea typeface="黑体" panose="02010609060101010101" pitchFamily="49"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95184">
                <a:tc>
                  <a:txBody>
                    <a:bodyPr/>
                    <a:lstStyle/>
                    <a:p>
                      <a:pPr marL="266700" indent="-266700" algn="ctr">
                        <a:spcAft>
                          <a:spcPts val="600"/>
                        </a:spcAft>
                      </a:pPr>
                      <a:r>
                        <a:rPr lang="zh-CN" sz="2400" b="1" kern="100">
                          <a:latin typeface="黑体" panose="02010609060101010101" pitchFamily="49" charset="-122"/>
                          <a:ea typeface="黑体" panose="02010609060101010101" pitchFamily="49" charset="-122"/>
                          <a:cs typeface="Times New Roman" panose="02020603050405020304"/>
                        </a:rPr>
                        <a:t>均匀交叉</a:t>
                      </a:r>
                      <a:endParaRPr lang="zh-CN" sz="2400" kern="100">
                        <a:latin typeface="黑体" panose="02010609060101010101" pitchFamily="49" charset="-122"/>
                        <a:ea typeface="黑体" panose="02010609060101010101" pitchFamily="49"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66700" indent="-266700" algn="ctr">
                        <a:spcAft>
                          <a:spcPts val="600"/>
                        </a:spcAft>
                      </a:pPr>
                      <a:r>
                        <a:rPr lang="en-US" sz="2400" b="1" u="sng" kern="100" dirty="0">
                          <a:latin typeface="黑体" panose="02010609060101010101" pitchFamily="49" charset="-122"/>
                          <a:ea typeface="黑体" panose="02010609060101010101" pitchFamily="49" charset="-122"/>
                          <a:cs typeface="Times New Roman" panose="02020603050405020304"/>
                        </a:rPr>
                        <a:t>1</a:t>
                      </a:r>
                      <a:r>
                        <a:rPr lang="en-US" sz="2400" b="1" kern="100" dirty="0">
                          <a:latin typeface="黑体" panose="02010609060101010101" pitchFamily="49" charset="-122"/>
                          <a:ea typeface="黑体" panose="02010609060101010101" pitchFamily="49" charset="-122"/>
                          <a:cs typeface="Times New Roman" panose="02020603050405020304"/>
                        </a:rPr>
                        <a:t>11</a:t>
                      </a:r>
                      <a:r>
                        <a:rPr lang="en-US" sz="2400" b="1" u="sng" kern="100" dirty="0">
                          <a:latin typeface="黑体" panose="02010609060101010101" pitchFamily="49" charset="-122"/>
                          <a:ea typeface="黑体" panose="02010609060101010101" pitchFamily="49" charset="-122"/>
                          <a:cs typeface="Times New Roman" panose="02020603050405020304"/>
                        </a:rPr>
                        <a:t>01</a:t>
                      </a:r>
                      <a:r>
                        <a:rPr lang="en-US" sz="2400" b="1" kern="100" dirty="0">
                          <a:latin typeface="黑体" panose="02010609060101010101" pitchFamily="49" charset="-122"/>
                          <a:ea typeface="黑体" panose="02010609060101010101" pitchFamily="49" charset="-122"/>
                          <a:cs typeface="Times New Roman" panose="02020603050405020304"/>
                        </a:rPr>
                        <a:t>0</a:t>
                      </a:r>
                      <a:r>
                        <a:rPr lang="en-US" sz="2400" b="1" u="sng" kern="100" dirty="0">
                          <a:latin typeface="黑体" panose="02010609060101010101" pitchFamily="49" charset="-122"/>
                          <a:ea typeface="黑体" panose="02010609060101010101" pitchFamily="49" charset="-122"/>
                          <a:cs typeface="Times New Roman" panose="02020603050405020304"/>
                        </a:rPr>
                        <a:t>0</a:t>
                      </a:r>
                      <a:r>
                        <a:rPr lang="en-US" sz="2400" b="1" kern="100" dirty="0">
                          <a:latin typeface="黑体" panose="02010609060101010101" pitchFamily="49" charset="-122"/>
                          <a:ea typeface="黑体" panose="02010609060101010101" pitchFamily="49" charset="-122"/>
                          <a:cs typeface="Times New Roman" panose="02020603050405020304"/>
                        </a:rPr>
                        <a:t>10</a:t>
                      </a:r>
                      <a:r>
                        <a:rPr lang="en-US" sz="2400" b="1" u="sng" kern="100" dirty="0">
                          <a:latin typeface="黑体" panose="02010609060101010101" pitchFamily="49" charset="-122"/>
                          <a:ea typeface="黑体" panose="02010609060101010101" pitchFamily="49" charset="-122"/>
                          <a:cs typeface="Times New Roman" panose="02020603050405020304"/>
                        </a:rPr>
                        <a:t>00</a:t>
                      </a:r>
                      <a:endParaRPr lang="zh-CN" sz="2400" kern="100" dirty="0">
                        <a:latin typeface="黑体" panose="02010609060101010101" pitchFamily="49" charset="-122"/>
                        <a:ea typeface="黑体" panose="02010609060101010101" pitchFamily="49" charset="-122"/>
                        <a:cs typeface="Times New Roman" panose="02020603050405020304"/>
                      </a:endParaRPr>
                    </a:p>
                    <a:p>
                      <a:pPr marL="266700" indent="-266700" algn="ctr">
                        <a:spcAft>
                          <a:spcPts val="600"/>
                        </a:spcAft>
                      </a:pPr>
                      <a:r>
                        <a:rPr lang="en-US" sz="2400" b="1" kern="100" dirty="0">
                          <a:latin typeface="黑体" panose="02010609060101010101" pitchFamily="49" charset="-122"/>
                          <a:ea typeface="黑体" panose="02010609060101010101" pitchFamily="49" charset="-122"/>
                          <a:cs typeface="Times New Roman" panose="02020603050405020304"/>
                        </a:rPr>
                        <a:t>0</a:t>
                      </a:r>
                      <a:r>
                        <a:rPr lang="en-US" sz="2400" b="1" u="sng" kern="100" dirty="0">
                          <a:latin typeface="黑体" panose="02010609060101010101" pitchFamily="49" charset="-122"/>
                          <a:ea typeface="黑体" panose="02010609060101010101" pitchFamily="49" charset="-122"/>
                          <a:cs typeface="Times New Roman" panose="02020603050405020304"/>
                        </a:rPr>
                        <a:t>00</a:t>
                      </a:r>
                      <a:r>
                        <a:rPr lang="en-US" sz="2400" b="1" kern="100" dirty="0">
                          <a:latin typeface="黑体" panose="02010609060101010101" pitchFamily="49" charset="-122"/>
                          <a:ea typeface="黑体" panose="02010609060101010101" pitchFamily="49" charset="-122"/>
                          <a:cs typeface="Times New Roman" panose="02020603050405020304"/>
                        </a:rPr>
                        <a:t>01</a:t>
                      </a:r>
                      <a:r>
                        <a:rPr lang="en-US" sz="2400" b="1" u="sng" kern="100" dirty="0">
                          <a:latin typeface="黑体" panose="02010609060101010101" pitchFamily="49" charset="-122"/>
                          <a:ea typeface="黑体" panose="02010609060101010101" pitchFamily="49" charset="-122"/>
                          <a:cs typeface="Times New Roman" panose="02020603050405020304"/>
                        </a:rPr>
                        <a:t>0</a:t>
                      </a:r>
                      <a:r>
                        <a:rPr lang="en-US" sz="2400" b="1" kern="100" dirty="0">
                          <a:latin typeface="黑体" panose="02010609060101010101" pitchFamily="49" charset="-122"/>
                          <a:ea typeface="黑体" panose="02010609060101010101" pitchFamily="49" charset="-122"/>
                          <a:cs typeface="Times New Roman" panose="02020603050405020304"/>
                        </a:rPr>
                        <a:t>1</a:t>
                      </a:r>
                      <a:r>
                        <a:rPr lang="en-US" sz="2400" b="1" u="sng" kern="100" dirty="0">
                          <a:latin typeface="黑体" panose="02010609060101010101" pitchFamily="49" charset="-122"/>
                          <a:ea typeface="黑体" panose="02010609060101010101" pitchFamily="49" charset="-122"/>
                          <a:cs typeface="Times New Roman" panose="02020603050405020304"/>
                        </a:rPr>
                        <a:t>01</a:t>
                      </a:r>
                      <a:r>
                        <a:rPr lang="en-US" sz="2400" b="1" kern="100" dirty="0">
                          <a:latin typeface="黑体" panose="02010609060101010101" pitchFamily="49" charset="-122"/>
                          <a:ea typeface="黑体" panose="02010609060101010101" pitchFamily="49" charset="-122"/>
                          <a:cs typeface="Times New Roman" panose="02020603050405020304"/>
                        </a:rPr>
                        <a:t>01</a:t>
                      </a:r>
                      <a:endParaRPr lang="zh-CN" sz="2400" kern="100" dirty="0">
                        <a:latin typeface="黑体" panose="02010609060101010101" pitchFamily="49" charset="-122"/>
                        <a:ea typeface="黑体" panose="02010609060101010101" pitchFamily="49"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66700" indent="-266700" algn="ctr">
                        <a:spcAft>
                          <a:spcPts val="600"/>
                        </a:spcAft>
                      </a:pPr>
                      <a:r>
                        <a:rPr lang="en-US" sz="2400" b="1" kern="100">
                          <a:latin typeface="黑体" panose="02010609060101010101" pitchFamily="49" charset="-122"/>
                          <a:ea typeface="黑体" panose="02010609060101010101" pitchFamily="49" charset="-122"/>
                          <a:cs typeface="Times New Roman" panose="02020603050405020304"/>
                        </a:rPr>
                        <a:t>10011010011</a:t>
                      </a:r>
                      <a:endParaRPr lang="zh-CN" sz="2400" kern="100">
                        <a:latin typeface="黑体" panose="02010609060101010101" pitchFamily="49" charset="-122"/>
                        <a:ea typeface="黑体" panose="02010609060101010101" pitchFamily="49"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66700" indent="-266700" algn="ctr">
                        <a:spcAft>
                          <a:spcPts val="600"/>
                        </a:spcAft>
                      </a:pPr>
                      <a:r>
                        <a:rPr lang="en-US" sz="2400" b="1" u="sng" kern="100" dirty="0">
                          <a:latin typeface="黑体" panose="02010609060101010101" pitchFamily="49" charset="-122"/>
                          <a:ea typeface="黑体" panose="02010609060101010101" pitchFamily="49" charset="-122"/>
                          <a:cs typeface="Times New Roman" panose="02020603050405020304"/>
                        </a:rPr>
                        <a:t>10001000100</a:t>
                      </a:r>
                      <a:endParaRPr lang="zh-CN" sz="2400" kern="100" dirty="0">
                        <a:latin typeface="黑体" panose="02010609060101010101" pitchFamily="49" charset="-122"/>
                        <a:ea typeface="黑体" panose="02010609060101010101" pitchFamily="49" charset="-122"/>
                        <a:cs typeface="Times New Roman" panose="02020603050405020304"/>
                      </a:endParaRPr>
                    </a:p>
                    <a:p>
                      <a:pPr marL="266700" indent="-266700" algn="ctr">
                        <a:spcAft>
                          <a:spcPts val="600"/>
                        </a:spcAft>
                      </a:pPr>
                      <a:r>
                        <a:rPr lang="en-US" sz="2400" b="1" kern="100" dirty="0">
                          <a:latin typeface="黑体" panose="02010609060101010101" pitchFamily="49" charset="-122"/>
                          <a:ea typeface="黑体" panose="02010609060101010101" pitchFamily="49" charset="-122"/>
                          <a:cs typeface="Times New Roman" panose="02020603050405020304"/>
                        </a:rPr>
                        <a:t>01101011001</a:t>
                      </a:r>
                      <a:endParaRPr lang="zh-CN" sz="2400" kern="100" dirty="0">
                        <a:latin typeface="黑体" panose="02010609060101010101" pitchFamily="49" charset="-122"/>
                        <a:ea typeface="黑体" panose="02010609060101010101" pitchFamily="49"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0257" name="Text Box 2"/>
          <p:cNvSpPr txBox="1"/>
          <p:nvPr/>
        </p:nvSpPr>
        <p:spPr>
          <a:xfrm>
            <a:off x="228600" y="990600"/>
            <a:ext cx="8605838" cy="5705475"/>
          </a:xfrm>
          <a:prstGeom prst="rect">
            <a:avLst/>
          </a:prstGeom>
          <a:noFill/>
          <a:ln w="9525">
            <a:noFill/>
          </a:ln>
        </p:spPr>
        <p:txBody>
          <a:bodyPr anchor="t" anchorCtr="0">
            <a:spAutoFit/>
          </a:bodyPr>
          <a:p>
            <a:pPr eaLnBrk="0" hangingPunct="0">
              <a:lnSpc>
                <a:spcPct val="120000"/>
              </a:lnSpc>
              <a:spcBef>
                <a:spcPct val="5000"/>
              </a:spcBef>
              <a:buClrTx/>
              <a:buFontTx/>
            </a:pPr>
            <a:r>
              <a:rPr lang="zh-CN" altLang="en-US" dirty="0">
                <a:solidFill>
                  <a:srgbClr val="0000CC"/>
                </a:solidFill>
                <a:latin typeface="黑体" panose="02010609060101010101" pitchFamily="49" charset="-122"/>
                <a:ea typeface="宋体" panose="02010600030101010101" pitchFamily="2" charset="-122"/>
              </a:rPr>
              <a:t>变异操作</a:t>
            </a:r>
            <a:endParaRPr lang="zh-CN" altLang="en-US" dirty="0">
              <a:solidFill>
                <a:srgbClr val="0000CC"/>
              </a:solidFill>
              <a:latin typeface="黑体" panose="02010609060101010101" pitchFamily="49" charset="-122"/>
              <a:ea typeface="宋体" panose="02010600030101010101" pitchFamily="2" charset="-122"/>
            </a:endParaRPr>
          </a:p>
          <a:p>
            <a:pPr eaLnBrk="0" hangingPunct="0">
              <a:lnSpc>
                <a:spcPct val="120000"/>
              </a:lnSpc>
              <a:spcBef>
                <a:spcPct val="5000"/>
              </a:spcBef>
              <a:buClrTx/>
              <a:buFontTx/>
            </a:pPr>
            <a:r>
              <a:rPr lang="zh-CN" altLang="en-US" sz="2400" b="0" dirty="0">
                <a:solidFill>
                  <a:srgbClr val="FF0000"/>
                </a:solidFill>
                <a:latin typeface="黑体" panose="02010609060101010101" pitchFamily="49" charset="-122"/>
                <a:ea typeface="宋体" panose="02010600030101010101" pitchFamily="2" charset="-122"/>
              </a:rPr>
              <a:t>    变异</a:t>
            </a:r>
            <a:r>
              <a:rPr lang="zh-CN" altLang="en-US" sz="2400" b="0" dirty="0">
                <a:latin typeface="黑体" panose="02010609060101010101" pitchFamily="49" charset="-122"/>
                <a:ea typeface="宋体" panose="02010600030101010101" pitchFamily="2" charset="-122"/>
              </a:rPr>
              <a:t>是指对选中个体的染色体中的某些基因进行变动，以形成新的个体。</a:t>
            </a:r>
            <a:r>
              <a:rPr lang="zh-CN" altLang="en-US" sz="2400" b="0" dirty="0">
                <a:solidFill>
                  <a:srgbClr val="0000CC"/>
                </a:solidFill>
                <a:latin typeface="黑体" panose="02010609060101010101" pitchFamily="49" charset="-122"/>
                <a:ea typeface="宋体" panose="02010600030101010101" pitchFamily="2" charset="-122"/>
              </a:rPr>
              <a:t>变异也是生物遗传和自然演化中的一种基本现象，它可增强种群的多样性。遗传算法中的变异操作增加了算法的局部随机搜索能力，从而可以维持种群的多样性。</a:t>
            </a:r>
            <a:r>
              <a:rPr lang="zh-CN" altLang="en-US" sz="2400" b="0" dirty="0">
                <a:latin typeface="黑体" panose="02010609060101010101" pitchFamily="49" charset="-122"/>
                <a:ea typeface="宋体" panose="02010600030101010101" pitchFamily="2" charset="-122"/>
              </a:rPr>
              <a:t>根据个体编码方式的不同，变异操作可分为</a:t>
            </a:r>
            <a:r>
              <a:rPr lang="zh-CN" altLang="en-US" sz="2400" b="0" dirty="0">
                <a:solidFill>
                  <a:srgbClr val="FF0000"/>
                </a:solidFill>
                <a:latin typeface="黑体" panose="02010609060101010101" pitchFamily="49" charset="-122"/>
                <a:ea typeface="宋体" panose="02010600030101010101" pitchFamily="2" charset="-122"/>
              </a:rPr>
              <a:t>二进制变异</a:t>
            </a:r>
            <a:r>
              <a:rPr lang="zh-CN" altLang="en-US" sz="2400" b="0" dirty="0">
                <a:latin typeface="黑体" panose="02010609060101010101" pitchFamily="49" charset="-122"/>
                <a:ea typeface="宋体" panose="02010600030101010101" pitchFamily="2" charset="-122"/>
              </a:rPr>
              <a:t>和</a:t>
            </a:r>
            <a:r>
              <a:rPr lang="zh-CN" altLang="en-US" sz="2400" b="0" dirty="0">
                <a:solidFill>
                  <a:srgbClr val="FF0000"/>
                </a:solidFill>
                <a:latin typeface="黑体" panose="02010609060101010101" pitchFamily="49" charset="-122"/>
                <a:ea typeface="宋体" panose="02010600030101010101" pitchFamily="2" charset="-122"/>
              </a:rPr>
              <a:t>实值变异</a:t>
            </a:r>
            <a:r>
              <a:rPr lang="zh-CN" altLang="en-US" sz="2400" b="0" dirty="0">
                <a:latin typeface="黑体" panose="02010609060101010101" pitchFamily="49" charset="-122"/>
                <a:ea typeface="宋体" panose="02010600030101010101" pitchFamily="2" charset="-122"/>
              </a:rPr>
              <a:t>两种类型。</a:t>
            </a:r>
            <a:endParaRPr lang="en-US" altLang="zh-CN" sz="2400" b="0" dirty="0">
              <a:latin typeface="黑体" panose="02010609060101010101" pitchFamily="49" charset="-122"/>
            </a:endParaRPr>
          </a:p>
          <a:p>
            <a:pPr eaLnBrk="0" hangingPunct="0">
              <a:lnSpc>
                <a:spcPct val="130000"/>
              </a:lnSpc>
              <a:spcBef>
                <a:spcPct val="5000"/>
              </a:spcBef>
              <a:buClrTx/>
              <a:buFontTx/>
            </a:pPr>
            <a:r>
              <a:rPr lang="zh-CN" altLang="en-US" sz="2400" dirty="0">
                <a:solidFill>
                  <a:srgbClr val="006600"/>
                </a:solidFill>
                <a:latin typeface="黑体" panose="02010609060101010101" pitchFamily="49" charset="-122"/>
                <a:ea typeface="宋体" panose="02010600030101010101" pitchFamily="2" charset="-122"/>
              </a:rPr>
              <a:t>（</a:t>
            </a:r>
            <a:r>
              <a:rPr lang="en-US" altLang="zh-CN" sz="2400" dirty="0">
                <a:solidFill>
                  <a:srgbClr val="006600"/>
                </a:solidFill>
                <a:latin typeface="黑体" panose="02010609060101010101" pitchFamily="49" charset="-122"/>
              </a:rPr>
              <a:t>1</a:t>
            </a:r>
            <a:r>
              <a:rPr lang="zh-CN" altLang="en-US" sz="2400" dirty="0">
                <a:solidFill>
                  <a:srgbClr val="006600"/>
                </a:solidFill>
                <a:latin typeface="黑体" panose="02010609060101010101" pitchFamily="49" charset="-122"/>
                <a:ea typeface="宋体" panose="02010600030101010101" pitchFamily="2" charset="-122"/>
              </a:rPr>
              <a:t>）二进制变异：</a:t>
            </a:r>
            <a:r>
              <a:rPr lang="zh-CN" altLang="en-US" sz="2400" b="0" dirty="0">
                <a:latin typeface="黑体" panose="02010609060101010101" pitchFamily="49" charset="-122"/>
                <a:ea typeface="宋体" panose="02010600030101010101" pitchFamily="2" charset="-122"/>
              </a:rPr>
              <a:t>该变异方法是先随机地产生一个变异位，然后将该变异位置上的基因值由“</a:t>
            </a:r>
            <a:r>
              <a:rPr lang="en-US" altLang="zh-CN" sz="2400" b="0" dirty="0">
                <a:latin typeface="黑体" panose="02010609060101010101" pitchFamily="49" charset="-122"/>
              </a:rPr>
              <a:t>0”</a:t>
            </a:r>
            <a:r>
              <a:rPr lang="zh-CN" altLang="en-US" sz="2400" b="0" dirty="0">
                <a:latin typeface="黑体" panose="02010609060101010101" pitchFamily="49" charset="-122"/>
                <a:ea typeface="宋体" panose="02010600030101010101" pitchFamily="2" charset="-122"/>
              </a:rPr>
              <a:t>变为“</a:t>
            </a:r>
            <a:r>
              <a:rPr lang="en-US" altLang="zh-CN" sz="2400" b="0" dirty="0">
                <a:latin typeface="黑体" panose="02010609060101010101" pitchFamily="49" charset="-122"/>
              </a:rPr>
              <a:t>1”</a:t>
            </a:r>
            <a:r>
              <a:rPr lang="zh-CN" altLang="en-US" sz="2400" b="0" dirty="0">
                <a:latin typeface="黑体" panose="02010609060101010101" pitchFamily="49" charset="-122"/>
                <a:ea typeface="宋体" panose="02010600030101010101" pitchFamily="2" charset="-122"/>
              </a:rPr>
              <a:t>，或由“</a:t>
            </a:r>
            <a:r>
              <a:rPr lang="en-US" altLang="zh-CN" sz="2400" b="0" dirty="0">
                <a:latin typeface="黑体" panose="02010609060101010101" pitchFamily="49" charset="-122"/>
              </a:rPr>
              <a:t>1”</a:t>
            </a:r>
            <a:r>
              <a:rPr lang="zh-CN" altLang="en-US" sz="2400" b="0" dirty="0">
                <a:latin typeface="黑体" panose="02010609060101010101" pitchFamily="49" charset="-122"/>
                <a:ea typeface="宋体" panose="02010600030101010101" pitchFamily="2" charset="-122"/>
              </a:rPr>
              <a:t>变为“</a:t>
            </a:r>
            <a:r>
              <a:rPr lang="en-US" altLang="zh-CN" sz="2400" b="0" dirty="0">
                <a:latin typeface="黑体" panose="02010609060101010101" pitchFamily="49" charset="-122"/>
              </a:rPr>
              <a:t>0”</a:t>
            </a:r>
            <a:r>
              <a:rPr lang="zh-CN" altLang="en-US" sz="2400" b="0" dirty="0">
                <a:latin typeface="黑体" panose="02010609060101010101" pitchFamily="49" charset="-122"/>
                <a:ea typeface="宋体" panose="02010600030101010101" pitchFamily="2" charset="-122"/>
              </a:rPr>
              <a:t>，产生一个新的个体。例如：设变异前的个体为</a:t>
            </a:r>
            <a:r>
              <a:rPr lang="en-US" altLang="zh-CN" sz="2400" b="0" dirty="0">
                <a:latin typeface="黑体" panose="02010609060101010101" pitchFamily="49" charset="-122"/>
              </a:rPr>
              <a:t>A=</a:t>
            </a:r>
            <a:r>
              <a:rPr lang="fr-FR" altLang="zh-CN" sz="2400" b="0" dirty="0">
                <a:latin typeface="黑体" panose="02010609060101010101" pitchFamily="49" charset="-122"/>
              </a:rPr>
              <a:t>0 0 1 1 0 1</a:t>
            </a:r>
            <a:r>
              <a:rPr lang="zh-CN" altLang="fr-FR" sz="2400" b="0" dirty="0">
                <a:latin typeface="黑体" panose="02010609060101010101" pitchFamily="49" charset="-122"/>
                <a:ea typeface="宋体" panose="02010600030101010101" pitchFamily="2" charset="-122"/>
              </a:rPr>
              <a:t>，若随机产生的变异位置是</a:t>
            </a:r>
            <a:r>
              <a:rPr lang="fr-FR" altLang="zh-CN" sz="2400" b="0" dirty="0">
                <a:latin typeface="黑体" panose="02010609060101010101" pitchFamily="49" charset="-122"/>
              </a:rPr>
              <a:t>2</a:t>
            </a:r>
            <a:r>
              <a:rPr lang="zh-CN" altLang="fr-FR" sz="2400" b="0" dirty="0">
                <a:latin typeface="黑体" panose="02010609060101010101" pitchFamily="49" charset="-122"/>
                <a:ea typeface="宋体" panose="02010600030101010101" pitchFamily="2" charset="-122"/>
              </a:rPr>
              <a:t>，则该个体的第</a:t>
            </a:r>
            <a:r>
              <a:rPr lang="fr-FR" altLang="zh-CN" sz="2400" b="0" dirty="0">
                <a:latin typeface="黑体" panose="02010609060101010101" pitchFamily="49" charset="-122"/>
              </a:rPr>
              <a:t>2</a:t>
            </a:r>
            <a:r>
              <a:rPr lang="zh-CN" altLang="fr-FR" sz="2400" b="0" dirty="0">
                <a:latin typeface="黑体" panose="02010609060101010101" pitchFamily="49" charset="-122"/>
                <a:ea typeface="宋体" panose="02010600030101010101" pitchFamily="2" charset="-122"/>
              </a:rPr>
              <a:t>位由“</a:t>
            </a:r>
            <a:r>
              <a:rPr lang="fr-FR" altLang="zh-CN" sz="2400" b="0" dirty="0">
                <a:latin typeface="黑体" panose="02010609060101010101" pitchFamily="49" charset="-122"/>
              </a:rPr>
              <a:t>0”</a:t>
            </a:r>
            <a:r>
              <a:rPr lang="zh-CN" altLang="fr-FR" sz="2400" b="0" dirty="0">
                <a:latin typeface="黑体" panose="02010609060101010101" pitchFamily="49" charset="-122"/>
                <a:ea typeface="宋体" panose="02010600030101010101" pitchFamily="2" charset="-122"/>
              </a:rPr>
              <a:t>变为“</a:t>
            </a:r>
            <a:r>
              <a:rPr lang="fr-FR" altLang="zh-CN" sz="2400" b="0" dirty="0">
                <a:latin typeface="黑体" panose="02010609060101010101" pitchFamily="49" charset="-122"/>
              </a:rPr>
              <a:t>1”</a:t>
            </a:r>
            <a:r>
              <a:rPr lang="zh-CN" altLang="fr-FR" sz="2400" b="0" dirty="0">
                <a:latin typeface="黑体" panose="02010609060101010101" pitchFamily="49" charset="-122"/>
                <a:ea typeface="宋体" panose="02010600030101010101" pitchFamily="2" charset="-122"/>
              </a:rPr>
              <a:t>。</a:t>
            </a:r>
            <a:r>
              <a:rPr lang="zh-CN" altLang="fr-FR" sz="2400" b="0" dirty="0">
                <a:solidFill>
                  <a:srgbClr val="0000CC"/>
                </a:solidFill>
                <a:latin typeface="黑体" panose="02010609060101010101" pitchFamily="49" charset="-122"/>
                <a:ea typeface="宋体" panose="02010600030101010101" pitchFamily="2" charset="-122"/>
              </a:rPr>
              <a:t> </a:t>
            </a:r>
            <a:r>
              <a:rPr lang="zh-CN" altLang="fr-FR" sz="2400" b="0" dirty="0">
                <a:latin typeface="黑体" panose="02010609060101010101" pitchFamily="49" charset="-122"/>
                <a:ea typeface="宋体" panose="02010600030101010101" pitchFamily="2" charset="-122"/>
              </a:rPr>
              <a:t>变异后的新的个体是</a:t>
            </a:r>
            <a:r>
              <a:rPr lang="fr-FR" altLang="zh-CN" sz="2400" b="0" dirty="0">
                <a:latin typeface="黑体" panose="02010609060101010101" pitchFamily="49" charset="-122"/>
              </a:rPr>
              <a:t>A'= 0 1 1 1 0 1 </a:t>
            </a:r>
            <a:r>
              <a:rPr lang="zh-CN" altLang="fr-FR" sz="2400" b="0" dirty="0">
                <a:latin typeface="黑体" panose="02010609060101010101" pitchFamily="49" charset="-122"/>
                <a:ea typeface="宋体" panose="02010600030101010101" pitchFamily="2" charset="-122"/>
              </a:rPr>
              <a:t>。</a:t>
            </a:r>
            <a:endParaRPr lang="en-US" altLang="zh-CN" sz="2400" b="0" dirty="0">
              <a:latin typeface="黑体" panose="02010609060101010101" pitchFamily="49" charset="-122"/>
            </a:endParaRPr>
          </a:p>
        </p:txBody>
      </p:sp>
      <p:sp>
        <p:nvSpPr>
          <p:cNvPr id="480258" name="TextBox 14"/>
          <p:cNvSpPr txBox="1"/>
          <p:nvPr/>
        </p:nvSpPr>
        <p:spPr>
          <a:xfrm>
            <a:off x="228600" y="152400"/>
            <a:ext cx="7772400" cy="646113"/>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二、遗传算法</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Text Box 2"/>
          <p:cNvSpPr txBox="1"/>
          <p:nvPr/>
        </p:nvSpPr>
        <p:spPr>
          <a:xfrm>
            <a:off x="457200" y="974725"/>
            <a:ext cx="8355013" cy="5749925"/>
          </a:xfrm>
          <a:prstGeom prst="rect">
            <a:avLst/>
          </a:prstGeom>
          <a:noFill/>
          <a:ln w="9525">
            <a:noFill/>
          </a:ln>
        </p:spPr>
        <p:txBody>
          <a:bodyPr>
            <a:spAutoFit/>
          </a:bodyPr>
          <a:lstStyle/>
          <a:p>
            <a:pPr marR="0" defTabSz="914400" eaLnBrk="0" hangingPunct="0">
              <a:lnSpc>
                <a:spcPct val="105000"/>
              </a:lnSpc>
              <a:spcBef>
                <a:spcPct val="5000"/>
              </a:spcBef>
              <a:spcAft>
                <a:spcPct val="5000"/>
              </a:spcAft>
              <a:buClrTx/>
              <a:buSzTx/>
              <a:buFontTx/>
              <a:buNone/>
              <a:defRPr/>
            </a:pPr>
            <a:r>
              <a:rPr kumimoji="0" lang="zh-CN" altLang="en-US" kern="1200" cap="none" spc="0" normalizeH="0" baseline="0" noProof="1">
                <a:solidFill>
                  <a:srgbClr val="0000CC"/>
                </a:solidFill>
                <a:latin typeface="黑体" panose="02010609060101010101" pitchFamily="49" charset="-122"/>
                <a:ea typeface="宋体" panose="02010600030101010101" pitchFamily="2" charset="-122"/>
                <a:cs typeface="+mn-cs"/>
                <a:sym typeface="+mn-ea"/>
              </a:rPr>
              <a:t>变异操作</a:t>
            </a:r>
            <a:endParaRPr kumimoji="0" lang="zh-CN" altLang="en-US" kern="1200" cap="none" spc="0" normalizeH="0" baseline="0" noProof="1">
              <a:solidFill>
                <a:srgbClr val="0000CC"/>
              </a:solidFill>
              <a:latin typeface="黑体" panose="02010609060101010101" pitchFamily="49" charset="-122"/>
              <a:ea typeface="宋体" panose="02010600030101010101" pitchFamily="2" charset="-122"/>
              <a:cs typeface="+mn-cs"/>
              <a:sym typeface="+mn-ea"/>
            </a:endParaRPr>
          </a:p>
          <a:p>
            <a:pPr marR="0" defTabSz="914400" eaLnBrk="0" hangingPunct="0">
              <a:spcBef>
                <a:spcPct val="5000"/>
              </a:spcBef>
              <a:spcAft>
                <a:spcPct val="5000"/>
              </a:spcAft>
              <a:buClrTx/>
              <a:buSzTx/>
              <a:buFontTx/>
              <a:buNone/>
              <a:defRPr/>
            </a:pPr>
            <a:r>
              <a:rPr kumimoji="0" lang="zh-CN" altLang="en-US" kern="1200" cap="none" spc="0" normalizeH="0" baseline="0" noProof="1">
                <a:solidFill>
                  <a:srgbClr val="006600"/>
                </a:solidFill>
                <a:latin typeface="Times New Roman" panose="02020603050405020304" pitchFamily="18" charset="0"/>
                <a:ea typeface="仿宋_GB2312" pitchFamily="49" charset="-122"/>
                <a:cs typeface="+mn-cs"/>
                <a:sym typeface="+mn-ea"/>
              </a:rPr>
              <a:t>（</a:t>
            </a:r>
            <a:r>
              <a:rPr kumimoji="0" lang="en-US" altLang="zh-CN" kern="1200" cap="none" spc="0" normalizeH="0" baseline="0" noProof="1">
                <a:solidFill>
                  <a:srgbClr val="006600"/>
                </a:solidFill>
                <a:latin typeface="Times New Roman" panose="02020603050405020304" pitchFamily="18" charset="0"/>
                <a:ea typeface="仿宋_GB2312" pitchFamily="49" charset="-122"/>
                <a:cs typeface="+mn-cs"/>
                <a:sym typeface="+mn-ea"/>
              </a:rPr>
              <a:t>2</a:t>
            </a:r>
            <a:r>
              <a:rPr kumimoji="0" lang="zh-CN" altLang="en-US" kern="1200" cap="none" spc="0" normalizeH="0" baseline="0" noProof="1">
                <a:solidFill>
                  <a:srgbClr val="006600"/>
                </a:solidFill>
                <a:latin typeface="Times New Roman" panose="02020603050405020304" pitchFamily="18" charset="0"/>
                <a:ea typeface="仿宋_GB2312" pitchFamily="49" charset="-122"/>
                <a:cs typeface="+mn-cs"/>
                <a:sym typeface="+mn-ea"/>
              </a:rPr>
              <a:t>）实值变异</a:t>
            </a:r>
            <a:endParaRPr kumimoji="0" lang="zh-CN" altLang="en-US" kern="1200" cap="none" spc="0" normalizeH="0" baseline="0" noProof="1">
              <a:solidFill>
                <a:srgbClr val="006600"/>
              </a:solidFill>
              <a:latin typeface="Times New Roman" panose="02020603050405020304" pitchFamily="18" charset="0"/>
              <a:ea typeface="仿宋_GB2312" pitchFamily="49" charset="-122"/>
              <a:cs typeface="+mn-cs"/>
              <a:sym typeface="+mn-ea"/>
            </a:endParaRPr>
          </a:p>
          <a:p>
            <a:pPr marL="342900" marR="0" indent="-342900" defTabSz="914400" eaLnBrk="0" hangingPunct="0">
              <a:spcBef>
                <a:spcPct val="5000"/>
              </a:spcBef>
              <a:spcAft>
                <a:spcPct val="5000"/>
              </a:spcAft>
              <a:buClrTx/>
              <a:buSzTx/>
              <a:buFont typeface="Wingdings" panose="05000000000000000000" pitchFamily="2" charset="2"/>
              <a:buChar char="u"/>
              <a:defRPr/>
            </a:pPr>
            <a:r>
              <a:rPr kumimoji="0" lang="zh-CN" altLang="en-US" sz="2400" kern="1200" cap="none" spc="0" normalizeH="0" baseline="0" noProof="1">
                <a:solidFill>
                  <a:srgbClr val="FF0000"/>
                </a:solidFill>
                <a:latin typeface="Times New Roman" panose="02020603050405020304" pitchFamily="18" charset="0"/>
                <a:ea typeface="仿宋_GB2312" pitchFamily="49" charset="-122"/>
                <a:cs typeface="+mn-cs"/>
                <a:sym typeface="+mn-ea"/>
              </a:rPr>
              <a:t>基于位置的变异方法</a:t>
            </a:r>
            <a:endParaRPr kumimoji="0" lang="zh-CN" altLang="en-US" sz="2400" kern="1200" cap="none" spc="0" normalizeH="0" baseline="0" noProof="1">
              <a:solidFill>
                <a:srgbClr val="FF0000"/>
              </a:solidFill>
              <a:latin typeface="Times New Roman" panose="02020603050405020304" pitchFamily="18" charset="0"/>
              <a:ea typeface="仿宋_GB2312" pitchFamily="49" charset="-122"/>
              <a:cs typeface="+mn-cs"/>
              <a:sym typeface="+mn-ea"/>
            </a:endParaRPr>
          </a:p>
          <a:p>
            <a:pPr marR="0" defTabSz="914400" eaLnBrk="0" hangingPunct="0">
              <a:spcBef>
                <a:spcPct val="5000"/>
              </a:spcBef>
              <a:spcAft>
                <a:spcPct val="5000"/>
              </a:spcAft>
              <a:buClrTx/>
              <a:buSzTx/>
              <a:buFontTx/>
              <a:buNone/>
              <a:defRPr/>
            </a:pPr>
            <a:r>
              <a:rPr kumimoji="0" lang="zh-CN" altLang="en-US" sz="2400" kern="1200" cap="none" spc="0" normalizeH="0" baseline="0" noProof="1">
                <a:latin typeface="Times New Roman" panose="02020603050405020304" pitchFamily="18" charset="0"/>
                <a:ea typeface="仿宋_GB2312" pitchFamily="49" charset="-122"/>
                <a:cs typeface="+mn-cs"/>
                <a:sym typeface="+mn-ea"/>
              </a:rPr>
              <a:t>       该方法是先随机地产生两个变异位置，然后将第二个变异位置上的基因移动到第一个变异位置的前面。</a:t>
            </a:r>
            <a:endParaRPr kumimoji="0" lang="en-US" altLang="zh-CN" sz="2400" kern="1200" cap="none" spc="0" normalizeH="0" baseline="0" noProof="1">
              <a:latin typeface="Times New Roman" panose="02020603050405020304" pitchFamily="18" charset="0"/>
              <a:ea typeface="仿宋_GB2312" pitchFamily="49" charset="-122"/>
              <a:cs typeface="+mn-cs"/>
              <a:sym typeface="+mn-ea"/>
            </a:endParaRPr>
          </a:p>
          <a:p>
            <a:pPr marR="0" defTabSz="914400" eaLnBrk="0" hangingPunct="0">
              <a:spcBef>
                <a:spcPct val="5000"/>
              </a:spcBef>
              <a:spcAft>
                <a:spcPct val="5000"/>
              </a:spcAft>
              <a:buClrTx/>
              <a:buSzTx/>
              <a:buFontTx/>
              <a:buNone/>
              <a:defRPr/>
            </a:pPr>
            <a:r>
              <a:rPr kumimoji="0" lang="zh-CN" altLang="fr-FR" sz="2400" kern="1200" cap="none" spc="0" normalizeH="0" baseline="0" noProof="1">
                <a:solidFill>
                  <a:srgbClr val="006600"/>
                </a:solidFill>
                <a:latin typeface="Times New Roman" panose="02020603050405020304" pitchFamily="18" charset="0"/>
                <a:ea typeface="仿宋_GB2312" pitchFamily="49" charset="-122"/>
                <a:cs typeface="+mn-cs"/>
                <a:sym typeface="+mn-ea"/>
              </a:rPr>
              <a:t>       例</a:t>
            </a:r>
            <a:r>
              <a:rPr kumimoji="0" lang="fr-FR" altLang="zh-CN" sz="2400" kern="1200" cap="none" spc="0" normalizeH="0" baseline="0" noProof="1">
                <a:solidFill>
                  <a:srgbClr val="006600"/>
                </a:solidFill>
                <a:latin typeface="Times New Roman" panose="02020603050405020304" pitchFamily="18" charset="0"/>
                <a:ea typeface="仿宋_GB2312" pitchFamily="49" charset="-122"/>
                <a:cs typeface="+mn-cs"/>
                <a:sym typeface="+mn-ea"/>
              </a:rPr>
              <a:t> </a:t>
            </a:r>
            <a:r>
              <a:rPr kumimoji="0" lang="fr-FR" altLang="zh-CN" sz="2400" kern="1200" cap="none" spc="0" normalizeH="0" baseline="0" noProof="1">
                <a:solidFill>
                  <a:srgbClr val="0000CC"/>
                </a:solidFill>
                <a:latin typeface="Times New Roman" panose="02020603050405020304" pitchFamily="18" charset="0"/>
                <a:ea typeface="仿宋_GB2312" pitchFamily="49" charset="-122"/>
                <a:cs typeface="+mn-cs"/>
                <a:sym typeface="+mn-ea"/>
              </a:rPr>
              <a:t> </a:t>
            </a:r>
            <a:r>
              <a:rPr kumimoji="0" lang="zh-CN" altLang="fr-FR" sz="2400" kern="1200" cap="none" spc="0" normalizeH="0" baseline="0" noProof="1">
                <a:latin typeface="Times New Roman" panose="02020603050405020304" pitchFamily="18" charset="0"/>
                <a:ea typeface="仿宋_GB2312" pitchFamily="49" charset="-122"/>
                <a:cs typeface="+mn-cs"/>
                <a:sym typeface="+mn-ea"/>
              </a:rPr>
              <a:t>设选中的个体向量</a:t>
            </a:r>
            <a:r>
              <a:rPr kumimoji="0" lang="fr-FR" altLang="zh-CN" sz="2400" kern="1200" cap="none" spc="0" normalizeH="0" baseline="0" noProof="1">
                <a:latin typeface="Times New Roman" panose="02020603050405020304" pitchFamily="18" charset="0"/>
                <a:ea typeface="仿宋_GB2312" pitchFamily="49" charset="-122"/>
                <a:cs typeface="+mn-cs"/>
                <a:sym typeface="+mn-ea"/>
              </a:rPr>
              <a:t>C=20 </a:t>
            </a:r>
            <a:r>
              <a:rPr kumimoji="0" lang="fr-FR" altLang="zh-CN" sz="2400" kern="1200" cap="none" spc="0" normalizeH="0" baseline="0" noProof="1">
                <a:solidFill>
                  <a:srgbClr val="0000FF"/>
                </a:solidFill>
                <a:latin typeface="Times New Roman" panose="02020603050405020304" pitchFamily="18" charset="0"/>
                <a:ea typeface="仿宋_GB2312" pitchFamily="49" charset="-122"/>
                <a:cs typeface="+mn-cs"/>
                <a:sym typeface="+mn-ea"/>
              </a:rPr>
              <a:t>16</a:t>
            </a:r>
            <a:r>
              <a:rPr kumimoji="0" lang="fr-FR" altLang="zh-CN" sz="2400" kern="1200" cap="none" spc="0" normalizeH="0" baseline="0" noProof="1">
                <a:latin typeface="Times New Roman" panose="02020603050405020304" pitchFamily="18" charset="0"/>
                <a:ea typeface="仿宋_GB2312" pitchFamily="49" charset="-122"/>
                <a:cs typeface="+mn-cs"/>
                <a:sym typeface="+mn-ea"/>
              </a:rPr>
              <a:t> 19 </a:t>
            </a:r>
            <a:r>
              <a:rPr kumimoji="0" lang="fr-FR" altLang="zh-CN" sz="2400" kern="1200" cap="none" spc="0" normalizeH="0" baseline="0" noProof="1">
                <a:solidFill>
                  <a:srgbClr val="0000FF"/>
                </a:solidFill>
                <a:latin typeface="Times New Roman" panose="02020603050405020304" pitchFamily="18" charset="0"/>
                <a:ea typeface="仿宋_GB2312" pitchFamily="49" charset="-122"/>
                <a:cs typeface="+mn-cs"/>
                <a:sym typeface="+mn-ea"/>
              </a:rPr>
              <a:t>12</a:t>
            </a:r>
            <a:r>
              <a:rPr kumimoji="0" lang="fr-FR" altLang="zh-CN" sz="2400" kern="1200" cap="none" spc="0" normalizeH="0" baseline="0" noProof="1">
                <a:latin typeface="Times New Roman" panose="02020603050405020304" pitchFamily="18" charset="0"/>
                <a:ea typeface="仿宋_GB2312" pitchFamily="49" charset="-122"/>
                <a:cs typeface="+mn-cs"/>
                <a:sym typeface="+mn-ea"/>
              </a:rPr>
              <a:t> 21 30</a:t>
            </a:r>
            <a:r>
              <a:rPr kumimoji="0" lang="zh-CN" altLang="fr-FR" sz="2400" kern="1200" cap="none" spc="0" normalizeH="0" baseline="0" noProof="1">
                <a:latin typeface="Times New Roman" panose="02020603050405020304" pitchFamily="18" charset="0"/>
                <a:ea typeface="仿宋_GB2312" pitchFamily="49" charset="-122"/>
                <a:cs typeface="+mn-cs"/>
                <a:sym typeface="+mn-ea"/>
              </a:rPr>
              <a:t>，若随机产生的两个变异位置分别时</a:t>
            </a:r>
            <a:r>
              <a:rPr kumimoji="0" lang="fr-FR" altLang="zh-CN" sz="2400" kern="1200" cap="none" spc="0" normalizeH="0" baseline="0" noProof="1">
                <a:latin typeface="Times New Roman" panose="02020603050405020304" pitchFamily="18" charset="0"/>
                <a:ea typeface="仿宋_GB2312" pitchFamily="49" charset="-122"/>
                <a:cs typeface="+mn-cs"/>
                <a:sym typeface="+mn-ea"/>
              </a:rPr>
              <a:t>2</a:t>
            </a:r>
            <a:r>
              <a:rPr kumimoji="0" lang="zh-CN" altLang="fr-FR" sz="2400" kern="1200" cap="none" spc="0" normalizeH="0" baseline="0" noProof="1">
                <a:latin typeface="Times New Roman" panose="02020603050405020304" pitchFamily="18" charset="0"/>
                <a:ea typeface="仿宋_GB2312" pitchFamily="49" charset="-122"/>
                <a:cs typeface="+mn-cs"/>
                <a:sym typeface="+mn-ea"/>
              </a:rPr>
              <a:t>和</a:t>
            </a:r>
            <a:r>
              <a:rPr kumimoji="0" lang="fr-FR" altLang="zh-CN" sz="2400" kern="1200" cap="none" spc="0" normalizeH="0" baseline="0" noProof="1">
                <a:latin typeface="Times New Roman" panose="02020603050405020304" pitchFamily="18" charset="0"/>
                <a:ea typeface="仿宋_GB2312" pitchFamily="49" charset="-122"/>
                <a:cs typeface="+mn-cs"/>
                <a:sym typeface="+mn-ea"/>
              </a:rPr>
              <a:t>4</a:t>
            </a:r>
            <a:r>
              <a:rPr kumimoji="0" lang="zh-CN" altLang="fr-FR" sz="2400" kern="1200" cap="none" spc="0" normalizeH="0" baseline="0" noProof="1">
                <a:latin typeface="Times New Roman" panose="02020603050405020304" pitchFamily="18" charset="0"/>
                <a:ea typeface="仿宋_GB2312" pitchFamily="49" charset="-122"/>
                <a:cs typeface="+mn-cs"/>
                <a:sym typeface="+mn-ea"/>
              </a:rPr>
              <a:t>，则变异后的新的个体向量是：</a:t>
            </a:r>
            <a:endParaRPr kumimoji="0" lang="zh-CN" altLang="fr-FR" sz="2400" kern="1200" cap="none" spc="0" normalizeH="0" baseline="0" noProof="1">
              <a:latin typeface="Times New Roman" panose="02020603050405020304" pitchFamily="18" charset="0"/>
              <a:ea typeface="仿宋_GB2312" pitchFamily="49" charset="-122"/>
              <a:cs typeface="+mn-cs"/>
              <a:sym typeface="+mn-ea"/>
            </a:endParaRPr>
          </a:p>
          <a:p>
            <a:pPr marR="0" defTabSz="914400" eaLnBrk="0" hangingPunct="0">
              <a:spcBef>
                <a:spcPct val="5000"/>
              </a:spcBef>
              <a:spcAft>
                <a:spcPct val="5000"/>
              </a:spcAft>
              <a:buClrTx/>
              <a:buSzTx/>
              <a:buFontTx/>
              <a:buNone/>
              <a:defRPr/>
            </a:pPr>
            <a:r>
              <a:rPr kumimoji="0" lang="fr-FR" altLang="zh-CN" sz="2400" kern="1200" cap="none" spc="0" normalizeH="0" baseline="0" noProof="1">
                <a:solidFill>
                  <a:srgbClr val="0000CC"/>
                </a:solidFill>
                <a:latin typeface="Times New Roman" panose="02020603050405020304" pitchFamily="18" charset="0"/>
                <a:ea typeface="仿宋_GB2312" pitchFamily="49" charset="-122"/>
                <a:cs typeface="+mn-cs"/>
                <a:sym typeface="+mn-ea"/>
              </a:rPr>
              <a:t>                                   C'= </a:t>
            </a:r>
            <a:r>
              <a:rPr kumimoji="0" lang="fr-FR" altLang="zh-CN" sz="2400" kern="1200" cap="none" spc="0" normalizeH="0" baseline="0" noProof="1">
                <a:latin typeface="Times New Roman" panose="02020603050405020304" pitchFamily="18" charset="0"/>
                <a:ea typeface="仿宋_GB2312" pitchFamily="49" charset="-122"/>
                <a:cs typeface="+mn-cs"/>
                <a:sym typeface="+mn-ea"/>
              </a:rPr>
              <a:t>20 </a:t>
            </a:r>
            <a:r>
              <a:rPr kumimoji="0" lang="fr-FR" altLang="zh-CN" sz="2400" kern="1200" cap="none" spc="0" normalizeH="0" baseline="0" noProof="1">
                <a:solidFill>
                  <a:srgbClr val="FF0000"/>
                </a:solidFill>
                <a:latin typeface="Times New Roman" panose="02020603050405020304" pitchFamily="18" charset="0"/>
                <a:ea typeface="仿宋_GB2312" pitchFamily="49" charset="-122"/>
                <a:cs typeface="+mn-cs"/>
                <a:sym typeface="+mn-ea"/>
              </a:rPr>
              <a:t>12 16 </a:t>
            </a:r>
            <a:r>
              <a:rPr kumimoji="0" lang="fr-FR" altLang="zh-CN" sz="2400" kern="1200" cap="none" spc="0" normalizeH="0" baseline="0" noProof="1">
                <a:latin typeface="Times New Roman" panose="02020603050405020304" pitchFamily="18" charset="0"/>
                <a:ea typeface="仿宋_GB2312" pitchFamily="49" charset="-122"/>
                <a:cs typeface="+mn-cs"/>
                <a:sym typeface="+mn-ea"/>
              </a:rPr>
              <a:t>19 21 30 </a:t>
            </a:r>
            <a:endParaRPr kumimoji="0" lang="fr-FR" altLang="zh-CN" sz="2400" kern="1200" cap="none" spc="0" normalizeH="0" baseline="0" noProof="1">
              <a:latin typeface="Times New Roman" panose="02020603050405020304" pitchFamily="18" charset="0"/>
              <a:ea typeface="仿宋_GB2312" pitchFamily="49" charset="-122"/>
              <a:cs typeface="+mn-cs"/>
              <a:sym typeface="+mn-ea"/>
            </a:endParaRPr>
          </a:p>
          <a:p>
            <a:pPr marL="342900" marR="0" indent="-342900" defTabSz="914400" eaLnBrk="0" hangingPunct="0">
              <a:spcBef>
                <a:spcPct val="5000"/>
              </a:spcBef>
              <a:spcAft>
                <a:spcPct val="5000"/>
              </a:spcAft>
              <a:buClrTx/>
              <a:buSzTx/>
              <a:buFont typeface="Wingdings" panose="05000000000000000000" pitchFamily="2" charset="2"/>
              <a:buChar char="u"/>
              <a:defRPr/>
            </a:pPr>
            <a:r>
              <a:rPr kumimoji="0" lang="zh-CN" altLang="en-US" sz="2400" kern="1200" cap="none" spc="0" normalizeH="0" baseline="0" noProof="1">
                <a:solidFill>
                  <a:srgbClr val="FF0000"/>
                </a:solidFill>
                <a:latin typeface="Times New Roman" panose="02020603050405020304" pitchFamily="18" charset="0"/>
                <a:ea typeface="仿宋_GB2312" pitchFamily="49" charset="-122"/>
                <a:cs typeface="+mn-cs"/>
                <a:sym typeface="+mn-ea"/>
              </a:rPr>
              <a:t>基于次序的变异</a:t>
            </a:r>
            <a:endParaRPr kumimoji="0" lang="zh-CN" altLang="en-US" sz="2400" kern="1200" cap="none" spc="0" normalizeH="0" baseline="0" noProof="1">
              <a:solidFill>
                <a:srgbClr val="FF0000"/>
              </a:solidFill>
              <a:latin typeface="Times New Roman" panose="02020603050405020304" pitchFamily="18" charset="0"/>
              <a:ea typeface="仿宋_GB2312" pitchFamily="49" charset="-122"/>
              <a:cs typeface="+mn-cs"/>
              <a:sym typeface="+mn-ea"/>
            </a:endParaRPr>
          </a:p>
          <a:p>
            <a:pPr marR="0" defTabSz="914400" eaLnBrk="0" hangingPunct="0">
              <a:spcBef>
                <a:spcPct val="5000"/>
              </a:spcBef>
              <a:spcAft>
                <a:spcPct val="5000"/>
              </a:spcAft>
              <a:buClrTx/>
              <a:buSzTx/>
              <a:buFontTx/>
              <a:buNone/>
              <a:defRPr/>
            </a:pPr>
            <a:r>
              <a:rPr kumimoji="0" lang="zh-CN" altLang="en-US" sz="2400" kern="1200" cap="none" spc="0" normalizeH="0" baseline="0" noProof="1">
                <a:solidFill>
                  <a:srgbClr val="0000CC"/>
                </a:solidFill>
                <a:latin typeface="Times New Roman" panose="02020603050405020304" pitchFamily="18" charset="0"/>
                <a:ea typeface="仿宋_GB2312" pitchFamily="49" charset="-122"/>
                <a:cs typeface="+mn-cs"/>
                <a:sym typeface="+mn-ea"/>
              </a:rPr>
              <a:t>     </a:t>
            </a:r>
            <a:r>
              <a:rPr kumimoji="0" lang="zh-CN" altLang="en-US" sz="2400" kern="1200" cap="none" spc="0" normalizeH="0" baseline="0" noProof="1">
                <a:latin typeface="Times New Roman" panose="02020603050405020304" pitchFamily="18" charset="0"/>
                <a:ea typeface="仿宋_GB2312" pitchFamily="49" charset="-122"/>
                <a:cs typeface="+mn-cs"/>
                <a:sym typeface="+mn-ea"/>
              </a:rPr>
              <a:t>该方法是先随机地产生两个变异位置，然后交换这两个变异位置上的基因。</a:t>
            </a:r>
            <a:endParaRPr kumimoji="0" lang="zh-CN" altLang="fr-FR" sz="2400" kern="1200" cap="none" spc="0" normalizeH="0" baseline="0" noProof="1">
              <a:latin typeface="Times New Roman" panose="02020603050405020304" pitchFamily="18" charset="0"/>
              <a:ea typeface="仿宋_GB2312" pitchFamily="49" charset="-122"/>
              <a:cs typeface="+mn-cs"/>
              <a:sym typeface="+mn-ea"/>
            </a:endParaRPr>
          </a:p>
          <a:p>
            <a:pPr marR="0" defTabSz="914400" eaLnBrk="0" hangingPunct="0">
              <a:spcBef>
                <a:spcPct val="5000"/>
              </a:spcBef>
              <a:spcAft>
                <a:spcPct val="5000"/>
              </a:spcAft>
              <a:buClrTx/>
              <a:buSzTx/>
              <a:buFontTx/>
              <a:buNone/>
              <a:defRPr/>
            </a:pPr>
            <a:r>
              <a:rPr kumimoji="0" lang="zh-CN" altLang="fr-FR" sz="2400" kern="1200" cap="none" spc="0" normalizeH="0" baseline="0" noProof="1">
                <a:solidFill>
                  <a:srgbClr val="006600"/>
                </a:solidFill>
                <a:latin typeface="Times New Roman" panose="02020603050405020304" pitchFamily="18" charset="0"/>
                <a:ea typeface="仿宋_GB2312" pitchFamily="49" charset="-122"/>
                <a:cs typeface="+mn-cs"/>
                <a:sym typeface="+mn-ea"/>
              </a:rPr>
              <a:t>       例</a:t>
            </a:r>
            <a:r>
              <a:rPr kumimoji="0" lang="fr-FR" altLang="zh-CN" sz="2400" kern="1200" cap="none" spc="0" normalizeH="0" baseline="0" noProof="1">
                <a:solidFill>
                  <a:srgbClr val="0000CC"/>
                </a:solidFill>
                <a:latin typeface="Times New Roman" panose="02020603050405020304" pitchFamily="18" charset="0"/>
                <a:ea typeface="仿宋_GB2312" pitchFamily="49" charset="-122"/>
                <a:cs typeface="+mn-cs"/>
                <a:sym typeface="+mn-ea"/>
              </a:rPr>
              <a:t>  </a:t>
            </a:r>
            <a:r>
              <a:rPr kumimoji="0" lang="zh-CN" altLang="fr-FR" sz="2400" kern="1200" cap="none" spc="0" normalizeH="0" baseline="0" noProof="1">
                <a:latin typeface="Times New Roman" panose="02020603050405020304" pitchFamily="18" charset="0"/>
                <a:ea typeface="仿宋_GB2312" pitchFamily="49" charset="-122"/>
                <a:cs typeface="+mn-cs"/>
                <a:sym typeface="+mn-ea"/>
              </a:rPr>
              <a:t>设选中的个体向量</a:t>
            </a:r>
            <a:r>
              <a:rPr kumimoji="0" lang="fr-FR" altLang="zh-CN" sz="2400" kern="1200" cap="none" spc="0" normalizeH="0" baseline="0" noProof="1">
                <a:latin typeface="Times New Roman" panose="02020603050405020304" pitchFamily="18" charset="0"/>
                <a:ea typeface="仿宋_GB2312" pitchFamily="49" charset="-122"/>
                <a:cs typeface="+mn-cs"/>
                <a:sym typeface="+mn-ea"/>
              </a:rPr>
              <a:t>D=20 </a:t>
            </a:r>
            <a:r>
              <a:rPr kumimoji="0" lang="fr-FR" altLang="zh-CN" sz="2400" kern="1200" cap="none" spc="0" normalizeH="0" baseline="0" noProof="1">
                <a:solidFill>
                  <a:srgbClr val="FF0000"/>
                </a:solidFill>
                <a:latin typeface="Times New Roman" panose="02020603050405020304" pitchFamily="18" charset="0"/>
                <a:ea typeface="仿宋_GB2312" pitchFamily="49" charset="-122"/>
                <a:cs typeface="+mn-cs"/>
                <a:sym typeface="+mn-ea"/>
              </a:rPr>
              <a:t>12</a:t>
            </a:r>
            <a:r>
              <a:rPr kumimoji="0" lang="fr-FR" altLang="zh-CN" sz="2400" kern="1200" cap="none" spc="0" normalizeH="0" baseline="0" noProof="1">
                <a:latin typeface="Times New Roman" panose="02020603050405020304" pitchFamily="18" charset="0"/>
                <a:ea typeface="仿宋_GB2312" pitchFamily="49" charset="-122"/>
                <a:cs typeface="+mn-cs"/>
                <a:sym typeface="+mn-ea"/>
              </a:rPr>
              <a:t> 16 </a:t>
            </a:r>
            <a:r>
              <a:rPr kumimoji="0" lang="fr-FR" altLang="zh-CN" sz="2400" kern="1200" cap="none" spc="0" normalizeH="0" baseline="0" noProof="1">
                <a:solidFill>
                  <a:srgbClr val="FF0000"/>
                </a:solidFill>
                <a:latin typeface="Times New Roman" panose="02020603050405020304" pitchFamily="18" charset="0"/>
                <a:ea typeface="仿宋_GB2312" pitchFamily="49" charset="-122"/>
                <a:cs typeface="+mn-cs"/>
                <a:sym typeface="+mn-ea"/>
              </a:rPr>
              <a:t>19</a:t>
            </a:r>
            <a:r>
              <a:rPr kumimoji="0" lang="fr-FR" altLang="zh-CN" sz="2400" kern="1200" cap="none" spc="0" normalizeH="0" baseline="0" noProof="1">
                <a:latin typeface="Times New Roman" panose="02020603050405020304" pitchFamily="18" charset="0"/>
                <a:ea typeface="仿宋_GB2312" pitchFamily="49" charset="-122"/>
                <a:cs typeface="+mn-cs"/>
                <a:sym typeface="+mn-ea"/>
              </a:rPr>
              <a:t> 21 30</a:t>
            </a:r>
            <a:r>
              <a:rPr kumimoji="0" lang="zh-CN" altLang="fr-FR" sz="2400" kern="1200" cap="none" spc="0" normalizeH="0" baseline="0" noProof="1">
                <a:latin typeface="Times New Roman" panose="02020603050405020304" pitchFamily="18" charset="0"/>
                <a:ea typeface="仿宋_GB2312" pitchFamily="49" charset="-122"/>
                <a:cs typeface="+mn-cs"/>
                <a:sym typeface="+mn-ea"/>
              </a:rPr>
              <a:t>，若随机产生的两个变异位置分别时</a:t>
            </a:r>
            <a:r>
              <a:rPr kumimoji="0" lang="fr-FR" altLang="zh-CN" sz="2400" kern="1200" cap="none" spc="0" normalizeH="0" baseline="0" noProof="1">
                <a:latin typeface="Times New Roman" panose="02020603050405020304" pitchFamily="18" charset="0"/>
                <a:ea typeface="仿宋_GB2312" pitchFamily="49" charset="-122"/>
                <a:cs typeface="+mn-cs"/>
                <a:sym typeface="+mn-ea"/>
              </a:rPr>
              <a:t>2</a:t>
            </a:r>
            <a:r>
              <a:rPr kumimoji="0" lang="zh-CN" altLang="fr-FR" sz="2400" kern="1200" cap="none" spc="0" normalizeH="0" baseline="0" noProof="1">
                <a:latin typeface="Times New Roman" panose="02020603050405020304" pitchFamily="18" charset="0"/>
                <a:ea typeface="仿宋_GB2312" pitchFamily="49" charset="-122"/>
                <a:cs typeface="+mn-cs"/>
                <a:sym typeface="+mn-ea"/>
              </a:rPr>
              <a:t>和</a:t>
            </a:r>
            <a:r>
              <a:rPr kumimoji="0" lang="fr-FR" altLang="zh-CN" sz="2400" kern="1200" cap="none" spc="0" normalizeH="0" baseline="0" noProof="1">
                <a:latin typeface="Times New Roman" panose="02020603050405020304" pitchFamily="18" charset="0"/>
                <a:ea typeface="仿宋_GB2312" pitchFamily="49" charset="-122"/>
                <a:cs typeface="+mn-cs"/>
                <a:sym typeface="+mn-ea"/>
              </a:rPr>
              <a:t>4</a:t>
            </a:r>
            <a:r>
              <a:rPr kumimoji="0" lang="zh-CN" altLang="fr-FR" sz="2400" kern="1200" cap="none" spc="0" normalizeH="0" baseline="0" noProof="1">
                <a:latin typeface="Times New Roman" panose="02020603050405020304" pitchFamily="18" charset="0"/>
                <a:ea typeface="仿宋_GB2312" pitchFamily="49" charset="-122"/>
                <a:cs typeface="+mn-cs"/>
                <a:sym typeface="+mn-ea"/>
              </a:rPr>
              <a:t>，则变异后的新的个体向量是：</a:t>
            </a:r>
            <a:endParaRPr kumimoji="0" lang="zh-CN" altLang="fr-FR" sz="2400" kern="1200" cap="none" spc="0" normalizeH="0" baseline="0" noProof="1">
              <a:latin typeface="Times New Roman" panose="02020603050405020304" pitchFamily="18" charset="0"/>
              <a:ea typeface="仿宋_GB2312" pitchFamily="49" charset="-122"/>
              <a:cs typeface="+mn-cs"/>
              <a:sym typeface="+mn-ea"/>
            </a:endParaRPr>
          </a:p>
          <a:p>
            <a:pPr marR="0" defTabSz="914400" eaLnBrk="0" hangingPunct="0">
              <a:spcBef>
                <a:spcPct val="5000"/>
              </a:spcBef>
              <a:spcAft>
                <a:spcPct val="5000"/>
              </a:spcAft>
              <a:buClrTx/>
              <a:buSzTx/>
              <a:buFontTx/>
              <a:buNone/>
              <a:defRPr/>
            </a:pPr>
            <a:r>
              <a:rPr kumimoji="0" lang="fr-FR" altLang="zh-CN" sz="2400" kern="1200" cap="none" spc="0" normalizeH="0" baseline="0" noProof="1">
                <a:solidFill>
                  <a:srgbClr val="0000CC"/>
                </a:solidFill>
                <a:latin typeface="Times New Roman" panose="02020603050405020304" pitchFamily="18" charset="0"/>
                <a:ea typeface="仿宋_GB2312" pitchFamily="49" charset="-122"/>
                <a:cs typeface="+mn-cs"/>
                <a:sym typeface="+mn-ea"/>
              </a:rPr>
              <a:t>                                   D'= 20 </a:t>
            </a:r>
            <a:r>
              <a:rPr kumimoji="0" lang="fr-FR" altLang="zh-CN" sz="2400" kern="1200" cap="none" spc="0" normalizeH="0" baseline="0" noProof="1">
                <a:solidFill>
                  <a:srgbClr val="FF33CC"/>
                </a:solidFill>
                <a:latin typeface="Times New Roman" panose="02020603050405020304" pitchFamily="18" charset="0"/>
                <a:ea typeface="仿宋_GB2312" pitchFamily="49" charset="-122"/>
                <a:cs typeface="+mn-cs"/>
                <a:sym typeface="+mn-ea"/>
              </a:rPr>
              <a:t>19</a:t>
            </a:r>
            <a:r>
              <a:rPr kumimoji="0" lang="fr-FR" altLang="zh-CN" sz="2400" kern="1200" cap="none" spc="0" normalizeH="0" baseline="0" noProof="1">
                <a:solidFill>
                  <a:srgbClr val="0000CC"/>
                </a:solidFill>
                <a:latin typeface="Times New Roman" panose="02020603050405020304" pitchFamily="18" charset="0"/>
                <a:ea typeface="仿宋_GB2312" pitchFamily="49" charset="-122"/>
                <a:cs typeface="+mn-cs"/>
                <a:sym typeface="+mn-ea"/>
              </a:rPr>
              <a:t> 16 </a:t>
            </a:r>
            <a:r>
              <a:rPr kumimoji="0" lang="fr-FR" altLang="zh-CN" sz="2400" kern="1200" cap="none" spc="0" normalizeH="0" baseline="0" noProof="1">
                <a:solidFill>
                  <a:srgbClr val="FF33CC"/>
                </a:solidFill>
                <a:latin typeface="Times New Roman" panose="02020603050405020304" pitchFamily="18" charset="0"/>
                <a:ea typeface="仿宋_GB2312" pitchFamily="49" charset="-122"/>
                <a:cs typeface="+mn-cs"/>
                <a:sym typeface="+mn-ea"/>
              </a:rPr>
              <a:t>12</a:t>
            </a:r>
            <a:r>
              <a:rPr kumimoji="0" lang="fr-FR" altLang="zh-CN" sz="2400" kern="1200" cap="none" spc="0" normalizeH="0" baseline="0" noProof="1">
                <a:solidFill>
                  <a:srgbClr val="0000CC"/>
                </a:solidFill>
                <a:latin typeface="Times New Roman" panose="02020603050405020304" pitchFamily="18" charset="0"/>
                <a:ea typeface="仿宋_GB2312" pitchFamily="49" charset="-122"/>
                <a:cs typeface="+mn-cs"/>
                <a:sym typeface="+mn-ea"/>
              </a:rPr>
              <a:t> 21 30</a:t>
            </a:r>
            <a:r>
              <a:rPr kumimoji="0" lang="en-US" altLang="zh-CN" sz="2000" kern="1200" cap="none" spc="0" normalizeH="0" baseline="0" noProof="1">
                <a:solidFill>
                  <a:srgbClr val="FF0000"/>
                </a:solidFill>
                <a:latin typeface="Times New Roman" panose="02020603050405020304" pitchFamily="18" charset="0"/>
                <a:ea typeface="仿宋_GB2312" pitchFamily="49" charset="-122"/>
                <a:cs typeface="+mn-cs"/>
                <a:sym typeface="+mn-ea"/>
              </a:rPr>
              <a:t>   </a:t>
            </a:r>
            <a:endParaRPr kumimoji="0" lang="en-US" altLang="zh-CN" sz="2000" kern="1200" cap="none" spc="0" normalizeH="0" baseline="0" noProof="1">
              <a:solidFill>
                <a:srgbClr val="0000CC"/>
              </a:solidFill>
              <a:latin typeface="Times New Roman" panose="02020603050405020304" pitchFamily="18" charset="0"/>
              <a:ea typeface="仿宋_GB2312" pitchFamily="49" charset="-122"/>
              <a:cs typeface="+mn-cs"/>
              <a:sym typeface="+mn-ea"/>
            </a:endParaRPr>
          </a:p>
        </p:txBody>
      </p:sp>
      <p:sp>
        <p:nvSpPr>
          <p:cNvPr id="482306" name="TextBox 14"/>
          <p:cNvSpPr txBox="1"/>
          <p:nvPr/>
        </p:nvSpPr>
        <p:spPr>
          <a:xfrm>
            <a:off x="228600" y="152400"/>
            <a:ext cx="7772400" cy="646113"/>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二、遗传算法</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84353" name="Picture 2"/>
          <p:cNvPicPr>
            <a:picLocks noChangeAspect="1"/>
          </p:cNvPicPr>
          <p:nvPr/>
        </p:nvPicPr>
        <p:blipFill>
          <a:blip r:embed="rId1"/>
          <a:stretch>
            <a:fillRect/>
          </a:stretch>
        </p:blipFill>
        <p:spPr>
          <a:xfrm>
            <a:off x="304800" y="1063625"/>
            <a:ext cx="8534400" cy="5718175"/>
          </a:xfrm>
          <a:prstGeom prst="rect">
            <a:avLst/>
          </a:prstGeom>
          <a:noFill/>
          <a:ln w="9525">
            <a:noFill/>
          </a:ln>
        </p:spPr>
      </p:pic>
      <p:sp>
        <p:nvSpPr>
          <p:cNvPr id="484354" name="TextBox 14"/>
          <p:cNvSpPr txBox="1"/>
          <p:nvPr/>
        </p:nvSpPr>
        <p:spPr>
          <a:xfrm>
            <a:off x="304800" y="152400"/>
            <a:ext cx="7010400" cy="646113"/>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二、遗传算法</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6401" name="TextBox 14"/>
          <p:cNvSpPr txBox="1"/>
          <p:nvPr/>
        </p:nvSpPr>
        <p:spPr>
          <a:xfrm>
            <a:off x="381000" y="228600"/>
            <a:ext cx="8229600" cy="646113"/>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三、演化神经网络</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486402" name="Rectangle 3"/>
          <p:cNvSpPr txBox="1"/>
          <p:nvPr/>
        </p:nvSpPr>
        <p:spPr>
          <a:xfrm>
            <a:off x="381000" y="1524000"/>
            <a:ext cx="8534400" cy="4648200"/>
          </a:xfrm>
          <a:prstGeom prst="rect">
            <a:avLst/>
          </a:prstGeom>
          <a:noFill/>
          <a:ln w="9525">
            <a:noFill/>
          </a:ln>
        </p:spPr>
        <p:txBody>
          <a:bodyPr anchor="t" anchorCtr="0"/>
          <a:p>
            <a:pPr indent="265430" eaLnBrk="0" hangingPunct="0">
              <a:lnSpc>
                <a:spcPct val="130000"/>
              </a:lnSpc>
              <a:spcBef>
                <a:spcPct val="10000"/>
              </a:spcBef>
              <a:spcAft>
                <a:spcPts val="400"/>
              </a:spcAft>
              <a:buClr>
                <a:srgbClr val="0C7B9C"/>
              </a:buClr>
              <a:buSzPct val="75000"/>
              <a:buFontTx/>
            </a:pPr>
            <a:r>
              <a:rPr lang="zh-CN" altLang="en-US" sz="2400" b="0" dirty="0">
                <a:latin typeface="Arial" panose="020B0604020202020204" pitchFamily="34" charset="0"/>
                <a:ea typeface="宋体" panose="02010600030101010101" pitchFamily="2" charset="-122"/>
              </a:rPr>
              <a:t>    演化神经网络是基于演化计算和神经网络两大研究方向，将二者有机融合而产生的一种全新神经网络模型。</a:t>
            </a:r>
            <a:endParaRPr lang="en-US" altLang="zh-CN" sz="2400" b="0" dirty="0">
              <a:latin typeface="Arial" panose="020B0604020202020204" pitchFamily="34" charset="0"/>
            </a:endParaRPr>
          </a:p>
          <a:p>
            <a:pPr indent="265430" eaLnBrk="0" hangingPunct="0">
              <a:lnSpc>
                <a:spcPct val="130000"/>
              </a:lnSpc>
              <a:spcBef>
                <a:spcPct val="10000"/>
              </a:spcBef>
              <a:spcAft>
                <a:spcPts val="400"/>
              </a:spcAft>
              <a:buClr>
                <a:srgbClr val="0C7B9C"/>
              </a:buClr>
              <a:buSzPct val="75000"/>
              <a:buFontTx/>
            </a:pPr>
            <a:r>
              <a:rPr lang="zh-CN" altLang="en-US" sz="2400" b="0" dirty="0">
                <a:latin typeface="Arial" panose="020B0604020202020204" pitchFamily="34" charset="0"/>
                <a:ea typeface="宋体" panose="02010600030101010101" pitchFamily="2" charset="-122"/>
              </a:rPr>
              <a:t>    这种模型把演化计算的自适应机制与神经网络的学习机制有机的结合在一起，有效地克服了传统人工神经网络的很多缺点。</a:t>
            </a:r>
            <a:endParaRPr lang="en-US" altLang="zh-CN" sz="2400" b="0" dirty="0">
              <a:latin typeface="Arial" panose="020B0604020202020204" pitchFamily="34" charset="0"/>
            </a:endParaRPr>
          </a:p>
          <a:p>
            <a:pPr indent="265430" eaLnBrk="0" hangingPunct="0">
              <a:lnSpc>
                <a:spcPct val="130000"/>
              </a:lnSpc>
              <a:spcBef>
                <a:spcPct val="10000"/>
              </a:spcBef>
              <a:spcAft>
                <a:spcPts val="400"/>
              </a:spcAft>
              <a:buClr>
                <a:srgbClr val="0C7B9C"/>
              </a:buClr>
              <a:buSzPct val="75000"/>
              <a:buFontTx/>
            </a:pPr>
            <a:r>
              <a:rPr lang="zh-CN" altLang="en-US" sz="2400" b="0" dirty="0">
                <a:latin typeface="Arial" panose="020B0604020202020204" pitchFamily="34" charset="0"/>
                <a:ea typeface="宋体" panose="02010600030101010101" pitchFamily="2" charset="-122"/>
              </a:rPr>
              <a:t>     演化神经网络模型的一个主要特点就是它对动态环境的自适应性。这种自适应性过程通过演化的三个等级实现，即连接权值和阈值、网络结构和学习规则的</a:t>
            </a:r>
            <a:r>
              <a:rPr lang="zh-CN" altLang="en-US" sz="2400" b="0" dirty="0">
                <a:latin typeface="Times New Roman" panose="02020603050405020304" pitchFamily="18" charset="0"/>
                <a:ea typeface="宋体" panose="02010600030101010101" pitchFamily="2" charset="-122"/>
              </a:rPr>
              <a:t>演化</a:t>
            </a:r>
            <a:r>
              <a:rPr lang="zh-CN" altLang="en-US" sz="2400" b="0" dirty="0">
                <a:latin typeface="Arial" panose="020B0604020202020204" pitchFamily="34" charset="0"/>
                <a:ea typeface="宋体" panose="02010600030101010101" pitchFamily="2" charset="-122"/>
              </a:rPr>
              <a:t>。</a:t>
            </a:r>
            <a:endParaRPr lang="zh-CN" altLang="en-US" sz="2400" b="0" dirty="0">
              <a:latin typeface="Arial" panose="020B0604020202020204" pitchFamily="34" charset="0"/>
              <a:ea typeface="宋体" panose="02010600030101010101" pitchFamily="2" charset="-122"/>
            </a:endParaRPr>
          </a:p>
        </p:txBody>
      </p:sp>
      <p:sp>
        <p:nvSpPr>
          <p:cNvPr id="486403" name="矩形 5"/>
          <p:cNvSpPr/>
          <p:nvPr/>
        </p:nvSpPr>
        <p:spPr>
          <a:xfrm>
            <a:off x="457200" y="990600"/>
            <a:ext cx="3070225" cy="523875"/>
          </a:xfrm>
          <a:prstGeom prst="rect">
            <a:avLst/>
          </a:prstGeom>
          <a:noFill/>
          <a:ln w="9525">
            <a:noFill/>
          </a:ln>
        </p:spPr>
        <p:txBody>
          <a:bodyPr wrap="none" anchor="t" anchorCtr="0">
            <a:spAutoFit/>
          </a:bodyPr>
          <a:p>
            <a:pPr eaLnBrk="0" hangingPunct="0">
              <a:buClrTx/>
              <a:buFontTx/>
            </a:pPr>
            <a:r>
              <a:rPr lang="zh-CN" altLang="en-US" dirty="0">
                <a:solidFill>
                  <a:srgbClr val="0000CC"/>
                </a:solidFill>
                <a:latin typeface="黑体" panose="02010609060101010101" pitchFamily="49" charset="-122"/>
                <a:ea typeface="宋体" panose="02010600030101010101" pitchFamily="2" charset="-122"/>
              </a:rPr>
              <a:t>演化神经网络概述</a:t>
            </a:r>
            <a:endParaRPr lang="zh-CN" altLang="en-US" dirty="0">
              <a:solidFill>
                <a:srgbClr val="0000CC"/>
              </a:solidFill>
              <a:latin typeface="黑体" panose="02010609060101010101" pitchFamily="49" charset="-122"/>
              <a:ea typeface="宋体" panose="02010600030101010101" pitchFamily="2" charset="-122"/>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8449" name="TextBox 14"/>
          <p:cNvSpPr txBox="1"/>
          <p:nvPr/>
        </p:nvSpPr>
        <p:spPr>
          <a:xfrm>
            <a:off x="381000" y="228600"/>
            <a:ext cx="8229600" cy="646113"/>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三、演化神经网络</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7" name="Rectangle 3"/>
          <p:cNvSpPr txBox="1">
            <a:spLocks noChangeArrowheads="1"/>
          </p:cNvSpPr>
          <p:nvPr/>
        </p:nvSpPr>
        <p:spPr>
          <a:xfrm>
            <a:off x="381000" y="1524000"/>
            <a:ext cx="8534400" cy="3886200"/>
          </a:xfrm>
          <a:prstGeom prst="rect">
            <a:avLst/>
          </a:prstGeom>
        </p:spPr>
        <p:txBody>
          <a:bodyPr/>
          <a:lstStyle/>
          <a:p>
            <a:pPr marR="0" indent="265430" defTabSz="914400" eaLnBrk="0" hangingPunct="0">
              <a:lnSpc>
                <a:spcPct val="150000"/>
              </a:lnSpc>
              <a:spcBef>
                <a:spcPct val="10000"/>
              </a:spcBef>
              <a:spcAft>
                <a:spcPts val="400"/>
              </a:spcAft>
              <a:buClr>
                <a:srgbClr val="0C7B9C"/>
              </a:buClr>
              <a:buSzPct val="75000"/>
              <a:buFontTx/>
              <a:buNone/>
              <a:defRPr/>
            </a:pPr>
            <a:r>
              <a:rPr kumimoji="0" lang="zh-CN" altLang="en-US" sz="2400" b="0" kern="0" cap="none" spc="0" normalizeH="0" baseline="0" noProof="1">
                <a:latin typeface="黑体" panose="02010609060101010101" pitchFamily="49" charset="-122"/>
                <a:ea typeface="宋体" panose="02010600030101010101" pitchFamily="2" charset="-122"/>
                <a:cs typeface="+mn-cs"/>
                <a:sym typeface="+mn-ea"/>
              </a:rPr>
              <a:t>  根据演化神经网络实现的三个等级，演化神经网络模型有以下四种不同的类型：</a:t>
            </a:r>
            <a:endParaRPr kumimoji="0" lang="en-US" altLang="zh-CN" sz="2400" b="0" kern="0" cap="none" spc="0" normalizeH="0" baseline="0" noProof="1">
              <a:latin typeface="黑体" panose="02010609060101010101" pitchFamily="49" charset="-122"/>
              <a:ea typeface="宋体" panose="02010600030101010101" pitchFamily="2" charset="-122"/>
              <a:cs typeface="+mn-cs"/>
              <a:sym typeface="+mn-ea"/>
            </a:endParaRPr>
          </a:p>
          <a:p>
            <a:pPr marL="342900" marR="0" indent="-342900" defTabSz="914400" eaLnBrk="0" hangingPunct="0">
              <a:lnSpc>
                <a:spcPct val="150000"/>
              </a:lnSpc>
              <a:spcBef>
                <a:spcPct val="10000"/>
              </a:spcBef>
              <a:spcAft>
                <a:spcPts val="400"/>
              </a:spcAft>
              <a:buClr>
                <a:srgbClr val="0C7B9C"/>
              </a:buClr>
              <a:buSzPct val="75000"/>
              <a:buFont typeface="Wingdings" panose="05000000000000000000" pitchFamily="2" charset="2"/>
              <a:buChar char="u"/>
              <a:defRPr/>
            </a:pPr>
            <a:r>
              <a:rPr kumimoji="0" lang="zh-CN" altLang="en-US" sz="2400" kern="0" cap="none" spc="0" normalizeH="0" baseline="0" noProof="1">
                <a:solidFill>
                  <a:srgbClr val="0000FF"/>
                </a:solidFill>
                <a:latin typeface="+mn-lt"/>
                <a:ea typeface="+mn-ea"/>
                <a:cs typeface="+mn-cs"/>
                <a:sym typeface="+mn-ea"/>
              </a:rPr>
              <a:t>初始权值和阈值演化</a:t>
            </a:r>
            <a:endParaRPr kumimoji="0" lang="en-US" altLang="zh-CN" sz="2400" b="0" kern="0" cap="none" spc="0" normalizeH="0" baseline="0" noProof="1">
              <a:latin typeface="+mn-lt"/>
              <a:ea typeface="+mn-ea"/>
              <a:cs typeface="+mn-cs"/>
              <a:sym typeface="+mn-ea"/>
            </a:endParaRPr>
          </a:p>
          <a:p>
            <a:pPr marL="342900" marR="0" indent="-342900" defTabSz="914400" eaLnBrk="0" hangingPunct="0">
              <a:lnSpc>
                <a:spcPct val="150000"/>
              </a:lnSpc>
              <a:spcBef>
                <a:spcPct val="10000"/>
              </a:spcBef>
              <a:spcAft>
                <a:spcPts val="400"/>
              </a:spcAft>
              <a:buClr>
                <a:srgbClr val="0C7B9C"/>
              </a:buClr>
              <a:buSzPct val="75000"/>
              <a:buFont typeface="Wingdings" panose="05000000000000000000" pitchFamily="2" charset="2"/>
              <a:buChar char="u"/>
              <a:defRPr/>
            </a:pPr>
            <a:r>
              <a:rPr kumimoji="0" lang="zh-CN" altLang="en-US" sz="2400" b="0" kern="0" cap="none" spc="0" normalizeH="0" baseline="0" noProof="1">
                <a:solidFill>
                  <a:srgbClr val="0000FF"/>
                </a:solidFill>
                <a:latin typeface="+mn-lt"/>
                <a:ea typeface="+mn-ea"/>
                <a:cs typeface="+mn-cs"/>
                <a:sym typeface="+mn-ea"/>
              </a:rPr>
              <a:t>网络结构演化</a:t>
            </a:r>
            <a:endParaRPr kumimoji="0" lang="en-US" altLang="zh-CN" sz="2400" b="0" kern="0" cap="none" spc="0" normalizeH="0" baseline="0" noProof="1">
              <a:latin typeface="+mn-lt"/>
              <a:ea typeface="+mn-ea"/>
              <a:cs typeface="+mn-cs"/>
              <a:sym typeface="+mn-ea"/>
            </a:endParaRPr>
          </a:p>
          <a:p>
            <a:pPr marL="342900" marR="0" indent="-342900" defTabSz="914400" eaLnBrk="0" hangingPunct="0">
              <a:lnSpc>
                <a:spcPct val="150000"/>
              </a:lnSpc>
              <a:spcBef>
                <a:spcPct val="10000"/>
              </a:spcBef>
              <a:spcAft>
                <a:spcPts val="400"/>
              </a:spcAft>
              <a:buClr>
                <a:srgbClr val="0C7B9C"/>
              </a:buClr>
              <a:buSzPct val="75000"/>
              <a:buFont typeface="Wingdings" panose="05000000000000000000" pitchFamily="2" charset="2"/>
              <a:buChar char="u"/>
              <a:defRPr/>
            </a:pPr>
            <a:r>
              <a:rPr kumimoji="0" lang="zh-CN" altLang="en-US" sz="2400" b="0" kern="0" cap="none" spc="0" normalizeH="0" baseline="0" noProof="1">
                <a:solidFill>
                  <a:srgbClr val="0000FF"/>
                </a:solidFill>
                <a:latin typeface="+mn-lt"/>
                <a:ea typeface="+mn-ea"/>
                <a:cs typeface="+mn-cs"/>
                <a:sym typeface="+mn-ea"/>
              </a:rPr>
              <a:t>结构和权值阈值同时演化</a:t>
            </a:r>
            <a:endParaRPr kumimoji="0" lang="en-US" altLang="zh-CN" sz="2400" b="0" kern="0" cap="none" spc="0" normalizeH="0" baseline="0" noProof="1">
              <a:latin typeface="+mn-lt"/>
              <a:ea typeface="+mn-ea"/>
              <a:cs typeface="+mn-cs"/>
              <a:sym typeface="+mn-ea"/>
            </a:endParaRPr>
          </a:p>
          <a:p>
            <a:pPr marL="342900" marR="0" indent="-342900" defTabSz="914400" eaLnBrk="0" hangingPunct="0">
              <a:lnSpc>
                <a:spcPct val="150000"/>
              </a:lnSpc>
              <a:spcBef>
                <a:spcPct val="10000"/>
              </a:spcBef>
              <a:spcAft>
                <a:spcPts val="400"/>
              </a:spcAft>
              <a:buClr>
                <a:srgbClr val="0C7B9C"/>
              </a:buClr>
              <a:buSzPct val="75000"/>
              <a:buFont typeface="Wingdings" panose="05000000000000000000" pitchFamily="2" charset="2"/>
              <a:buChar char="u"/>
              <a:defRPr/>
            </a:pPr>
            <a:r>
              <a:rPr kumimoji="0" lang="zh-CN" altLang="en-US" sz="2400" b="0" kern="0" cap="none" spc="0" normalizeH="0" baseline="0" noProof="1">
                <a:solidFill>
                  <a:srgbClr val="0000FF"/>
                </a:solidFill>
                <a:latin typeface="+mn-lt"/>
                <a:ea typeface="+mn-ea"/>
                <a:cs typeface="+mn-cs"/>
                <a:sym typeface="+mn-ea"/>
              </a:rPr>
              <a:t>学习规则演化</a:t>
            </a:r>
            <a:endParaRPr kumimoji="0" lang="zh-CN" altLang="en-US" sz="2400" b="0" kern="0" cap="none" spc="0" normalizeH="0" baseline="0" noProof="1">
              <a:latin typeface="+mn-lt"/>
              <a:ea typeface="+mn-ea"/>
              <a:cs typeface="+mn-cs"/>
              <a:sym typeface="+mn-ea"/>
            </a:endParaRPr>
          </a:p>
        </p:txBody>
      </p:sp>
      <p:sp>
        <p:nvSpPr>
          <p:cNvPr id="488451" name="矩形 5"/>
          <p:cNvSpPr/>
          <p:nvPr/>
        </p:nvSpPr>
        <p:spPr>
          <a:xfrm>
            <a:off x="457200" y="990600"/>
            <a:ext cx="3070225" cy="523875"/>
          </a:xfrm>
          <a:prstGeom prst="rect">
            <a:avLst/>
          </a:prstGeom>
          <a:noFill/>
          <a:ln w="9525">
            <a:noFill/>
          </a:ln>
        </p:spPr>
        <p:txBody>
          <a:bodyPr wrap="none" anchor="t" anchorCtr="0">
            <a:spAutoFit/>
          </a:bodyPr>
          <a:p>
            <a:pPr eaLnBrk="0" hangingPunct="0">
              <a:buClrTx/>
              <a:buFontTx/>
            </a:pPr>
            <a:r>
              <a:rPr lang="zh-CN" altLang="en-US" dirty="0">
                <a:solidFill>
                  <a:srgbClr val="0000CC"/>
                </a:solidFill>
                <a:latin typeface="黑体" panose="02010609060101010101" pitchFamily="49" charset="-122"/>
                <a:ea typeface="宋体" panose="02010600030101010101" pitchFamily="2" charset="-122"/>
              </a:rPr>
              <a:t>演化神经网络概述</a:t>
            </a:r>
            <a:endParaRPr lang="zh-CN" altLang="en-US" dirty="0">
              <a:solidFill>
                <a:srgbClr val="0000CC"/>
              </a:solidFill>
              <a:latin typeface="黑体" panose="02010609060101010101" pitchFamily="49" charset="-122"/>
              <a:ea typeface="宋体" panose="02010600030101010101" pitchFamily="2" charset="-122"/>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0497" name="TextBox 14"/>
          <p:cNvSpPr txBox="1"/>
          <p:nvPr/>
        </p:nvSpPr>
        <p:spPr>
          <a:xfrm>
            <a:off x="381000" y="228600"/>
            <a:ext cx="8229600" cy="646113"/>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三、演化神经网络</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490498" name="Rectangle 3"/>
          <p:cNvSpPr txBox="1"/>
          <p:nvPr/>
        </p:nvSpPr>
        <p:spPr>
          <a:xfrm>
            <a:off x="533400" y="1066800"/>
            <a:ext cx="8382000" cy="1676400"/>
          </a:xfrm>
          <a:prstGeom prst="rect">
            <a:avLst/>
          </a:prstGeom>
          <a:noFill/>
          <a:ln w="9525">
            <a:noFill/>
          </a:ln>
        </p:spPr>
        <p:txBody>
          <a:bodyPr anchor="t" anchorCtr="0"/>
          <a:p>
            <a:pPr marL="292100" indent="-292100" eaLnBrk="0" hangingPunct="0">
              <a:lnSpc>
                <a:spcPct val="90000"/>
              </a:lnSpc>
              <a:spcBef>
                <a:spcPct val="10000"/>
              </a:spcBef>
              <a:spcAft>
                <a:spcPts val="400"/>
              </a:spcAft>
              <a:buClr>
                <a:srgbClr val="0C7B9C"/>
              </a:buClr>
              <a:buSzPct val="75000"/>
              <a:buFontTx/>
            </a:pPr>
            <a:r>
              <a:rPr lang="zh-CN" altLang="en-US" sz="2400" dirty="0">
                <a:solidFill>
                  <a:srgbClr val="0000FF"/>
                </a:solidFill>
                <a:latin typeface="Times New Roman" panose="02020603050405020304" pitchFamily="18" charset="0"/>
                <a:ea typeface="宋体" panose="02010600030101010101" pitchFamily="2" charset="-122"/>
              </a:rPr>
              <a:t>初始权值阈值演化</a:t>
            </a:r>
            <a:r>
              <a:rPr lang="en-US" altLang="zh-CN" sz="2400" b="0" dirty="0">
                <a:solidFill>
                  <a:srgbClr val="0000FF"/>
                </a:solidFill>
                <a:latin typeface="Times New Roman" panose="02020603050405020304" pitchFamily="18" charset="0"/>
              </a:rPr>
              <a:t>---</a:t>
            </a:r>
            <a:r>
              <a:rPr lang="zh-CN" altLang="en-US" sz="2400" b="0" dirty="0">
                <a:latin typeface="Arial" panose="020B0604020202020204" pitchFamily="34" charset="0"/>
                <a:ea typeface="宋体" panose="02010600030101010101" pitchFamily="2" charset="-122"/>
              </a:rPr>
              <a:t>以遗传算法优化</a:t>
            </a:r>
            <a:r>
              <a:rPr lang="en-US" altLang="zh-CN" sz="2400" b="0" dirty="0">
                <a:latin typeface="Arial" panose="020B0604020202020204" pitchFamily="34" charset="0"/>
              </a:rPr>
              <a:t>BP</a:t>
            </a:r>
            <a:r>
              <a:rPr lang="zh-CN" altLang="en-US" sz="2400" b="0" dirty="0">
                <a:latin typeface="Arial" panose="020B0604020202020204" pitchFamily="34" charset="0"/>
                <a:ea typeface="宋体" panose="02010600030101010101" pitchFamily="2" charset="-122"/>
              </a:rPr>
              <a:t>神经网络的连接权值和阈值为例</a:t>
            </a:r>
            <a:endParaRPr lang="en-US" altLang="zh-CN" sz="2000" b="0" dirty="0">
              <a:latin typeface="Arial" panose="020B0604020202020204" pitchFamily="34" charset="0"/>
            </a:endParaRPr>
          </a:p>
          <a:p>
            <a:pPr marL="292100" indent="-292100" eaLnBrk="0" hangingPunct="0">
              <a:lnSpc>
                <a:spcPct val="90000"/>
              </a:lnSpc>
              <a:spcBef>
                <a:spcPct val="10000"/>
              </a:spcBef>
              <a:spcAft>
                <a:spcPts val="400"/>
              </a:spcAft>
              <a:buClr>
                <a:srgbClr val="0C7B9C"/>
              </a:buClr>
              <a:buSzPct val="75000"/>
              <a:buFontTx/>
            </a:pPr>
            <a:endParaRPr lang="en-US" altLang="zh-CN" sz="2000" b="0" dirty="0">
              <a:latin typeface="Arial" panose="020B0604020202020204" pitchFamily="34" charset="0"/>
            </a:endParaRPr>
          </a:p>
          <a:p>
            <a:pPr marL="292100" indent="-292100" eaLnBrk="0" hangingPunct="0">
              <a:lnSpc>
                <a:spcPct val="90000"/>
              </a:lnSpc>
              <a:spcBef>
                <a:spcPct val="10000"/>
              </a:spcBef>
              <a:spcAft>
                <a:spcPts val="400"/>
              </a:spcAft>
              <a:buClr>
                <a:srgbClr val="0C7B9C"/>
              </a:buClr>
              <a:buSzPct val="75000"/>
              <a:buFontTx/>
            </a:pPr>
            <a:endParaRPr lang="zh-CN" altLang="en-US" sz="2000" b="0" dirty="0">
              <a:latin typeface="Arial" panose="020B0604020202020204" pitchFamily="34" charset="0"/>
              <a:ea typeface="宋体" panose="02010600030101010101" pitchFamily="2" charset="-122"/>
            </a:endParaRPr>
          </a:p>
        </p:txBody>
      </p:sp>
      <p:sp>
        <p:nvSpPr>
          <p:cNvPr id="490499" name="Rectangle 3"/>
          <p:cNvSpPr txBox="1"/>
          <p:nvPr/>
        </p:nvSpPr>
        <p:spPr>
          <a:xfrm>
            <a:off x="457200" y="5029200"/>
            <a:ext cx="8382000" cy="1600200"/>
          </a:xfrm>
          <a:prstGeom prst="rect">
            <a:avLst/>
          </a:prstGeom>
          <a:noFill/>
          <a:ln w="9525">
            <a:noFill/>
          </a:ln>
        </p:spPr>
        <p:txBody>
          <a:bodyPr anchor="t" anchorCtr="0"/>
          <a:p>
            <a:pPr marL="292100" indent="-292100" algn="just" eaLnBrk="0" hangingPunct="0">
              <a:lnSpc>
                <a:spcPct val="90000"/>
              </a:lnSpc>
              <a:spcBef>
                <a:spcPct val="10000"/>
              </a:spcBef>
              <a:spcAft>
                <a:spcPts val="400"/>
              </a:spcAft>
              <a:buClr>
                <a:srgbClr val="0C7B9C"/>
              </a:buClr>
              <a:buSzPct val="75000"/>
              <a:buFontTx/>
            </a:pPr>
            <a:r>
              <a:rPr lang="en-US" altLang="zh-CN" sz="2400" b="0" dirty="0">
                <a:latin typeface="Arial" panose="020B0604020202020204" pitchFamily="34" charset="0"/>
              </a:rPr>
              <a:t>    BP</a:t>
            </a:r>
            <a:r>
              <a:rPr lang="zh-CN" altLang="en-US" sz="2400" b="0" dirty="0">
                <a:latin typeface="Arial" panose="020B0604020202020204" pitchFamily="34" charset="0"/>
                <a:ea typeface="宋体" panose="02010600030101010101" pitchFamily="2" charset="-122"/>
              </a:rPr>
              <a:t>网络是一类多层的前馈神经网络，目前是人工神经网络中应用最广泛的算法之一，但是存在一些缺陷，比如说学习收敛速度慢、不能保证收敛到全局极小点，网络结构不易确定。</a:t>
            </a:r>
            <a:endParaRPr lang="zh-CN" altLang="en-US" sz="2000" b="0" dirty="0">
              <a:latin typeface="Arial" panose="020B0604020202020204" pitchFamily="34" charset="0"/>
              <a:ea typeface="宋体" panose="02010600030101010101" pitchFamily="2" charset="-122"/>
            </a:endParaRPr>
          </a:p>
        </p:txBody>
      </p:sp>
      <p:graphicFrame>
        <p:nvGraphicFramePr>
          <p:cNvPr id="2" name="对象 1"/>
          <p:cNvGraphicFramePr>
            <a:graphicFrameLocks noChangeAspect="1"/>
          </p:cNvGraphicFramePr>
          <p:nvPr/>
        </p:nvGraphicFramePr>
        <p:xfrm>
          <a:off x="1143000" y="1676400"/>
          <a:ext cx="7010400" cy="3522663"/>
        </p:xfrm>
        <a:graphic>
          <a:graphicData uri="http://schemas.openxmlformats.org/presentationml/2006/ole">
            <mc:AlternateContent xmlns:mc="http://schemas.openxmlformats.org/markup-compatibility/2006">
              <mc:Choice xmlns:v="urn:schemas-microsoft-com:vml" Requires="v">
                <p:oleObj spid="_x0000_s3310" name="" r:id="rId1" imgW="6372225" imgH="3472180" progId="">
                  <p:embed/>
                </p:oleObj>
              </mc:Choice>
              <mc:Fallback>
                <p:oleObj name="" r:id="rId1" imgW="6372225" imgH="3472180" progId="">
                  <p:embed/>
                  <p:pic>
                    <p:nvPicPr>
                      <p:cNvPr id="0" name="图片 3309"/>
                      <p:cNvPicPr/>
                      <p:nvPr/>
                    </p:nvPicPr>
                    <p:blipFill>
                      <a:blip r:embed="rId2"/>
                      <a:stretch>
                        <a:fillRect/>
                      </a:stretch>
                    </p:blipFill>
                    <p:spPr>
                      <a:xfrm>
                        <a:off x="1143000" y="1676400"/>
                        <a:ext cx="7010400" cy="352266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2545" name="TextBox 14"/>
          <p:cNvSpPr txBox="1"/>
          <p:nvPr/>
        </p:nvSpPr>
        <p:spPr>
          <a:xfrm>
            <a:off x="228600" y="228600"/>
            <a:ext cx="8229600" cy="646113"/>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三、演化神经网络</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492546" name="Rectangle 3"/>
          <p:cNvSpPr txBox="1"/>
          <p:nvPr/>
        </p:nvSpPr>
        <p:spPr>
          <a:xfrm>
            <a:off x="304800" y="1066800"/>
            <a:ext cx="8534400" cy="4953000"/>
          </a:xfrm>
          <a:prstGeom prst="rect">
            <a:avLst/>
          </a:prstGeom>
          <a:noFill/>
          <a:ln w="9525">
            <a:noFill/>
          </a:ln>
        </p:spPr>
        <p:txBody>
          <a:bodyPr anchor="t" anchorCtr="0"/>
          <a:p>
            <a:pPr eaLnBrk="0" hangingPunct="0">
              <a:spcBef>
                <a:spcPct val="10000"/>
              </a:spcBef>
              <a:spcAft>
                <a:spcPts val="400"/>
              </a:spcAft>
              <a:buClr>
                <a:srgbClr val="0C7B9C"/>
              </a:buClr>
              <a:buSzPct val="75000"/>
              <a:buFont typeface="Monotype Sorts" pitchFamily="2" charset="2"/>
            </a:pPr>
            <a:r>
              <a:rPr lang="zh-CN" altLang="en-US" sz="2400" dirty="0">
                <a:solidFill>
                  <a:srgbClr val="0000FF"/>
                </a:solidFill>
                <a:latin typeface="黑体" panose="02010609060101010101" pitchFamily="49" charset="-122"/>
                <a:ea typeface="宋体" panose="02010600030101010101" pitchFamily="2" charset="-122"/>
              </a:rPr>
              <a:t>初始权值阈值演化</a:t>
            </a:r>
            <a:endParaRPr lang="en-US" altLang="zh-CN" sz="2400" dirty="0">
              <a:solidFill>
                <a:srgbClr val="0000FF"/>
              </a:solidFill>
              <a:latin typeface="黑体" panose="02010609060101010101" pitchFamily="49" charset="-122"/>
            </a:endParaRPr>
          </a:p>
          <a:p>
            <a:pPr eaLnBrk="0" hangingPunct="0">
              <a:spcBef>
                <a:spcPct val="10000"/>
              </a:spcBef>
              <a:spcAft>
                <a:spcPts val="400"/>
              </a:spcAft>
              <a:buClr>
                <a:srgbClr val="0C7B9C"/>
              </a:buClr>
              <a:buSzPct val="75000"/>
              <a:buFont typeface="Monotype Sorts" pitchFamily="2" charset="2"/>
            </a:pPr>
            <a:r>
              <a:rPr lang="zh-CN" altLang="en-US" sz="2400" b="0" dirty="0">
                <a:solidFill>
                  <a:srgbClr val="0000FF"/>
                </a:solidFill>
                <a:latin typeface="黑体" panose="02010609060101010101" pitchFamily="49" charset="-122"/>
                <a:ea typeface="宋体" panose="02010600030101010101" pitchFamily="2" charset="-122"/>
              </a:rPr>
              <a:t>优化目标</a:t>
            </a:r>
            <a:r>
              <a:rPr lang="zh-CN" altLang="en-US" sz="2400" b="0" dirty="0">
                <a:latin typeface="黑体" panose="02010609060101010101" pitchFamily="49" charset="-122"/>
                <a:ea typeface="宋体" panose="02010600030101010101" pitchFamily="2" charset="-122"/>
              </a:rPr>
              <a:t>：用遗传算法优化</a:t>
            </a:r>
            <a:r>
              <a:rPr lang="en-US" altLang="zh-CN" sz="2400" b="0" dirty="0">
                <a:latin typeface="黑体" panose="02010609060101010101" pitchFamily="49" charset="-122"/>
              </a:rPr>
              <a:t>BP</a:t>
            </a:r>
            <a:r>
              <a:rPr lang="zh-CN" altLang="en-US" sz="2400" b="0" dirty="0">
                <a:latin typeface="黑体" panose="02010609060101010101" pitchFamily="49" charset="-122"/>
                <a:ea typeface="宋体" panose="02010600030101010101" pitchFamily="2" charset="-122"/>
              </a:rPr>
              <a:t>神经网络的初始权值和阈值，使优化后的</a:t>
            </a:r>
            <a:r>
              <a:rPr lang="en-US" altLang="zh-CN" sz="2400" b="0" dirty="0">
                <a:latin typeface="黑体" panose="02010609060101010101" pitchFamily="49" charset="-122"/>
              </a:rPr>
              <a:t>BP</a:t>
            </a:r>
            <a:r>
              <a:rPr lang="zh-CN" altLang="en-US" sz="2400" b="0" dirty="0">
                <a:latin typeface="黑体" panose="02010609060101010101" pitchFamily="49" charset="-122"/>
                <a:ea typeface="宋体" panose="02010600030101010101" pitchFamily="2" charset="-122"/>
              </a:rPr>
              <a:t>神经网络具有更好的预测精度。 </a:t>
            </a:r>
            <a:endParaRPr lang="en-US" altLang="zh-CN" sz="2400" b="0" dirty="0">
              <a:latin typeface="黑体" panose="02010609060101010101" pitchFamily="49" charset="-122"/>
            </a:endParaRPr>
          </a:p>
          <a:p>
            <a:pPr eaLnBrk="0" hangingPunct="0">
              <a:spcBef>
                <a:spcPct val="10000"/>
              </a:spcBef>
              <a:spcAft>
                <a:spcPts val="400"/>
              </a:spcAft>
              <a:buClr>
                <a:srgbClr val="0C7B9C"/>
              </a:buClr>
              <a:buSzPct val="75000"/>
              <a:buFont typeface="Monotype Sorts" pitchFamily="2" charset="2"/>
            </a:pPr>
            <a:endParaRPr lang="en-US" altLang="zh-CN" sz="2400" b="0" dirty="0">
              <a:latin typeface="黑体" panose="02010609060101010101" pitchFamily="49" charset="-122"/>
            </a:endParaRPr>
          </a:p>
          <a:p>
            <a:pPr eaLnBrk="0" hangingPunct="0">
              <a:spcBef>
                <a:spcPct val="10000"/>
              </a:spcBef>
              <a:spcAft>
                <a:spcPts val="400"/>
              </a:spcAft>
              <a:buClr>
                <a:srgbClr val="0C7B9C"/>
              </a:buClr>
              <a:buSzPct val="75000"/>
              <a:buFont typeface="Monotype Sorts" pitchFamily="2" charset="2"/>
            </a:pPr>
            <a:r>
              <a:rPr lang="zh-CN" altLang="en-US" sz="2400" b="0" dirty="0">
                <a:solidFill>
                  <a:srgbClr val="0000FF"/>
                </a:solidFill>
                <a:latin typeface="黑体" panose="02010609060101010101" pitchFamily="49" charset="-122"/>
                <a:ea typeface="宋体" panose="02010600030101010101" pitchFamily="2" charset="-122"/>
              </a:rPr>
              <a:t>算法的基本思路</a:t>
            </a:r>
            <a:r>
              <a:rPr lang="zh-CN" altLang="en-US" sz="2400" b="0" dirty="0">
                <a:latin typeface="黑体" panose="02010609060101010101" pitchFamily="49" charset="-122"/>
                <a:ea typeface="宋体" panose="02010600030101010101" pitchFamily="2" charset="-122"/>
              </a:rPr>
              <a:t>：</a:t>
            </a:r>
            <a:endParaRPr lang="en-US" altLang="zh-CN" sz="2400" b="0" dirty="0">
              <a:latin typeface="黑体" panose="02010609060101010101" pitchFamily="49" charset="-122"/>
            </a:endParaRPr>
          </a:p>
          <a:p>
            <a:pPr eaLnBrk="0" hangingPunct="0">
              <a:spcBef>
                <a:spcPct val="10000"/>
              </a:spcBef>
              <a:spcAft>
                <a:spcPts val="400"/>
              </a:spcAft>
              <a:buClr>
                <a:srgbClr val="0C7B9C"/>
              </a:buClr>
              <a:buSzPct val="75000"/>
              <a:buFont typeface="Monotype Sorts" pitchFamily="2" charset="2"/>
            </a:pPr>
            <a:r>
              <a:rPr lang="zh-CN" altLang="en-US" sz="2400" b="0" dirty="0">
                <a:latin typeface="黑体" panose="02010609060101010101" pitchFamily="49" charset="-122"/>
                <a:ea typeface="宋体" panose="02010600030101010101" pitchFamily="2" charset="-122"/>
              </a:rPr>
              <a:t>（</a:t>
            </a:r>
            <a:r>
              <a:rPr lang="en-US" altLang="zh-CN" sz="2400" b="0" dirty="0">
                <a:latin typeface="黑体" panose="02010609060101010101" pitchFamily="49" charset="-122"/>
              </a:rPr>
              <a:t>1</a:t>
            </a:r>
            <a:r>
              <a:rPr lang="zh-CN" altLang="en-US" sz="2400" b="0" dirty="0">
                <a:latin typeface="黑体" panose="02010609060101010101" pitchFamily="49" charset="-122"/>
                <a:ea typeface="宋体" panose="02010600030101010101" pitchFamily="2" charset="-122"/>
              </a:rPr>
              <a:t>）对神经网络的初始权值和阈值进行编码</a:t>
            </a:r>
            <a:endParaRPr lang="en-US" altLang="zh-CN" sz="2400" b="0" dirty="0">
              <a:latin typeface="黑体" panose="02010609060101010101" pitchFamily="49" charset="-122"/>
            </a:endParaRPr>
          </a:p>
          <a:p>
            <a:pPr eaLnBrk="0" hangingPunct="0">
              <a:spcBef>
                <a:spcPct val="10000"/>
              </a:spcBef>
              <a:spcAft>
                <a:spcPts val="400"/>
              </a:spcAft>
              <a:buClr>
                <a:srgbClr val="0C7B9C"/>
              </a:buClr>
              <a:buSzPct val="75000"/>
              <a:buFont typeface="Monotype Sorts" pitchFamily="2" charset="2"/>
            </a:pPr>
            <a:r>
              <a:rPr lang="zh-CN" altLang="en-US" sz="2400" b="0" dirty="0">
                <a:latin typeface="黑体" panose="02010609060101010101" pitchFamily="49" charset="-122"/>
                <a:ea typeface="宋体" panose="02010600030101010101" pitchFamily="2" charset="-122"/>
              </a:rPr>
              <a:t>（</a:t>
            </a:r>
            <a:r>
              <a:rPr lang="en-US" altLang="zh-CN" sz="2400" b="0" dirty="0">
                <a:latin typeface="黑体" panose="02010609060101010101" pitchFamily="49" charset="-122"/>
              </a:rPr>
              <a:t>2</a:t>
            </a:r>
            <a:r>
              <a:rPr lang="zh-CN" altLang="en-US" sz="2400" b="0" dirty="0">
                <a:latin typeface="黑体" panose="02010609060101010101" pitchFamily="49" charset="-122"/>
                <a:ea typeface="宋体" panose="02010600030101010101" pitchFamily="2" charset="-122"/>
              </a:rPr>
              <a:t>）然后对种群所有个体进行解码，生成多个神经网络</a:t>
            </a:r>
            <a:endParaRPr lang="en-US" altLang="zh-CN" sz="2400" b="0" dirty="0">
              <a:latin typeface="黑体" panose="02010609060101010101" pitchFamily="49" charset="-122"/>
            </a:endParaRPr>
          </a:p>
          <a:p>
            <a:pPr eaLnBrk="0" hangingPunct="0">
              <a:spcBef>
                <a:spcPct val="10000"/>
              </a:spcBef>
              <a:spcAft>
                <a:spcPts val="400"/>
              </a:spcAft>
              <a:buClr>
                <a:srgbClr val="0C7B9C"/>
              </a:buClr>
              <a:buSzPct val="75000"/>
              <a:buFont typeface="Monotype Sorts" pitchFamily="2" charset="2"/>
            </a:pPr>
            <a:r>
              <a:rPr lang="zh-CN" altLang="en-US" sz="2400" b="0" dirty="0">
                <a:latin typeface="黑体" panose="02010609060101010101" pitchFamily="49" charset="-122"/>
                <a:ea typeface="宋体" panose="02010600030101010101" pitchFamily="2" charset="-122"/>
              </a:rPr>
              <a:t>（</a:t>
            </a:r>
            <a:r>
              <a:rPr lang="en-US" altLang="zh-CN" sz="2400" b="0" dirty="0">
                <a:latin typeface="黑体" panose="02010609060101010101" pitchFamily="49" charset="-122"/>
              </a:rPr>
              <a:t>3</a:t>
            </a:r>
            <a:r>
              <a:rPr lang="zh-CN" altLang="en-US" sz="2400" b="0" dirty="0">
                <a:latin typeface="黑体" panose="02010609060101010101" pitchFamily="49" charset="-122"/>
                <a:ea typeface="宋体" panose="02010600030101010101" pitchFamily="2" charset="-122"/>
              </a:rPr>
              <a:t>）对每个神经网络进行</a:t>
            </a:r>
            <a:r>
              <a:rPr lang="en-US" altLang="zh-CN" sz="2400" b="0" dirty="0">
                <a:latin typeface="黑体" panose="02010609060101010101" pitchFamily="49" charset="-122"/>
              </a:rPr>
              <a:t>BP</a:t>
            </a:r>
            <a:r>
              <a:rPr lang="zh-CN" altLang="en-US" sz="2400" b="0" dirty="0">
                <a:latin typeface="黑体" panose="02010609060101010101" pitchFamily="49" charset="-122"/>
                <a:ea typeface="宋体" panose="02010600030101010101" pitchFamily="2" charset="-122"/>
              </a:rPr>
              <a:t>训练，然后以均方根误差作为评价标准，对种群中所有个体进行适应度评价。</a:t>
            </a:r>
            <a:endParaRPr lang="en-US" altLang="zh-CN" sz="2400" b="0" dirty="0">
              <a:latin typeface="黑体" panose="02010609060101010101" pitchFamily="49" charset="-122"/>
            </a:endParaRPr>
          </a:p>
          <a:p>
            <a:pPr eaLnBrk="0" hangingPunct="0">
              <a:spcBef>
                <a:spcPct val="10000"/>
              </a:spcBef>
              <a:spcAft>
                <a:spcPts val="400"/>
              </a:spcAft>
              <a:buClr>
                <a:srgbClr val="0C7B9C"/>
              </a:buClr>
              <a:buSzPct val="75000"/>
              <a:buFont typeface="Monotype Sorts" pitchFamily="2" charset="2"/>
            </a:pPr>
            <a:r>
              <a:rPr lang="zh-CN" altLang="en-US" sz="2400" b="0" dirty="0">
                <a:latin typeface="黑体" panose="02010609060101010101" pitchFamily="49" charset="-122"/>
                <a:ea typeface="宋体" panose="02010600030101010101" pitchFamily="2" charset="-122"/>
              </a:rPr>
              <a:t>（</a:t>
            </a:r>
            <a:r>
              <a:rPr lang="en-US" altLang="zh-CN" sz="2400" b="0" dirty="0">
                <a:latin typeface="黑体" panose="02010609060101010101" pitchFamily="49" charset="-122"/>
              </a:rPr>
              <a:t>4</a:t>
            </a:r>
            <a:r>
              <a:rPr lang="zh-CN" altLang="en-US" sz="2400" b="0" dirty="0">
                <a:latin typeface="黑体" panose="02010609060101010101" pitchFamily="49" charset="-122"/>
                <a:ea typeface="宋体" panose="02010600030101010101" pitchFamily="2" charset="-122"/>
              </a:rPr>
              <a:t>）进行选择、交叉、变异操作，产生新的种群</a:t>
            </a:r>
            <a:endParaRPr lang="en-US" altLang="zh-CN" sz="2400" b="0" dirty="0">
              <a:latin typeface="黑体" panose="02010609060101010101" pitchFamily="49" charset="-122"/>
            </a:endParaRPr>
          </a:p>
          <a:p>
            <a:pPr eaLnBrk="0" hangingPunct="0">
              <a:spcBef>
                <a:spcPct val="10000"/>
              </a:spcBef>
              <a:spcAft>
                <a:spcPts val="400"/>
              </a:spcAft>
              <a:buClr>
                <a:srgbClr val="0C7B9C"/>
              </a:buClr>
              <a:buSzPct val="75000"/>
              <a:buFont typeface="Monotype Sorts" pitchFamily="2" charset="2"/>
            </a:pPr>
            <a:r>
              <a:rPr lang="zh-CN" altLang="en-US" sz="2400" b="0" dirty="0">
                <a:latin typeface="黑体" panose="02010609060101010101" pitchFamily="49" charset="-122"/>
                <a:ea typeface="宋体" panose="02010600030101010101" pitchFamily="2" charset="-122"/>
              </a:rPr>
              <a:t>（</a:t>
            </a:r>
            <a:r>
              <a:rPr lang="en-US" altLang="zh-CN" sz="2400" b="0" dirty="0">
                <a:latin typeface="黑体" panose="02010609060101010101" pitchFamily="49" charset="-122"/>
              </a:rPr>
              <a:t>5</a:t>
            </a:r>
            <a:r>
              <a:rPr lang="zh-CN" altLang="en-US" sz="2400" b="0" dirty="0">
                <a:latin typeface="黑体" panose="02010609060101010101" pitchFamily="49" charset="-122"/>
                <a:ea typeface="宋体" panose="02010600030101010101" pitchFamily="2" charset="-122"/>
              </a:rPr>
              <a:t>）判断是否达到停止条件，否则转到（</a:t>
            </a:r>
            <a:r>
              <a:rPr lang="en-US" altLang="zh-CN" sz="2400" b="0" dirty="0">
                <a:latin typeface="黑体" panose="02010609060101010101" pitchFamily="49" charset="-122"/>
              </a:rPr>
              <a:t>2</a:t>
            </a:r>
            <a:r>
              <a:rPr lang="zh-CN" altLang="en-US" sz="2400" b="0" dirty="0">
                <a:latin typeface="黑体" panose="02010609060101010101" pitchFamily="49" charset="-122"/>
                <a:ea typeface="宋体" panose="02010600030101010101" pitchFamily="2" charset="-122"/>
              </a:rPr>
              <a:t>）运行。</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TextBox 14"/>
          <p:cNvSpPr txBox="1"/>
          <p:nvPr/>
        </p:nvSpPr>
        <p:spPr>
          <a:xfrm>
            <a:off x="914400" y="115888"/>
            <a:ext cx="3962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本章内容</a:t>
            </a:r>
            <a:endParaRPr lang="zh-CN" altLang="en-US" sz="3600" dirty="0">
              <a:solidFill>
                <a:srgbClr val="0000CC"/>
              </a:solidFill>
              <a:latin typeface="楷体" panose="02010609060101010101" pitchFamily="49" charset="-122"/>
              <a:ea typeface="楷体" panose="02010609060101010101" pitchFamily="49" charset="-122"/>
            </a:endParaRPr>
          </a:p>
        </p:txBody>
      </p:sp>
      <p:pic>
        <p:nvPicPr>
          <p:cNvPr id="52226" name="图片 11" descr="3.png"/>
          <p:cNvPicPr>
            <a:picLocks noChangeAspect="1"/>
          </p:cNvPicPr>
          <p:nvPr/>
        </p:nvPicPr>
        <p:blipFill>
          <a:blip r:embed="rId1"/>
          <a:stretch>
            <a:fillRect/>
          </a:stretch>
        </p:blipFill>
        <p:spPr>
          <a:xfrm>
            <a:off x="285750" y="209550"/>
            <a:ext cx="628650" cy="628650"/>
          </a:xfrm>
          <a:prstGeom prst="rect">
            <a:avLst/>
          </a:prstGeom>
          <a:noFill/>
          <a:ln w="9525">
            <a:noFill/>
          </a:ln>
        </p:spPr>
      </p:pic>
      <p:sp>
        <p:nvSpPr>
          <p:cNvPr id="12" name="AutoShape 8"/>
          <p:cNvSpPr>
            <a:spLocks noChangeArrowheads="1"/>
          </p:cNvSpPr>
          <p:nvPr/>
        </p:nvSpPr>
        <p:spPr bwMode="auto">
          <a:xfrm>
            <a:off x="1143000" y="2659063"/>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二、评估指标</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3" name="AutoShape 10"/>
          <p:cNvSpPr>
            <a:spLocks noChangeArrowheads="1"/>
          </p:cNvSpPr>
          <p:nvPr/>
        </p:nvSpPr>
        <p:spPr bwMode="auto">
          <a:xfrm>
            <a:off x="1144588" y="3586163"/>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三、比较检验</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4" name="AutoShape 13"/>
          <p:cNvSpPr>
            <a:spLocks noChangeArrowheads="1"/>
          </p:cNvSpPr>
          <p:nvPr/>
        </p:nvSpPr>
        <p:spPr bwMode="auto">
          <a:xfrm>
            <a:off x="1143000" y="1692275"/>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一、评估方法</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4593" name="TextBox 14"/>
          <p:cNvSpPr txBox="1"/>
          <p:nvPr/>
        </p:nvSpPr>
        <p:spPr>
          <a:xfrm>
            <a:off x="304800" y="152400"/>
            <a:ext cx="8229600" cy="646113"/>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三、演化神经网络</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494594" name="TextBox 2"/>
          <p:cNvSpPr txBox="1"/>
          <p:nvPr/>
        </p:nvSpPr>
        <p:spPr>
          <a:xfrm>
            <a:off x="457200" y="5662613"/>
            <a:ext cx="8382000" cy="1200150"/>
          </a:xfrm>
          <a:prstGeom prst="rect">
            <a:avLst/>
          </a:prstGeom>
          <a:noFill/>
          <a:ln w="9525">
            <a:noFill/>
          </a:ln>
        </p:spPr>
        <p:txBody>
          <a:bodyPr anchor="t" anchorCtr="0">
            <a:spAutoFit/>
          </a:bodyPr>
          <a:p>
            <a:pPr algn="just" eaLnBrk="0" hangingPunct="0">
              <a:buClrTx/>
              <a:buFontTx/>
            </a:pPr>
            <a:r>
              <a:rPr lang="zh-CN" altLang="en-US" sz="2400" b="0" dirty="0">
                <a:latin typeface="Arial" panose="020B0604020202020204" pitchFamily="34" charset="0"/>
                <a:ea typeface="宋体" panose="02010600030101010101" pitchFamily="2" charset="-122"/>
              </a:rPr>
              <a:t>一共</a:t>
            </a:r>
            <a:r>
              <a:rPr lang="en-US" altLang="zh-CN" sz="2400" b="0" dirty="0">
                <a:latin typeface="Arial" panose="020B0604020202020204" pitchFamily="34" charset="0"/>
              </a:rPr>
              <a:t>9</a:t>
            </a:r>
            <a:r>
              <a:rPr lang="zh-CN" altLang="en-US" sz="2400" b="0" dirty="0">
                <a:latin typeface="Arial" panose="020B0604020202020204" pitchFamily="34" charset="0"/>
                <a:ea typeface="宋体" panose="02010600030101010101" pitchFamily="2" charset="-122"/>
              </a:rPr>
              <a:t>个训练样本，每个样本为</a:t>
            </a:r>
            <a:r>
              <a:rPr lang="en-US" altLang="zh-CN" sz="2400" b="0" dirty="0">
                <a:latin typeface="Arial" panose="020B0604020202020204" pitchFamily="34" charset="0"/>
              </a:rPr>
              <a:t>15</a:t>
            </a:r>
            <a:r>
              <a:rPr lang="zh-CN" altLang="en-US" sz="2400" b="0" dirty="0">
                <a:latin typeface="Arial" panose="020B0604020202020204" pitchFamily="34" charset="0"/>
                <a:ea typeface="宋体" panose="02010600030101010101" pitchFamily="2" charset="-122"/>
              </a:rPr>
              <a:t>维特征向量，所以神经网络输入层</a:t>
            </a:r>
            <a:r>
              <a:rPr lang="en-US" altLang="zh-CN" sz="2400" b="0" dirty="0">
                <a:latin typeface="Arial" panose="020B0604020202020204" pitchFamily="34" charset="0"/>
              </a:rPr>
              <a:t>15</a:t>
            </a:r>
            <a:r>
              <a:rPr lang="zh-CN" altLang="en-US" sz="2400" b="0" dirty="0">
                <a:latin typeface="Arial" panose="020B0604020202020204" pitchFamily="34" charset="0"/>
                <a:ea typeface="宋体" panose="02010600030101010101" pitchFamily="2" charset="-122"/>
              </a:rPr>
              <a:t>个神经元。</a:t>
            </a:r>
            <a:r>
              <a:rPr lang="zh-CN" altLang="zh-CN" sz="2400" b="0" dirty="0">
                <a:latin typeface="Arial" panose="020B0604020202020204" pitchFamily="34" charset="0"/>
                <a:ea typeface="宋体" panose="02010600030101010101" pitchFamily="2" charset="-122"/>
              </a:rPr>
              <a:t>齿轮有</a:t>
            </a:r>
            <a:r>
              <a:rPr lang="en-US" altLang="zh-CN" sz="2400" b="0" dirty="0">
                <a:latin typeface="Arial" panose="020B0604020202020204" pitchFamily="34" charset="0"/>
              </a:rPr>
              <a:t>3</a:t>
            </a:r>
            <a:r>
              <a:rPr lang="zh-CN" altLang="zh-CN" sz="2400" b="0" dirty="0">
                <a:latin typeface="Arial" panose="020B0604020202020204" pitchFamily="34" charset="0"/>
                <a:ea typeface="宋体" panose="02010600030101010101" pitchFamily="2" charset="-122"/>
              </a:rPr>
              <a:t>种故障模式，</a:t>
            </a:r>
            <a:r>
              <a:rPr lang="zh-CN" altLang="en-US" sz="2400" b="0" dirty="0">
                <a:latin typeface="Arial" panose="020B0604020202020204" pitchFamily="34" charset="0"/>
                <a:ea typeface="宋体" panose="02010600030101010101" pitchFamily="2" charset="-122"/>
              </a:rPr>
              <a:t>分别为</a:t>
            </a:r>
            <a:r>
              <a:rPr lang="zh-CN" altLang="zh-CN" sz="2400" b="0" dirty="0">
                <a:latin typeface="Arial" panose="020B0604020202020204" pitchFamily="34" charset="0"/>
                <a:ea typeface="宋体" panose="02010600030101010101" pitchFamily="2" charset="-122"/>
              </a:rPr>
              <a:t>无故障</a:t>
            </a:r>
            <a:r>
              <a:rPr lang="zh-CN" altLang="en-US" sz="2400" b="0" dirty="0">
                <a:latin typeface="Arial" panose="020B0604020202020204" pitchFamily="34" charset="0"/>
                <a:ea typeface="宋体" panose="02010600030101010101" pitchFamily="2" charset="-122"/>
              </a:rPr>
              <a:t>，</a:t>
            </a:r>
            <a:r>
              <a:rPr lang="zh-CN" altLang="zh-CN" sz="2400" b="0" dirty="0">
                <a:latin typeface="Arial" panose="020B0604020202020204" pitchFamily="34" charset="0"/>
                <a:ea typeface="宋体" panose="02010600030101010101" pitchFamily="2" charset="-122"/>
              </a:rPr>
              <a:t>齿根裂纹断齿</a:t>
            </a:r>
            <a:r>
              <a:rPr lang="zh-CN" altLang="en-US" sz="2400" b="0" dirty="0">
                <a:latin typeface="Arial" panose="020B0604020202020204" pitchFamily="34" charset="0"/>
                <a:ea typeface="宋体" panose="02010600030101010101" pitchFamily="2" charset="-122"/>
              </a:rPr>
              <a:t>，所以输出层为</a:t>
            </a:r>
            <a:r>
              <a:rPr lang="en-US" altLang="zh-CN" sz="2400" b="0" dirty="0">
                <a:latin typeface="Arial" panose="020B0604020202020204" pitchFamily="34" charset="0"/>
              </a:rPr>
              <a:t>3</a:t>
            </a:r>
            <a:r>
              <a:rPr lang="zh-CN" altLang="en-US" sz="2400" b="0" dirty="0">
                <a:latin typeface="Arial" panose="020B0604020202020204" pitchFamily="34" charset="0"/>
                <a:ea typeface="宋体" panose="02010600030101010101" pitchFamily="2" charset="-122"/>
              </a:rPr>
              <a:t>个神经元。</a:t>
            </a:r>
            <a:endParaRPr lang="en-US" altLang="zh-CN" sz="2400" b="0" dirty="0">
              <a:latin typeface="Arial" panose="020B0604020202020204" pitchFamily="34" charset="0"/>
            </a:endParaRPr>
          </a:p>
        </p:txBody>
      </p:sp>
      <p:sp>
        <p:nvSpPr>
          <p:cNvPr id="494595" name="矩形 4"/>
          <p:cNvSpPr/>
          <p:nvPr/>
        </p:nvSpPr>
        <p:spPr>
          <a:xfrm>
            <a:off x="381000" y="990600"/>
            <a:ext cx="8763000" cy="954088"/>
          </a:xfrm>
          <a:prstGeom prst="rect">
            <a:avLst/>
          </a:prstGeom>
          <a:noFill/>
          <a:ln w="9525">
            <a:noFill/>
          </a:ln>
        </p:spPr>
        <p:txBody>
          <a:bodyPr anchor="t" anchorCtr="0">
            <a:spAutoFit/>
          </a:bodyPr>
          <a:p>
            <a:pPr eaLnBrk="0" hangingPunct="0">
              <a:buClrTx/>
              <a:buFontTx/>
            </a:pPr>
            <a:r>
              <a:rPr lang="zh-CN" altLang="en-US" dirty="0">
                <a:solidFill>
                  <a:srgbClr val="0000CC"/>
                </a:solidFill>
                <a:latin typeface="楷体" panose="02010609060101010101" pitchFamily="49" charset="-122"/>
                <a:ea typeface="楷体" panose="02010609060101010101" pitchFamily="49" charset="-122"/>
              </a:rPr>
              <a:t>以某型拖拉机的齿轮箱为工程背景，介绍使用基于遗传算法的</a:t>
            </a:r>
            <a:r>
              <a:rPr lang="en-US" altLang="zh-CN" dirty="0">
                <a:solidFill>
                  <a:srgbClr val="0000CC"/>
                </a:solidFill>
                <a:latin typeface="楷体" panose="02010609060101010101" pitchFamily="49" charset="-122"/>
                <a:ea typeface="楷体" panose="02010609060101010101" pitchFamily="49" charset="-122"/>
              </a:rPr>
              <a:t>BP</a:t>
            </a:r>
            <a:r>
              <a:rPr lang="zh-CN" altLang="en-US" dirty="0">
                <a:solidFill>
                  <a:srgbClr val="0000CC"/>
                </a:solidFill>
                <a:latin typeface="楷体" panose="02010609060101010101" pitchFamily="49" charset="-122"/>
                <a:ea typeface="楷体" panose="02010609060101010101" pitchFamily="49" charset="-122"/>
              </a:rPr>
              <a:t>神经网络进行齿轮箱故障的诊断。</a:t>
            </a:r>
            <a:endParaRPr lang="zh-CN" altLang="en-US" dirty="0">
              <a:solidFill>
                <a:srgbClr val="0000CC"/>
              </a:solidFill>
              <a:latin typeface="楷体" panose="02010609060101010101" pitchFamily="49" charset="-122"/>
              <a:ea typeface="楷体" panose="02010609060101010101" pitchFamily="49" charset="-122"/>
            </a:endParaRPr>
          </a:p>
        </p:txBody>
      </p:sp>
      <p:graphicFrame>
        <p:nvGraphicFramePr>
          <p:cNvPr id="6" name="表格 5"/>
          <p:cNvGraphicFramePr>
            <a:graphicFrameLocks noGrp="1"/>
          </p:cNvGraphicFramePr>
          <p:nvPr/>
        </p:nvGraphicFramePr>
        <p:xfrm>
          <a:off x="228600" y="1981200"/>
          <a:ext cx="8763000" cy="3605213"/>
        </p:xfrm>
        <a:graphic>
          <a:graphicData uri="http://schemas.openxmlformats.org/drawingml/2006/table">
            <a:tbl>
              <a:tblPr>
                <a:tableStyleId>{ED083AE6-46FA-4A59-8FB0-9F97EB10719F}</a:tableStyleId>
              </a:tblPr>
              <a:tblGrid>
                <a:gridCol w="547700"/>
                <a:gridCol w="547700"/>
                <a:gridCol w="547700"/>
                <a:gridCol w="513364"/>
                <a:gridCol w="582035"/>
                <a:gridCol w="547700"/>
                <a:gridCol w="547700"/>
                <a:gridCol w="547700"/>
                <a:gridCol w="547700"/>
                <a:gridCol w="547700"/>
                <a:gridCol w="547700"/>
                <a:gridCol w="547700"/>
                <a:gridCol w="547700"/>
                <a:gridCol w="547700"/>
                <a:gridCol w="547700"/>
                <a:gridCol w="547497"/>
              </a:tblGrid>
              <a:tr h="343828">
                <a:tc gridSpan="15">
                  <a:txBody>
                    <a:bodyPr/>
                    <a:lstStyle/>
                    <a:p>
                      <a:pPr algn="ctr" fontAlgn="ctr"/>
                      <a:r>
                        <a:rPr lang="zh-CN" altLang="en-US" sz="900" b="1" i="0" u="none" strike="noStrike" dirty="0" smtClean="0">
                          <a:solidFill>
                            <a:srgbClr val="000000"/>
                          </a:solidFill>
                          <a:effectLst/>
                          <a:latin typeface="宋体" panose="02010600030101010101" pitchFamily="2" charset="-122"/>
                        </a:rPr>
                        <a:t>样本特征</a:t>
                      </a:r>
                      <a:endParaRPr lang="zh-CN" altLang="en-US" sz="900" b="1" i="0" u="none" strike="noStrike" dirty="0">
                        <a:solidFill>
                          <a:srgbClr val="000000"/>
                        </a:solidFill>
                        <a:effectLst/>
                        <a:latin typeface="宋体" panose="02010600030101010101" pitchFamily="2" charset="-122"/>
                      </a:endParaRPr>
                    </a:p>
                  </a:txBody>
                  <a:tcPr marL="69321" marR="69321" marT="34679" marB="34679" anchor="ctr"/>
                </a:tc>
                <a:tc hMerge="1">
                  <a:tcPr marL="69319" marR="69319" marT="34660" marB="34660" anchor="ctr"/>
                </a:tc>
                <a:tc hMerge="1">
                  <a:tcPr marL="69319" marR="69319" marT="34660" marB="34660" anchor="ctr"/>
                </a:tc>
                <a:tc hMerge="1">
                  <a:tcPr marL="69319" marR="69319" marT="34660" marB="34660" anchor="ctr"/>
                </a:tc>
                <a:tc hMerge="1">
                  <a:tcPr marL="69319" marR="69319" marT="34660" marB="34660" anchor="ctr"/>
                </a:tc>
                <a:tc hMerge="1">
                  <a:tcPr marL="69319" marR="69319" marT="34660" marB="34660" anchor="ctr"/>
                </a:tc>
                <a:tc hMerge="1">
                  <a:tcPr marL="69319" marR="69319" marT="34660" marB="34660" anchor="ctr"/>
                </a:tc>
                <a:tc hMerge="1">
                  <a:tcPr marL="69319" marR="69319" marT="34660" marB="34660" anchor="ctr"/>
                </a:tc>
                <a:tc hMerge="1">
                  <a:tcPr marL="69319" marR="69319" marT="34660" marB="34660" anchor="ctr"/>
                </a:tc>
                <a:tc hMerge="1">
                  <a:tcPr marL="69319" marR="69319" marT="34660" marB="34660" anchor="ctr"/>
                </a:tc>
                <a:tc hMerge="1">
                  <a:tcPr marL="69319" marR="69319" marT="34660" marB="34660" anchor="ctr"/>
                </a:tc>
                <a:tc hMerge="1">
                  <a:tcPr marL="69319" marR="69319" marT="34660" marB="34660" anchor="ctr"/>
                </a:tc>
                <a:tc hMerge="1">
                  <a:tcPr marL="69319" marR="69319" marT="34660" marB="34660" anchor="ctr"/>
                </a:tc>
                <a:tc hMerge="1">
                  <a:tcPr marL="69319" marR="69319" marT="34660" marB="34660" anchor="ctr"/>
                </a:tc>
                <a:tc hMerge="1">
                  <a:tcPr marL="69319" marR="69319" marT="34660" marB="34660" anchor="ctr"/>
                </a:tc>
                <a:tc>
                  <a:txBody>
                    <a:bodyPr/>
                    <a:lstStyle/>
                    <a:p>
                      <a:pPr algn="l" fontAlgn="ctr"/>
                      <a:r>
                        <a:rPr lang="zh-CN" altLang="en-US" sz="900" b="1" i="0" u="none" strike="noStrike" dirty="0" smtClean="0">
                          <a:solidFill>
                            <a:srgbClr val="000000"/>
                          </a:solidFill>
                          <a:effectLst/>
                          <a:latin typeface="宋体" panose="02010600030101010101" pitchFamily="2" charset="-122"/>
                        </a:rPr>
                        <a:t>齿轮状态</a:t>
                      </a:r>
                      <a:endParaRPr lang="zh-CN" altLang="en-US" sz="900" b="1" i="0" u="none" strike="noStrike" dirty="0">
                        <a:solidFill>
                          <a:srgbClr val="000000"/>
                        </a:solidFill>
                        <a:effectLst/>
                        <a:latin typeface="宋体" panose="02010600030101010101" pitchFamily="2" charset="-122"/>
                      </a:endParaRPr>
                    </a:p>
                  </a:txBody>
                  <a:tcPr marL="69321" marR="69321" marT="34679" marB="34679" anchor="ctr"/>
                </a:tc>
              </a:tr>
              <a:tr h="345095">
                <a:tc>
                  <a:txBody>
                    <a:bodyPr/>
                    <a:lstStyle/>
                    <a:p>
                      <a:pPr algn="l" fontAlgn="ctr"/>
                      <a:r>
                        <a:rPr lang="en-US" altLang="zh-CN" sz="900" u="none" strike="noStrike">
                          <a:effectLst/>
                        </a:rPr>
                        <a:t>0.2286</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0.1292</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0.072</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0.1592</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0.1335</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0.0733</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0.1159</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0.094</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dirty="0">
                          <a:effectLst/>
                        </a:rPr>
                        <a:t>0.0522</a:t>
                      </a:r>
                      <a:endParaRPr lang="en-US" altLang="zh-CN" sz="900" b="0" i="0" u="none" strike="noStrike" dirty="0">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dirty="0">
                          <a:effectLst/>
                        </a:rPr>
                        <a:t>0.1345</a:t>
                      </a:r>
                      <a:endParaRPr lang="en-US" altLang="zh-CN" sz="900" b="0" i="0" u="none" strike="noStrike" dirty="0">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dirty="0">
                          <a:effectLst/>
                        </a:rPr>
                        <a:t>0.009</a:t>
                      </a:r>
                      <a:endParaRPr lang="en-US" altLang="zh-CN" sz="900" b="0" i="0" u="none" strike="noStrike" dirty="0">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dirty="0">
                          <a:effectLst/>
                        </a:rPr>
                        <a:t>0.126</a:t>
                      </a:r>
                      <a:endParaRPr lang="en-US" altLang="zh-CN" sz="900" b="0" i="0" u="none" strike="noStrike" dirty="0">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dirty="0">
                          <a:effectLst/>
                        </a:rPr>
                        <a:t>0.3619</a:t>
                      </a:r>
                      <a:endParaRPr lang="en-US" altLang="zh-CN" sz="900" b="0" i="0" u="none" strike="noStrike" dirty="0">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dirty="0">
                          <a:effectLst/>
                        </a:rPr>
                        <a:t>0.069</a:t>
                      </a:r>
                      <a:endParaRPr lang="en-US" altLang="zh-CN" sz="900" b="0" i="0" u="none" strike="noStrike" dirty="0">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0.1828</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zh-CN" altLang="en-US" sz="1000" b="0" i="0" u="none" strike="noStrike" dirty="0" smtClean="0">
                          <a:solidFill>
                            <a:srgbClr val="000000"/>
                          </a:solidFill>
                          <a:effectLst/>
                          <a:latin typeface="宋体" panose="02010600030101010101" pitchFamily="2" charset="-122"/>
                        </a:rPr>
                        <a:t>无故障</a:t>
                      </a:r>
                      <a:endParaRPr lang="zh-CN" altLang="en-US" sz="1000" b="0" i="0" u="none" strike="noStrike" dirty="0">
                        <a:solidFill>
                          <a:srgbClr val="000000"/>
                        </a:solidFill>
                        <a:effectLst/>
                        <a:latin typeface="宋体" panose="02010600030101010101" pitchFamily="2" charset="-122"/>
                      </a:endParaRPr>
                    </a:p>
                  </a:txBody>
                  <a:tcPr marL="69321" marR="69321" marT="34679" marB="34679" anchor="ctr"/>
                </a:tc>
              </a:tr>
              <a:tr h="345095">
                <a:tc>
                  <a:txBody>
                    <a:bodyPr/>
                    <a:lstStyle/>
                    <a:p>
                      <a:pPr algn="l" fontAlgn="ctr"/>
                      <a:r>
                        <a:rPr lang="en-US" altLang="zh-CN" sz="900" u="none" strike="noStrike">
                          <a:effectLst/>
                        </a:rPr>
                        <a:t>0.209</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0.0947</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0.1393</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0.1387</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0.2558</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0.09</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0.0771</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0.0882</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0.0393</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0.143</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0.0126</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0.167</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0.245</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0.0508</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0.1328</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zh-CN" altLang="en-US" sz="1000" b="0" i="0" u="none" strike="noStrike" dirty="0" smtClean="0">
                          <a:solidFill>
                            <a:srgbClr val="000000"/>
                          </a:solidFill>
                          <a:effectLst/>
                          <a:latin typeface="宋体" panose="02010600030101010101" pitchFamily="2" charset="-122"/>
                        </a:rPr>
                        <a:t>无故障</a:t>
                      </a:r>
                      <a:endParaRPr lang="zh-CN" altLang="en-US" sz="1000" b="0" i="0" u="none" strike="noStrike" dirty="0">
                        <a:solidFill>
                          <a:srgbClr val="000000"/>
                        </a:solidFill>
                        <a:effectLst/>
                        <a:latin typeface="宋体" panose="02010600030101010101" pitchFamily="2" charset="-122"/>
                      </a:endParaRPr>
                    </a:p>
                  </a:txBody>
                  <a:tcPr marL="69321" marR="69321" marT="34679" marB="34679" anchor="ctr"/>
                </a:tc>
              </a:tr>
              <a:tr h="374325">
                <a:tc>
                  <a:txBody>
                    <a:bodyPr/>
                    <a:lstStyle/>
                    <a:p>
                      <a:pPr algn="l" fontAlgn="ctr"/>
                      <a:r>
                        <a:rPr lang="en-US" altLang="zh-CN" sz="900" u="none" strike="noStrike">
                          <a:effectLst/>
                        </a:rPr>
                        <a:t>0.0442</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0.088</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0.1147</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0.0563</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0.3347</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0.115</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0.1453</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0.0429</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0.1818</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0.0378</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0.0092</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0.2251</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0.1516</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0.0858</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0.067</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zh-CN" altLang="en-US" sz="1000" b="0" i="0" u="none" strike="noStrike" dirty="0" smtClean="0">
                          <a:solidFill>
                            <a:srgbClr val="000000"/>
                          </a:solidFill>
                          <a:effectLst/>
                          <a:latin typeface="宋体" panose="02010600030101010101" pitchFamily="2" charset="-122"/>
                        </a:rPr>
                        <a:t>无故障</a:t>
                      </a:r>
                      <a:endParaRPr lang="zh-CN" altLang="en-US" sz="1000" b="0" i="0" u="none" strike="noStrike" dirty="0" smtClean="0">
                        <a:solidFill>
                          <a:srgbClr val="000000"/>
                        </a:solidFill>
                        <a:effectLst/>
                        <a:latin typeface="宋体" panose="02010600030101010101" pitchFamily="2" charset="-122"/>
                      </a:endParaRPr>
                    </a:p>
                    <a:p>
                      <a:pPr algn="l" fontAlgn="ctr"/>
                      <a:endParaRPr lang="zh-CN" altLang="en-US" sz="1000" b="0" i="0" u="none" strike="noStrike" dirty="0">
                        <a:solidFill>
                          <a:srgbClr val="000000"/>
                        </a:solidFill>
                        <a:effectLst/>
                        <a:latin typeface="宋体" panose="02010600030101010101" pitchFamily="2" charset="-122"/>
                      </a:endParaRPr>
                    </a:p>
                  </a:txBody>
                  <a:tcPr marL="69321" marR="69321" marT="34679" marB="34679" anchor="ctr"/>
                </a:tc>
              </a:tr>
              <a:tr h="345095">
                <a:tc>
                  <a:txBody>
                    <a:bodyPr/>
                    <a:lstStyle/>
                    <a:p>
                      <a:pPr algn="l" fontAlgn="ctr"/>
                      <a:r>
                        <a:rPr lang="en-US" altLang="zh-CN" sz="900" u="none" strike="noStrike">
                          <a:effectLst/>
                        </a:rPr>
                        <a:t>0.2603</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0.1715</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0.0702</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0.2711</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0.1491</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0.133</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0.0968</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0.1911</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0.2545</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0.0871</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0.006</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0.1793</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0.1002</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0.0789</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0.0909</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zh-CN" altLang="en-US" sz="900" b="0" i="0" u="none" strike="noStrike" dirty="0" smtClean="0">
                          <a:solidFill>
                            <a:srgbClr val="000000"/>
                          </a:solidFill>
                          <a:effectLst/>
                          <a:latin typeface="宋体" panose="02010600030101010101" pitchFamily="2" charset="-122"/>
                        </a:rPr>
                        <a:t>齿根裂纹</a:t>
                      </a:r>
                      <a:endParaRPr lang="zh-CN" altLang="en-US" sz="900" b="0" i="0" u="none" strike="noStrike" dirty="0">
                        <a:solidFill>
                          <a:srgbClr val="000000"/>
                        </a:solidFill>
                        <a:effectLst/>
                        <a:latin typeface="宋体" panose="02010600030101010101" pitchFamily="2" charset="-122"/>
                      </a:endParaRPr>
                    </a:p>
                  </a:txBody>
                  <a:tcPr marL="69321" marR="69321" marT="34679" marB="34679" anchor="ctr"/>
                </a:tc>
              </a:tr>
              <a:tr h="345095">
                <a:tc>
                  <a:txBody>
                    <a:bodyPr/>
                    <a:lstStyle/>
                    <a:p>
                      <a:pPr algn="l" fontAlgn="ctr"/>
                      <a:r>
                        <a:rPr lang="en-US" altLang="zh-CN" sz="900" u="none" strike="noStrike">
                          <a:effectLst/>
                        </a:rPr>
                        <a:t>0.369</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0.2222</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0.0562</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0.5157</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0.1872</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0.1614</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0.1425</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0.1506</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0.131</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0.05</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0.0078</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0.0348</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0.0451</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0.0707</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0.088</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zh-CN" altLang="en-US" sz="900" b="0" i="0" u="none" strike="noStrike" dirty="0" smtClean="0">
                          <a:solidFill>
                            <a:srgbClr val="000000"/>
                          </a:solidFill>
                          <a:effectLst/>
                          <a:latin typeface="宋体" panose="02010600030101010101" pitchFamily="2" charset="-122"/>
                        </a:rPr>
                        <a:t>齿根裂纹</a:t>
                      </a:r>
                      <a:endParaRPr lang="zh-CN" altLang="en-US" sz="900" b="0" i="0" u="none" strike="noStrike" dirty="0">
                        <a:solidFill>
                          <a:srgbClr val="000000"/>
                        </a:solidFill>
                        <a:effectLst/>
                        <a:latin typeface="宋体" panose="02010600030101010101" pitchFamily="2" charset="-122"/>
                      </a:endParaRPr>
                    </a:p>
                  </a:txBody>
                  <a:tcPr marL="69321" marR="69321" marT="34679" marB="34679" anchor="ctr"/>
                </a:tc>
              </a:tr>
              <a:tr h="343828">
                <a:tc>
                  <a:txBody>
                    <a:bodyPr/>
                    <a:lstStyle/>
                    <a:p>
                      <a:pPr algn="l" fontAlgn="ctr"/>
                      <a:r>
                        <a:rPr lang="en-US" altLang="zh-CN" sz="900" u="none" strike="noStrike">
                          <a:effectLst/>
                        </a:rPr>
                        <a:t>0.0359</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0.1149</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0.123</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0.546</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0.1977</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0.1248</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0.0624</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0.0832</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0.164</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0.1002</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0.0059</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0.1503</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0.1837</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0.1295</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0.07</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zh-CN" altLang="en-US" sz="900" b="0" i="0" u="none" strike="noStrike" dirty="0" smtClean="0">
                          <a:solidFill>
                            <a:srgbClr val="000000"/>
                          </a:solidFill>
                          <a:effectLst/>
                          <a:latin typeface="宋体" panose="02010600030101010101" pitchFamily="2" charset="-122"/>
                        </a:rPr>
                        <a:t>齿根裂纹</a:t>
                      </a:r>
                      <a:endParaRPr lang="zh-CN" altLang="en-US" sz="900" b="0" i="0" u="none" strike="noStrike" dirty="0">
                        <a:solidFill>
                          <a:srgbClr val="000000"/>
                        </a:solidFill>
                        <a:effectLst/>
                        <a:latin typeface="宋体" panose="02010600030101010101" pitchFamily="2" charset="-122"/>
                      </a:endParaRPr>
                    </a:p>
                  </a:txBody>
                  <a:tcPr marL="69321" marR="69321" marT="34679" marB="34679" anchor="ctr"/>
                </a:tc>
              </a:tr>
              <a:tr h="471077">
                <a:tc>
                  <a:txBody>
                    <a:bodyPr/>
                    <a:lstStyle/>
                    <a:p>
                      <a:pPr algn="l" fontAlgn="ctr"/>
                      <a:r>
                        <a:rPr lang="en-US" altLang="zh-CN" sz="900" u="none" strike="noStrike">
                          <a:effectLst/>
                        </a:rPr>
                        <a:t>0.1759</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0.2347</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0.1829</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0.1811</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0.2922</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0.0655</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0.0774</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0.02273</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0.2056</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0.0925</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0.0078</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0.1852</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0.3501</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dirty="0">
                          <a:effectLst/>
                        </a:rPr>
                        <a:t>0.168</a:t>
                      </a:r>
                      <a:endParaRPr lang="en-US" altLang="zh-CN" sz="900" b="0" i="0" u="none" strike="noStrike" dirty="0">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0.2668</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zh-CN" altLang="en-US" sz="900" b="0" i="0" u="none" strike="noStrike" dirty="0" smtClean="0">
                          <a:solidFill>
                            <a:srgbClr val="000000"/>
                          </a:solidFill>
                          <a:effectLst/>
                          <a:latin typeface="宋体" panose="02010600030101010101" pitchFamily="2" charset="-122"/>
                        </a:rPr>
                        <a:t>断齿</a:t>
                      </a:r>
                      <a:endParaRPr lang="zh-CN" altLang="en-US" sz="900" b="0" i="0" u="none" strike="noStrike" dirty="0">
                        <a:solidFill>
                          <a:srgbClr val="000000"/>
                        </a:solidFill>
                        <a:effectLst/>
                        <a:latin typeface="宋体" panose="02010600030101010101" pitchFamily="2" charset="-122"/>
                      </a:endParaRPr>
                    </a:p>
                  </a:txBody>
                  <a:tcPr marL="69321" marR="69321" marT="34679" marB="34679" anchor="ctr"/>
                </a:tc>
              </a:tr>
              <a:tr h="345095">
                <a:tc>
                  <a:txBody>
                    <a:bodyPr/>
                    <a:lstStyle/>
                    <a:p>
                      <a:pPr algn="l" fontAlgn="ctr"/>
                      <a:r>
                        <a:rPr lang="en-US" altLang="zh-CN" sz="900" u="none" strike="noStrike">
                          <a:effectLst/>
                        </a:rPr>
                        <a:t>0.0724</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0.1909</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0.134</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0.2409</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0.2842</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0.045</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0.0824</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0.1064</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0.1909</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0.1586</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0.0116</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0.1698</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0.3644</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0.2718</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0.2494</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zh-CN" altLang="en-US" sz="900" b="0" i="0" u="none" strike="noStrike" dirty="0" smtClean="0">
                          <a:solidFill>
                            <a:srgbClr val="000000"/>
                          </a:solidFill>
                          <a:effectLst/>
                          <a:latin typeface="宋体" panose="02010600030101010101" pitchFamily="2" charset="-122"/>
                        </a:rPr>
                        <a:t>断齿</a:t>
                      </a:r>
                      <a:endParaRPr lang="zh-CN" altLang="en-US" sz="900" b="0" i="0" u="none" strike="noStrike" dirty="0" smtClean="0">
                        <a:solidFill>
                          <a:srgbClr val="000000"/>
                        </a:solidFill>
                        <a:effectLst/>
                        <a:latin typeface="宋体" panose="02010600030101010101" pitchFamily="2" charset="-122"/>
                      </a:endParaRPr>
                    </a:p>
                    <a:p>
                      <a:pPr algn="l" fontAlgn="ctr"/>
                      <a:endParaRPr lang="zh-CN" altLang="en-US" sz="900" b="0" i="0" u="none" strike="noStrike" dirty="0">
                        <a:solidFill>
                          <a:srgbClr val="000000"/>
                        </a:solidFill>
                        <a:effectLst/>
                        <a:latin typeface="宋体" panose="02010600030101010101" pitchFamily="2" charset="-122"/>
                      </a:endParaRPr>
                    </a:p>
                  </a:txBody>
                  <a:tcPr marL="69321" marR="69321" marT="34679" marB="34679" anchor="ctr"/>
                </a:tc>
              </a:tr>
              <a:tr h="345095">
                <a:tc>
                  <a:txBody>
                    <a:bodyPr/>
                    <a:lstStyle/>
                    <a:p>
                      <a:pPr algn="l" fontAlgn="ctr"/>
                      <a:r>
                        <a:rPr lang="en-US" altLang="zh-CN" sz="900" u="none" strike="noStrike">
                          <a:effectLst/>
                        </a:rPr>
                        <a:t>0.2634</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0.2258</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0.1165</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0.1154</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0.1074</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0.0657</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0.061</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0.2623</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0.2588</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0.1155</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0.005</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0.0978</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0.1511</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a:effectLst/>
                        </a:rPr>
                        <a:t>0.2273</a:t>
                      </a:r>
                      <a:endParaRPr lang="en-US" altLang="zh-CN" sz="900" b="0" i="0" u="none" strike="noStrike">
                        <a:solidFill>
                          <a:srgbClr val="000000"/>
                        </a:solidFill>
                        <a:effectLst/>
                        <a:latin typeface="宋体" panose="02010600030101010101" pitchFamily="2" charset="-122"/>
                      </a:endParaRPr>
                    </a:p>
                  </a:txBody>
                  <a:tcPr marL="69321" marR="69321" marT="34679" marB="34679" anchor="ctr"/>
                </a:tc>
                <a:tc>
                  <a:txBody>
                    <a:bodyPr/>
                    <a:lstStyle/>
                    <a:p>
                      <a:pPr algn="l" fontAlgn="ctr"/>
                      <a:r>
                        <a:rPr lang="en-US" altLang="zh-CN" sz="900" u="none" strike="noStrike" dirty="0">
                          <a:effectLst/>
                        </a:rPr>
                        <a:t>0.322</a:t>
                      </a:r>
                      <a:endParaRPr lang="en-US" altLang="zh-CN" sz="900" b="0" i="0" u="none" strike="noStrike" dirty="0">
                        <a:solidFill>
                          <a:srgbClr val="000000"/>
                        </a:solidFill>
                        <a:effectLst/>
                        <a:latin typeface="宋体" panose="02010600030101010101" pitchFamily="2" charset="-122"/>
                      </a:endParaRPr>
                    </a:p>
                  </a:txBody>
                  <a:tcPr marL="69321" marR="69321" marT="34679" marB="34679"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zh-CN" altLang="en-US" sz="900" b="0" i="0" u="none" strike="noStrike" dirty="0" smtClean="0">
                          <a:solidFill>
                            <a:srgbClr val="000000"/>
                          </a:solidFill>
                          <a:effectLst/>
                          <a:latin typeface="宋体" panose="02010600030101010101" pitchFamily="2" charset="-122"/>
                        </a:rPr>
                        <a:t>断齿</a:t>
                      </a:r>
                      <a:endParaRPr lang="zh-CN" altLang="en-US" sz="900" b="0" i="0" u="none" strike="noStrike" dirty="0">
                        <a:solidFill>
                          <a:srgbClr val="000000"/>
                        </a:solidFill>
                        <a:effectLst/>
                        <a:latin typeface="宋体" panose="02010600030101010101" pitchFamily="2" charset="-122"/>
                      </a:endParaRPr>
                    </a:p>
                  </a:txBody>
                  <a:tcPr marL="69321" marR="69321" marT="34679" marB="34679" anchor="ctr"/>
                </a:tc>
              </a:tr>
            </a:tbl>
          </a:graphicData>
        </a:graphic>
      </p:graphicFrame>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6641" name="TextBox 14"/>
          <p:cNvSpPr txBox="1"/>
          <p:nvPr/>
        </p:nvSpPr>
        <p:spPr>
          <a:xfrm>
            <a:off x="228600" y="228600"/>
            <a:ext cx="8229600" cy="646113"/>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三、演化神经网络</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496642" name="矩形 1"/>
          <p:cNvSpPr/>
          <p:nvPr/>
        </p:nvSpPr>
        <p:spPr>
          <a:xfrm>
            <a:off x="381000" y="1143000"/>
            <a:ext cx="8077200" cy="523875"/>
          </a:xfrm>
          <a:prstGeom prst="rect">
            <a:avLst/>
          </a:prstGeom>
          <a:noFill/>
          <a:ln w="9525">
            <a:noFill/>
          </a:ln>
        </p:spPr>
        <p:txBody>
          <a:bodyPr anchor="t" anchorCtr="0">
            <a:spAutoFit/>
          </a:bodyPr>
          <a:p>
            <a:pPr eaLnBrk="0" hangingPunct="0">
              <a:buClrTx/>
              <a:buFontTx/>
            </a:pPr>
            <a:r>
              <a:rPr lang="zh-CN" altLang="en-US" dirty="0">
                <a:solidFill>
                  <a:srgbClr val="0000FF"/>
                </a:solidFill>
                <a:latin typeface="黑体" panose="02010609060101010101" pitchFamily="49" charset="-122"/>
                <a:ea typeface="宋体" panose="02010600030101010101" pitchFamily="2" charset="-122"/>
              </a:rPr>
              <a:t>初始权值阈值演化</a:t>
            </a:r>
            <a:r>
              <a:rPr lang="en-US" altLang="zh-CN" dirty="0">
                <a:solidFill>
                  <a:srgbClr val="0000FF"/>
                </a:solidFill>
                <a:latin typeface="黑体" panose="02010609060101010101" pitchFamily="49" charset="-122"/>
              </a:rPr>
              <a:t>----</a:t>
            </a:r>
            <a:r>
              <a:rPr lang="en-US" altLang="zh-CN" b="0" dirty="0">
                <a:latin typeface="黑体" panose="02010609060101010101" pitchFamily="49" charset="-122"/>
              </a:rPr>
              <a:t>BP</a:t>
            </a:r>
            <a:r>
              <a:rPr lang="zh-CN" altLang="en-US" b="0" dirty="0">
                <a:latin typeface="黑体" panose="02010609060101010101" pitchFamily="49" charset="-122"/>
                <a:ea typeface="宋体" panose="02010600030101010101" pitchFamily="2" charset="-122"/>
              </a:rPr>
              <a:t>神经网络结构</a:t>
            </a:r>
            <a:endParaRPr lang="zh-CN" altLang="en-US" b="0" dirty="0">
              <a:latin typeface="楷体" panose="02010609060101010101" pitchFamily="49" charset="-122"/>
              <a:ea typeface="楷体" panose="02010609060101010101" pitchFamily="49" charset="-122"/>
            </a:endParaRPr>
          </a:p>
        </p:txBody>
      </p:sp>
      <p:pic>
        <p:nvPicPr>
          <p:cNvPr id="496643" name="Picture 3"/>
          <p:cNvPicPr>
            <a:picLocks noChangeAspect="1"/>
          </p:cNvPicPr>
          <p:nvPr/>
        </p:nvPicPr>
        <p:blipFill>
          <a:blip r:embed="rId1"/>
          <a:stretch>
            <a:fillRect/>
          </a:stretch>
        </p:blipFill>
        <p:spPr>
          <a:xfrm>
            <a:off x="762000" y="1828800"/>
            <a:ext cx="7316788" cy="1905000"/>
          </a:xfrm>
          <a:prstGeom prst="rect">
            <a:avLst/>
          </a:prstGeom>
          <a:noFill/>
          <a:ln w="9525">
            <a:noFill/>
          </a:ln>
        </p:spPr>
      </p:pic>
      <p:sp>
        <p:nvSpPr>
          <p:cNvPr id="6" name="Rectangle 3"/>
          <p:cNvSpPr txBox="1">
            <a:spLocks noChangeArrowheads="1"/>
          </p:cNvSpPr>
          <p:nvPr/>
        </p:nvSpPr>
        <p:spPr>
          <a:xfrm>
            <a:off x="304800" y="3810000"/>
            <a:ext cx="8534400" cy="2590800"/>
          </a:xfrm>
          <a:prstGeom prst="rect">
            <a:avLst/>
          </a:prstGeom>
        </p:spPr>
        <p:txBody>
          <a:bodyPr/>
          <a:lst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Monotype Sorts" pitchFamily="2" charset="2"/>
              <a:buChar char="–"/>
              <a:defRPr sz="2400">
                <a:solidFill>
                  <a:schemeClr val="tx1"/>
                </a:solidFill>
                <a:latin typeface="+mn-lt"/>
              </a:defRPr>
            </a:lvl2pPr>
            <a:lvl3pPr marL="914400" algn="l" rtl="0" eaLnBrk="0" fontAlgn="base" hangingPunct="0">
              <a:spcBef>
                <a:spcPct val="10000"/>
              </a:spcBef>
              <a:spcAft>
                <a:spcPts val="400"/>
              </a:spcAft>
              <a:buClr>
                <a:srgbClr val="0C7B9C"/>
              </a:buClr>
              <a:buSzPct val="70000"/>
              <a:buFont typeface="Monotype Sorts" pitchFamily="2" charset="2"/>
              <a:buChar char="u"/>
              <a:defRPr sz="2000">
                <a:solidFill>
                  <a:schemeClr val="tx1"/>
                </a:solidFill>
                <a:latin typeface="+mn-lt"/>
              </a:defRPr>
            </a:lvl3pPr>
            <a:lvl4pPr marL="1600200" indent="-228600" algn="l" rtl="0" eaLnBrk="0" fontAlgn="base" hangingPunct="0">
              <a:spcBef>
                <a:spcPct val="20000"/>
              </a:spcBef>
              <a:spcAft>
                <a:spcPct val="0"/>
              </a:spcAft>
              <a:buSzPct val="100000"/>
              <a:buFont typeface="Monotype Sorts" pitchFamily="2" charset="2"/>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SzPct val="100000"/>
              <a:buFont typeface="Monotype Sorts" pitchFamily="2" charset="2"/>
              <a:buChar char="•"/>
              <a:defRPr sz="2000">
                <a:solidFill>
                  <a:schemeClr val="tx1"/>
                </a:solidFill>
                <a:latin typeface="Times New Roman" panose="02020603050405020304" pitchFamily="18" charset="0"/>
              </a:defRPr>
            </a:lvl5pPr>
            <a:lvl6pPr marL="2514600" indent="-228600" algn="l" rtl="0" eaLnBrk="0" fontAlgn="base" hangingPunct="0">
              <a:spcBef>
                <a:spcPct val="20000"/>
              </a:spcBef>
              <a:spcAft>
                <a:spcPct val="0"/>
              </a:spcAft>
              <a:buSzPct val="100000"/>
              <a:buFont typeface="Monotype Sorts" pitchFamily="2" charset="2"/>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SzPct val="100000"/>
              <a:buFont typeface="Monotype Sorts" pitchFamily="2" charset="2"/>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SzPct val="100000"/>
              <a:buFont typeface="Monotype Sorts" pitchFamily="2" charset="2"/>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SzPct val="100000"/>
              <a:buFont typeface="Monotype Sorts" pitchFamily="2" charset="2"/>
              <a:buChar char="•"/>
              <a:defRPr sz="2000">
                <a:solidFill>
                  <a:schemeClr val="tx1"/>
                </a:solidFill>
                <a:latin typeface="Times New Roman" panose="02020603050405020304" pitchFamily="18" charset="0"/>
              </a:defRPr>
            </a:lvl9pPr>
          </a:lstStyle>
          <a:p>
            <a:pPr marL="292100" marR="0" lvl="0" indent="-292100" algn="l" defTabSz="914400" rtl="0" eaLnBrk="0" fontAlgn="base" latinLnBrk="0" hangingPunct="0">
              <a:lnSpc>
                <a:spcPct val="100000"/>
              </a:lnSpc>
              <a:spcBef>
                <a:spcPct val="10000"/>
              </a:spcBef>
              <a:spcAft>
                <a:spcPts val="400"/>
              </a:spcAft>
              <a:buClr>
                <a:srgbClr val="0C7B9C"/>
              </a:buClr>
              <a:buSzPct val="75000"/>
              <a:buFont typeface="Wingdings" panose="05000000000000000000" pitchFamily="2" charset="2"/>
              <a:buChar char="u"/>
              <a:defRPr/>
            </a:pPr>
            <a:r>
              <a:rPr kumimoji="0" lang="zh-CN" altLang="en-US" sz="24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rPr>
              <a:t>由于样本有</a:t>
            </a:r>
            <a:r>
              <a:rPr kumimoji="0" lang="en-US" altLang="zh-CN" sz="24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rPr>
              <a:t>15</a:t>
            </a:r>
            <a:r>
              <a:rPr kumimoji="0" lang="zh-CN" altLang="en-US" sz="24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rPr>
              <a:t>个输入参数，</a:t>
            </a:r>
            <a:r>
              <a:rPr kumimoji="0" lang="en-US" altLang="zh-CN" sz="24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rPr>
              <a:t>3</a:t>
            </a:r>
            <a:r>
              <a:rPr kumimoji="0" lang="zh-CN" altLang="en-US" sz="24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rPr>
              <a:t>个输出参数，</a:t>
            </a:r>
            <a:r>
              <a:rPr kumimoji="0" lang="zh-CN" altLang="en-US" sz="24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所以输入层</a:t>
            </a:r>
            <a:r>
              <a:rPr kumimoji="0" lang="en-US" altLang="zh-CN" sz="24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15</a:t>
            </a:r>
            <a:r>
              <a:rPr kumimoji="0" lang="zh-CN" altLang="en-US" sz="24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个节点，隐含层有</a:t>
            </a:r>
            <a:r>
              <a:rPr kumimoji="0" lang="en-US" altLang="zh-CN" sz="24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2</a:t>
            </a:r>
            <a:r>
              <a:rPr kumimoji="0" lang="zh-CN" altLang="en-US" sz="24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a:t>
            </a:r>
            <a:r>
              <a:rPr kumimoji="0" lang="en-US" altLang="zh-CN" sz="24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15+1=31</a:t>
            </a:r>
            <a:r>
              <a:rPr kumimoji="0" lang="zh-CN" altLang="en-US" sz="24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个节点，输出层有</a:t>
            </a:r>
            <a:r>
              <a:rPr kumimoji="0" lang="en-US" altLang="zh-CN" sz="24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3</a:t>
            </a:r>
            <a:r>
              <a:rPr kumimoji="0" lang="zh-CN" altLang="en-US" sz="24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个节点。隐含层采用</a:t>
            </a:r>
            <a:r>
              <a:rPr kumimoji="0" lang="en-US" altLang="zh-CN" sz="24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S</a:t>
            </a:r>
            <a:r>
              <a:rPr kumimoji="0" lang="zh-CN" altLang="en-US" sz="24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型正切函数</a:t>
            </a:r>
            <a:r>
              <a:rPr kumimoji="0" lang="en-US" altLang="zh-CN" sz="2400" b="0" i="0" u="none" strike="noStrike" kern="1200" cap="none" spc="0" normalizeH="0" baseline="0" noProof="1" smtClean="0">
                <a:ln>
                  <a:noFill/>
                </a:ln>
                <a:solidFill>
                  <a:schemeClr val="tx1"/>
                </a:solidFill>
                <a:effectLst/>
                <a:uLnTx/>
                <a:uFillTx/>
                <a:latin typeface="+mn-lt"/>
                <a:ea typeface="黑体" panose="02010609060101010101" pitchFamily="49" charset="-122"/>
                <a:cs typeface="+mn-cs"/>
                <a:sym typeface="+mn-ea"/>
              </a:rPr>
              <a:t>tansig</a:t>
            </a:r>
            <a:r>
              <a:rPr kumimoji="0" lang="en-US" altLang="zh-CN" sz="24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a:t>
            </a:r>
            <a:r>
              <a:rPr kumimoji="0" lang="zh-CN" altLang="en-US" sz="24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输出层神经元输出采用</a:t>
            </a:r>
            <a:r>
              <a:rPr kumimoji="0" lang="en-US" altLang="zh-CN" sz="24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S</a:t>
            </a:r>
            <a:r>
              <a:rPr kumimoji="0" lang="zh-CN" altLang="en-US" sz="24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型对数函数</a:t>
            </a:r>
            <a:r>
              <a:rPr kumimoji="0" lang="en-US" altLang="zh-CN" sz="2400" b="0" i="0" u="none" strike="noStrike" kern="1200" cap="none" spc="0" normalizeH="0" baseline="0" noProof="1" smtClean="0">
                <a:ln>
                  <a:noFill/>
                </a:ln>
                <a:solidFill>
                  <a:schemeClr val="tx1"/>
                </a:solidFill>
                <a:effectLst/>
                <a:uLnTx/>
                <a:uFillTx/>
                <a:latin typeface="+mn-lt"/>
                <a:ea typeface="黑体" panose="02010609060101010101" pitchFamily="49" charset="-122"/>
                <a:cs typeface="+mn-cs"/>
                <a:sym typeface="+mn-ea"/>
              </a:rPr>
              <a:t>logsig</a:t>
            </a:r>
            <a:r>
              <a:rPr kumimoji="0" lang="en-US" altLang="zh-CN" sz="24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a:t>
            </a:r>
            <a:r>
              <a:rPr kumimoji="0" lang="zh-CN" altLang="en-US" sz="24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a:t>
            </a:r>
            <a:endParaRPr kumimoji="0" lang="en-US" altLang="zh-CN" sz="24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endParaRPr>
          </a:p>
          <a:p>
            <a:pPr marL="292100" marR="0" lvl="0" indent="-292100" algn="l" defTabSz="914400" rtl="0" eaLnBrk="0" fontAlgn="base" latinLnBrk="0" hangingPunct="0">
              <a:lnSpc>
                <a:spcPct val="100000"/>
              </a:lnSpc>
              <a:spcBef>
                <a:spcPct val="10000"/>
              </a:spcBef>
              <a:spcAft>
                <a:spcPts val="400"/>
              </a:spcAft>
              <a:buClr>
                <a:srgbClr val="0C7B9C"/>
              </a:buClr>
              <a:buSzPct val="75000"/>
              <a:buFont typeface="Wingdings" panose="05000000000000000000" pitchFamily="2" charset="2"/>
              <a:buChar char="u"/>
              <a:defRPr/>
            </a:pPr>
            <a:r>
              <a:rPr kumimoji="0" lang="zh-CN" altLang="en-US" sz="24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rPr>
              <a:t>权</a:t>
            </a:r>
            <a:r>
              <a:rPr kumimoji="0" lang="zh-CN" altLang="en-US" sz="24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值个数：</a:t>
            </a:r>
            <a:r>
              <a:rPr kumimoji="0" lang="en-US" altLang="zh-CN" sz="24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15</a:t>
            </a:r>
            <a:r>
              <a:rPr kumimoji="0" lang="zh-CN" altLang="en-US" sz="24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a:t>
            </a:r>
            <a:r>
              <a:rPr kumimoji="0" lang="en-US" altLang="zh-CN" sz="24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31+31</a:t>
            </a:r>
            <a:r>
              <a:rPr kumimoji="0" lang="zh-CN" altLang="en-US" sz="24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a:t>
            </a:r>
            <a:r>
              <a:rPr kumimoji="0" lang="en-US" altLang="zh-CN" sz="24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3=558</a:t>
            </a:r>
            <a:r>
              <a:rPr kumimoji="0" lang="zh-CN" altLang="en-US" sz="24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个，阈值个数：</a:t>
            </a:r>
            <a:r>
              <a:rPr kumimoji="0" lang="en-US" altLang="zh-CN" sz="24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31+3=34</a:t>
            </a:r>
            <a:r>
              <a:rPr kumimoji="0" lang="zh-CN" altLang="en-US" sz="24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个，所以，因此，遗传算法需要优化的参数个数有</a:t>
            </a:r>
            <a:r>
              <a:rPr kumimoji="0" lang="en-US" altLang="zh-CN" sz="24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558+34=592</a:t>
            </a:r>
            <a:r>
              <a:rPr kumimoji="0" lang="zh-CN" altLang="en-US" sz="24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个</a:t>
            </a:r>
            <a:endParaRPr kumimoji="0" lang="en-US" altLang="zh-CN" sz="24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endParaRPr>
          </a:p>
          <a:p>
            <a:pPr marL="292100" marR="0" lvl="0" indent="-292100" algn="l" defTabSz="914400" rtl="0" eaLnBrk="0" fontAlgn="base" latinLnBrk="0" hangingPunct="0">
              <a:lnSpc>
                <a:spcPct val="100000"/>
              </a:lnSpc>
              <a:spcBef>
                <a:spcPct val="10000"/>
              </a:spcBef>
              <a:spcAft>
                <a:spcPts val="400"/>
              </a:spcAft>
              <a:buClr>
                <a:srgbClr val="0C7B9C"/>
              </a:buClr>
              <a:buSzPct val="75000"/>
              <a:buFont typeface="Wingdings" panose="05000000000000000000" pitchFamily="2" charset="2"/>
              <a:buChar char="u"/>
              <a:defRPr/>
            </a:pPr>
            <a:endParaRPr kumimoji="0" lang="en-US" altLang="zh-CN" sz="24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endParaRPr>
          </a:p>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defRPr/>
            </a:pPr>
            <a:r>
              <a:rPr kumimoji="0" lang="zh-CN" altLang="en-US" sz="24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rPr>
              <a:t> </a:t>
            </a:r>
            <a:endParaRPr kumimoji="0" lang="en-US" altLang="zh-CN" sz="24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endParaRPr>
          </a:p>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defRPr/>
            </a:pPr>
            <a:endParaRPr kumimoji="0" lang="en-US" altLang="zh-CN" sz="24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endParaRPr>
          </a:p>
        </p:txBody>
      </p:sp>
      <p:sp>
        <p:nvSpPr>
          <p:cNvPr id="496645" name="文本框 1"/>
          <p:cNvSpPr txBox="1"/>
          <p:nvPr/>
        </p:nvSpPr>
        <p:spPr>
          <a:xfrm>
            <a:off x="625475" y="6270625"/>
            <a:ext cx="5060950" cy="274638"/>
          </a:xfrm>
          <a:prstGeom prst="rect">
            <a:avLst/>
          </a:prstGeom>
          <a:noFill/>
          <a:ln w="9525">
            <a:noFill/>
          </a:ln>
        </p:spPr>
        <p:txBody>
          <a:bodyPr wrap="none" anchor="t" anchorCtr="0">
            <a:spAutoFit/>
          </a:bodyPr>
          <a:p>
            <a:pPr>
              <a:buClrTx/>
              <a:buFontTx/>
            </a:pPr>
            <a:r>
              <a:rPr lang="zh-CN" altLang="en-US" sz="1200" b="0" dirty="0">
                <a:solidFill>
                  <a:srgbClr val="FF0000"/>
                </a:solidFill>
                <a:latin typeface="Times New Roman" panose="02020603050405020304" pitchFamily="18" charset="0"/>
                <a:ea typeface="宋体" panose="02010600030101010101" pitchFamily="2" charset="-122"/>
              </a:rPr>
              <a:t>史峰等，智能算法</a:t>
            </a:r>
            <a:r>
              <a:rPr lang="en-US" altLang="zh-CN" sz="1200" b="0" dirty="0">
                <a:solidFill>
                  <a:srgbClr val="FF0000"/>
                </a:solidFill>
                <a:latin typeface="Times New Roman" panose="02020603050405020304" pitchFamily="18" charset="0"/>
              </a:rPr>
              <a:t>30</a:t>
            </a:r>
            <a:r>
              <a:rPr lang="zh-CN" altLang="en-US" sz="1200" b="0" dirty="0">
                <a:solidFill>
                  <a:srgbClr val="FF0000"/>
                </a:solidFill>
                <a:latin typeface="Times New Roman" panose="02020603050405020304" pitchFamily="18" charset="0"/>
                <a:ea typeface="宋体" panose="02010600030101010101" pitchFamily="2" charset="-122"/>
              </a:rPr>
              <a:t>个案例分析第三章，北京航空航天大学出版社，</a:t>
            </a:r>
            <a:r>
              <a:rPr lang="en-US" altLang="zh-CN" sz="1200" b="0" dirty="0">
                <a:solidFill>
                  <a:srgbClr val="FF0000"/>
                </a:solidFill>
                <a:latin typeface="Times New Roman" panose="02020603050405020304" pitchFamily="18" charset="0"/>
              </a:rPr>
              <a:t>2010</a:t>
            </a:r>
            <a:endParaRPr lang="en-US" altLang="zh-CN" sz="1200" b="0" dirty="0">
              <a:solidFill>
                <a:srgbClr val="FF0000"/>
              </a:solidFill>
              <a:latin typeface="Times New Roman" panose="02020603050405020304" pitchFamily="18" charset="0"/>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8689" name="TextBox 14"/>
          <p:cNvSpPr txBox="1"/>
          <p:nvPr/>
        </p:nvSpPr>
        <p:spPr>
          <a:xfrm>
            <a:off x="228600" y="228600"/>
            <a:ext cx="8229600" cy="646113"/>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三、演化神经网络</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498690" name="矩形 1"/>
          <p:cNvSpPr/>
          <p:nvPr/>
        </p:nvSpPr>
        <p:spPr>
          <a:xfrm>
            <a:off x="381000" y="1143000"/>
            <a:ext cx="8077200" cy="523875"/>
          </a:xfrm>
          <a:prstGeom prst="rect">
            <a:avLst/>
          </a:prstGeom>
          <a:noFill/>
          <a:ln w="9525">
            <a:noFill/>
          </a:ln>
        </p:spPr>
        <p:txBody>
          <a:bodyPr anchor="t" anchorCtr="0">
            <a:spAutoFit/>
          </a:bodyPr>
          <a:p>
            <a:pPr eaLnBrk="0" hangingPunct="0">
              <a:buClrTx/>
              <a:buFontTx/>
            </a:pPr>
            <a:r>
              <a:rPr lang="zh-CN" altLang="en-US" dirty="0">
                <a:solidFill>
                  <a:srgbClr val="0000FF"/>
                </a:solidFill>
                <a:latin typeface="黑体" panose="02010609060101010101" pitchFamily="49" charset="-122"/>
                <a:ea typeface="宋体" panose="02010600030101010101" pitchFamily="2" charset="-122"/>
              </a:rPr>
              <a:t>初始权值阈值演化</a:t>
            </a:r>
            <a:r>
              <a:rPr lang="en-US" altLang="zh-CN" dirty="0">
                <a:solidFill>
                  <a:srgbClr val="0000FF"/>
                </a:solidFill>
                <a:latin typeface="黑体" panose="02010609060101010101" pitchFamily="49" charset="-122"/>
              </a:rPr>
              <a:t>-</a:t>
            </a:r>
            <a:r>
              <a:rPr lang="zh-CN" altLang="en-US" dirty="0">
                <a:latin typeface="华文楷体" panose="02010600040101010101" pitchFamily="2" charset="-122"/>
                <a:ea typeface="华文楷体" panose="02010600040101010101" pitchFamily="2" charset="-122"/>
              </a:rPr>
              <a:t>权值阈值的编码和解码</a:t>
            </a:r>
            <a:endParaRPr lang="zh-CN" altLang="en-US" dirty="0">
              <a:solidFill>
                <a:srgbClr val="0000CC"/>
              </a:solidFill>
              <a:latin typeface="楷体" panose="02010609060101010101" pitchFamily="49" charset="-122"/>
              <a:ea typeface="楷体" panose="02010609060101010101" pitchFamily="49" charset="-122"/>
            </a:endParaRPr>
          </a:p>
        </p:txBody>
      </p:sp>
      <p:graphicFrame>
        <p:nvGraphicFramePr>
          <p:cNvPr id="3" name="表格 2"/>
          <p:cNvGraphicFramePr>
            <a:graphicFrameLocks noGrp="1"/>
          </p:cNvGraphicFramePr>
          <p:nvPr/>
        </p:nvGraphicFramePr>
        <p:xfrm>
          <a:off x="762000" y="5383213"/>
          <a:ext cx="7924800" cy="1006475"/>
        </p:xfrm>
        <a:graphic>
          <a:graphicData uri="http://schemas.openxmlformats.org/drawingml/2006/table">
            <a:tbl>
              <a:tblPr firstRow="1" bandRow="1">
                <a:tableStyleId>{8A107856-5554-42FB-B03E-39F5DBC370BA}</a:tableStyleId>
              </a:tblPr>
              <a:tblGrid>
                <a:gridCol w="1981200"/>
                <a:gridCol w="1981200"/>
                <a:gridCol w="1981200"/>
                <a:gridCol w="1981200"/>
              </a:tblGrid>
              <a:tr h="640484">
                <a:tc>
                  <a:txBody>
                    <a:bodyPr/>
                    <a:lstStyle/>
                    <a:p>
                      <a:pPr algn="ctr"/>
                      <a:r>
                        <a:rPr lang="zh-CN" altLang="en-US" sz="1800" dirty="0" smtClean="0">
                          <a:latin typeface="楷体" panose="02010609060101010101" pitchFamily="49" charset="-122"/>
                          <a:ea typeface="楷体" panose="02010609060101010101" pitchFamily="49" charset="-122"/>
                        </a:rPr>
                        <a:t>输入层与隐含层连接权值</a:t>
                      </a:r>
                      <a:endParaRPr lang="zh-CN" altLang="en-US" sz="1800" dirty="0">
                        <a:latin typeface="楷体" panose="02010609060101010101" pitchFamily="49" charset="-122"/>
                        <a:ea typeface="楷体" panose="02010609060101010101" pitchFamily="49" charset="-122"/>
                      </a:endParaRPr>
                    </a:p>
                  </a:txBody>
                  <a:tcPr marL="91442" marR="91442" marT="45749" marB="45749"/>
                </a:tc>
                <a:tc>
                  <a:txBody>
                    <a:bodyPr/>
                    <a:lstStyle/>
                    <a:p>
                      <a:pPr algn="ctr"/>
                      <a:r>
                        <a:rPr lang="zh-CN" altLang="en-US" sz="1800" dirty="0" smtClean="0">
                          <a:latin typeface="楷体" panose="02010609060101010101" pitchFamily="49" charset="-122"/>
                          <a:ea typeface="楷体" panose="02010609060101010101" pitchFamily="49" charset="-122"/>
                        </a:rPr>
                        <a:t>隐含层阈值</a:t>
                      </a:r>
                      <a:endParaRPr lang="zh-CN" altLang="en-US" sz="1800" dirty="0">
                        <a:latin typeface="楷体" panose="02010609060101010101" pitchFamily="49" charset="-122"/>
                        <a:ea typeface="楷体" panose="02010609060101010101" pitchFamily="49" charset="-122"/>
                      </a:endParaRPr>
                    </a:p>
                  </a:txBody>
                  <a:tcPr marL="91442" marR="91442" marT="45749" marB="45749"/>
                </a:tc>
                <a:tc>
                  <a:txBody>
                    <a:bodyPr/>
                    <a:lstStyle/>
                    <a:p>
                      <a:pPr algn="ctr"/>
                      <a:r>
                        <a:rPr lang="zh-CN" altLang="en-US" sz="1800" dirty="0" smtClean="0">
                          <a:latin typeface="楷体" panose="02010609060101010101" pitchFamily="49" charset="-122"/>
                          <a:ea typeface="楷体" panose="02010609060101010101" pitchFamily="49" charset="-122"/>
                        </a:rPr>
                        <a:t>隐含层与输出层阈值</a:t>
                      </a:r>
                      <a:endParaRPr lang="zh-CN" altLang="en-US" sz="1800" dirty="0">
                        <a:latin typeface="楷体" panose="02010609060101010101" pitchFamily="49" charset="-122"/>
                        <a:ea typeface="楷体" panose="02010609060101010101" pitchFamily="49" charset="-122"/>
                      </a:endParaRPr>
                    </a:p>
                  </a:txBody>
                  <a:tcPr marL="91442" marR="91442" marT="45749" marB="45749"/>
                </a:tc>
                <a:tc>
                  <a:txBody>
                    <a:bodyPr/>
                    <a:lstStyle/>
                    <a:p>
                      <a:pPr algn="ctr"/>
                      <a:r>
                        <a:rPr lang="zh-CN" altLang="en-US" sz="1800" dirty="0" smtClean="0">
                          <a:latin typeface="楷体" panose="02010609060101010101" pitchFamily="49" charset="-122"/>
                          <a:ea typeface="楷体" panose="02010609060101010101" pitchFamily="49" charset="-122"/>
                        </a:rPr>
                        <a:t>输出层阈值</a:t>
                      </a:r>
                      <a:endParaRPr lang="zh-CN" altLang="en-US" sz="1800" dirty="0">
                        <a:latin typeface="楷体" panose="02010609060101010101" pitchFamily="49" charset="-122"/>
                        <a:ea typeface="楷体" panose="02010609060101010101" pitchFamily="49" charset="-122"/>
                      </a:endParaRPr>
                    </a:p>
                  </a:txBody>
                  <a:tcPr marL="91442" marR="91442" marT="45749" marB="45749"/>
                </a:tc>
              </a:tr>
              <a:tr h="365991">
                <a:tc>
                  <a:txBody>
                    <a:bodyPr/>
                    <a:lstStyle/>
                    <a:p>
                      <a:pPr algn="ctr"/>
                      <a:r>
                        <a:rPr lang="en-US" altLang="zh-CN" sz="1800" dirty="0" smtClean="0"/>
                        <a:t>465</a:t>
                      </a:r>
                      <a:endParaRPr lang="zh-CN" altLang="en-US" sz="1800" dirty="0"/>
                    </a:p>
                  </a:txBody>
                  <a:tcPr marL="91442" marR="91442" marT="45749" marB="45749"/>
                </a:tc>
                <a:tc>
                  <a:txBody>
                    <a:bodyPr/>
                    <a:lstStyle/>
                    <a:p>
                      <a:pPr algn="ctr"/>
                      <a:r>
                        <a:rPr lang="en-US" altLang="zh-CN" sz="1800" dirty="0" smtClean="0"/>
                        <a:t>31</a:t>
                      </a:r>
                      <a:endParaRPr lang="zh-CN" altLang="en-US" sz="1800" dirty="0"/>
                    </a:p>
                  </a:txBody>
                  <a:tcPr marL="91442" marR="91442" marT="45749" marB="45749"/>
                </a:tc>
                <a:tc>
                  <a:txBody>
                    <a:bodyPr/>
                    <a:lstStyle/>
                    <a:p>
                      <a:pPr algn="ctr"/>
                      <a:r>
                        <a:rPr lang="en-US" altLang="zh-CN" sz="1800" dirty="0" smtClean="0"/>
                        <a:t>93</a:t>
                      </a:r>
                      <a:endParaRPr lang="zh-CN" altLang="en-US" sz="1800" dirty="0"/>
                    </a:p>
                  </a:txBody>
                  <a:tcPr marL="91442" marR="91442" marT="45749" marB="45749"/>
                </a:tc>
                <a:tc>
                  <a:txBody>
                    <a:bodyPr/>
                    <a:lstStyle/>
                    <a:p>
                      <a:pPr algn="ctr"/>
                      <a:r>
                        <a:rPr lang="en-US" altLang="zh-CN" sz="1800" dirty="0" smtClean="0"/>
                        <a:t>3</a:t>
                      </a:r>
                      <a:endParaRPr lang="zh-CN" altLang="en-US" sz="1800" dirty="0"/>
                    </a:p>
                  </a:txBody>
                  <a:tcPr marL="91442" marR="91442" marT="45749" marB="45749"/>
                </a:tc>
              </a:tr>
            </a:tbl>
          </a:graphicData>
        </a:graphic>
      </p:graphicFrame>
      <p:sp>
        <p:nvSpPr>
          <p:cNvPr id="498708" name="文本框 1"/>
          <p:cNvSpPr txBox="1"/>
          <p:nvPr/>
        </p:nvSpPr>
        <p:spPr>
          <a:xfrm>
            <a:off x="574675" y="1674813"/>
            <a:ext cx="8112125" cy="3638550"/>
          </a:xfrm>
          <a:prstGeom prst="rect">
            <a:avLst/>
          </a:prstGeom>
          <a:noFill/>
          <a:ln w="9525">
            <a:noFill/>
          </a:ln>
        </p:spPr>
        <p:txBody>
          <a:bodyPr anchor="t" anchorCtr="0">
            <a:spAutoFit/>
          </a:bodyPr>
          <a:p>
            <a:pPr marL="342900" indent="-342900" algn="just">
              <a:lnSpc>
                <a:spcPct val="120000"/>
              </a:lnSpc>
              <a:buClrTx/>
              <a:buFont typeface="Wingdings" panose="05000000000000000000" pitchFamily="2" charset="2"/>
              <a:buChar char="u"/>
            </a:pPr>
            <a:r>
              <a:rPr lang="en-US" altLang="en-US" sz="2400" b="0" dirty="0">
                <a:solidFill>
                  <a:srgbClr val="0000FF"/>
                </a:solidFill>
                <a:latin typeface="黑体" panose="02010609060101010101" pitchFamily="49" charset="-122"/>
              </a:rPr>
              <a:t>编码。</a:t>
            </a:r>
            <a:r>
              <a:rPr lang="en-US" altLang="en-US" sz="2400" b="0" dirty="0">
                <a:solidFill>
                  <a:srgbClr val="000000"/>
                </a:solidFill>
                <a:latin typeface="黑体" panose="02010609060101010101" pitchFamily="49" charset="-122"/>
              </a:rPr>
              <a:t>由于神经网络的权值与阈值为</a:t>
            </a:r>
            <a:r>
              <a:rPr lang="en-US" altLang="zh-CN" sz="2400" b="0" dirty="0">
                <a:solidFill>
                  <a:srgbClr val="000000"/>
                </a:solidFill>
                <a:latin typeface="Times New Roman" panose="02020603050405020304" pitchFamily="18" charset="0"/>
              </a:rPr>
              <a:t>[-0.5,0.5]</a:t>
            </a:r>
            <a:r>
              <a:rPr lang="en-US" altLang="en-US" sz="2400" b="0" dirty="0">
                <a:solidFill>
                  <a:srgbClr val="000000"/>
                </a:solidFill>
                <a:latin typeface="黑体" panose="02010609060101010101" pitchFamily="49" charset="-122"/>
              </a:rPr>
              <a:t>区间的随机数，在本例子中，每个权值与阈值按照</a:t>
            </a:r>
            <a:r>
              <a:rPr lang="en-US" altLang="zh-CN" sz="2400" b="0" dirty="0">
                <a:solidFill>
                  <a:srgbClr val="000000"/>
                </a:solidFill>
                <a:latin typeface="Times New Roman" panose="02020603050405020304" pitchFamily="18" charset="0"/>
              </a:rPr>
              <a:t>10</a:t>
            </a:r>
            <a:r>
              <a:rPr lang="en-US" altLang="en-US" sz="2400" b="0" dirty="0">
                <a:solidFill>
                  <a:srgbClr val="000000"/>
                </a:solidFill>
                <a:latin typeface="黑体" panose="02010609060101010101" pitchFamily="49" charset="-122"/>
              </a:rPr>
              <a:t>位二进制编码，二进制串的长度为</a:t>
            </a:r>
            <a:r>
              <a:rPr lang="en-US" altLang="zh-CN" sz="2400" b="0" dirty="0">
                <a:solidFill>
                  <a:srgbClr val="000000"/>
                </a:solidFill>
                <a:latin typeface="Times New Roman" panose="02020603050405020304" pitchFamily="18" charset="0"/>
              </a:rPr>
              <a:t>5920</a:t>
            </a:r>
            <a:r>
              <a:rPr lang="en-US" altLang="en-US" sz="2400" b="0" dirty="0">
                <a:solidFill>
                  <a:srgbClr val="000000"/>
                </a:solidFill>
                <a:latin typeface="黑体" panose="02010609060101010101" pitchFamily="49" charset="-122"/>
              </a:rPr>
              <a:t>。其中前</a:t>
            </a:r>
            <a:r>
              <a:rPr lang="en-US" altLang="zh-CN" sz="2400" b="0" dirty="0">
                <a:solidFill>
                  <a:srgbClr val="000000"/>
                </a:solidFill>
                <a:latin typeface="Times New Roman" panose="02020603050405020304" pitchFamily="18" charset="0"/>
              </a:rPr>
              <a:t>4650</a:t>
            </a:r>
            <a:r>
              <a:rPr lang="en-US" altLang="en-US" sz="2400" b="0" dirty="0">
                <a:solidFill>
                  <a:srgbClr val="000000"/>
                </a:solidFill>
                <a:latin typeface="黑体" panose="02010609060101010101" pitchFamily="49" charset="-122"/>
              </a:rPr>
              <a:t>位是输入层与隐含层连接权值编码，</a:t>
            </a:r>
            <a:r>
              <a:rPr lang="en-US" altLang="zh-CN" sz="2400" b="0" dirty="0">
                <a:solidFill>
                  <a:srgbClr val="000000"/>
                </a:solidFill>
                <a:latin typeface="Times New Roman" panose="02020603050405020304" pitchFamily="18" charset="0"/>
              </a:rPr>
              <a:t>4651-4960</a:t>
            </a:r>
            <a:r>
              <a:rPr lang="en-US" altLang="en-US" sz="2400" b="0" dirty="0">
                <a:solidFill>
                  <a:srgbClr val="000000"/>
                </a:solidFill>
                <a:latin typeface="黑体" panose="02010609060101010101" pitchFamily="49" charset="-122"/>
              </a:rPr>
              <a:t>为隐含层阈值编码，</a:t>
            </a:r>
            <a:r>
              <a:rPr lang="en-US" altLang="zh-CN" sz="2400" b="0" dirty="0">
                <a:solidFill>
                  <a:srgbClr val="000000"/>
                </a:solidFill>
                <a:latin typeface="Times New Roman" panose="02020603050405020304" pitchFamily="18" charset="0"/>
              </a:rPr>
              <a:t>4961-5890</a:t>
            </a:r>
            <a:r>
              <a:rPr lang="en-US" altLang="en-US" sz="2400" b="0" dirty="0">
                <a:solidFill>
                  <a:srgbClr val="000000"/>
                </a:solidFill>
                <a:latin typeface="黑体" panose="02010609060101010101" pitchFamily="49" charset="-122"/>
              </a:rPr>
              <a:t>位是隐含层与输出层连接权值编码，</a:t>
            </a:r>
            <a:r>
              <a:rPr lang="en-US" altLang="zh-CN" sz="2400" b="0" dirty="0">
                <a:solidFill>
                  <a:srgbClr val="000000"/>
                </a:solidFill>
                <a:latin typeface="Times New Roman" panose="02020603050405020304" pitchFamily="18" charset="0"/>
              </a:rPr>
              <a:t>5891-5920</a:t>
            </a:r>
            <a:r>
              <a:rPr lang="en-US" altLang="en-US" sz="2400" b="0" dirty="0">
                <a:solidFill>
                  <a:srgbClr val="000000"/>
                </a:solidFill>
                <a:latin typeface="黑体" panose="02010609060101010101" pitchFamily="49" charset="-122"/>
              </a:rPr>
              <a:t>位是输出层阈值编码。</a:t>
            </a:r>
            <a:endParaRPr lang="en-US" altLang="en-US" sz="2400" b="0" dirty="0">
              <a:solidFill>
                <a:srgbClr val="000000"/>
              </a:solidFill>
              <a:latin typeface="黑体" panose="02010609060101010101" pitchFamily="49" charset="-122"/>
            </a:endParaRPr>
          </a:p>
          <a:p>
            <a:pPr marL="342900" indent="-342900" algn="just">
              <a:lnSpc>
                <a:spcPct val="120000"/>
              </a:lnSpc>
              <a:buClrTx/>
              <a:buFont typeface="Wingdings" panose="05000000000000000000" pitchFamily="2" charset="2"/>
              <a:buChar char="u"/>
            </a:pPr>
            <a:r>
              <a:rPr lang="en-US" altLang="en-US" sz="2400" b="0" dirty="0">
                <a:solidFill>
                  <a:srgbClr val="0000FF"/>
                </a:solidFill>
                <a:latin typeface="黑体" panose="02010609060101010101" pitchFamily="49" charset="-122"/>
              </a:rPr>
              <a:t>解码。</a:t>
            </a:r>
            <a:r>
              <a:rPr lang="en-US" altLang="en-US" sz="2400" b="0" dirty="0">
                <a:solidFill>
                  <a:srgbClr val="000000"/>
                </a:solidFill>
                <a:latin typeface="黑体" panose="02010609060101010101" pitchFamily="49" charset="-122"/>
              </a:rPr>
              <a:t>将每个权值与阈值转化为</a:t>
            </a:r>
            <a:r>
              <a:rPr lang="en-US" altLang="zh-CN" sz="2400" b="0" dirty="0">
                <a:solidFill>
                  <a:srgbClr val="000000"/>
                </a:solidFill>
                <a:latin typeface="Times New Roman" panose="02020603050405020304" pitchFamily="18" charset="0"/>
              </a:rPr>
              <a:t>[-0.5,0.5]</a:t>
            </a:r>
            <a:r>
              <a:rPr lang="en-US" altLang="en-US" sz="2400" b="0" dirty="0">
                <a:solidFill>
                  <a:srgbClr val="000000"/>
                </a:solidFill>
                <a:latin typeface="黑体" panose="02010609060101010101" pitchFamily="49" charset="-122"/>
              </a:rPr>
              <a:t>区间的实数。</a:t>
            </a:r>
            <a:endParaRPr lang="en-US" altLang="zh-CN" sz="2400" b="0" dirty="0">
              <a:solidFill>
                <a:srgbClr val="000000"/>
              </a:solidFill>
              <a:latin typeface="黑体" panose="02010609060101010101" pitchFamily="49" charset="-122"/>
            </a:endParaRPr>
          </a:p>
          <a:p>
            <a:pPr marL="342900" indent="-342900">
              <a:lnSpc>
                <a:spcPct val="120000"/>
              </a:lnSpc>
              <a:buClrTx/>
              <a:buFont typeface="Wingdings" panose="05000000000000000000" pitchFamily="2" charset="2"/>
              <a:buChar char="u"/>
            </a:pPr>
            <a:r>
              <a:rPr lang="en-US" altLang="en-US" sz="2400" b="0" dirty="0">
                <a:solidFill>
                  <a:srgbClr val="0000FF"/>
                </a:solidFill>
                <a:latin typeface="黑体" panose="02010609060101010101" pitchFamily="49" charset="-122"/>
              </a:rPr>
              <a:t>精度。</a:t>
            </a:r>
            <a:r>
              <a:rPr lang="en-US" altLang="en-US" sz="2400" b="0" dirty="0">
                <a:solidFill>
                  <a:srgbClr val="000000"/>
                </a:solidFill>
                <a:latin typeface="黑体" panose="02010609060101010101" pitchFamily="49" charset="-122"/>
              </a:rPr>
              <a:t>权值和阈值的精度可以达到</a:t>
            </a:r>
            <a:r>
              <a:rPr lang="en-US" altLang="zh-CN" sz="2400" b="0" dirty="0">
                <a:solidFill>
                  <a:srgbClr val="000000"/>
                </a:solidFill>
                <a:latin typeface="黑体" panose="02010609060101010101" pitchFamily="49" charset="-122"/>
              </a:rPr>
              <a:t>2</a:t>
            </a:r>
            <a:r>
              <a:rPr lang="en-US" altLang="zh-CN" sz="2400" b="0" baseline="30000" dirty="0">
                <a:solidFill>
                  <a:srgbClr val="000000"/>
                </a:solidFill>
                <a:latin typeface="黑体" panose="02010609060101010101" pitchFamily="49" charset="-122"/>
              </a:rPr>
              <a:t>-10</a:t>
            </a:r>
            <a:r>
              <a:rPr lang="en-US" altLang="en-US" sz="2400" b="0" dirty="0">
                <a:solidFill>
                  <a:srgbClr val="000000"/>
                </a:solidFill>
                <a:latin typeface="黑体" panose="02010609060101010101" pitchFamily="49" charset="-122"/>
              </a:rPr>
              <a:t>。</a:t>
            </a:r>
            <a:endParaRPr lang="en-US" altLang="en-US" sz="2000" b="0" dirty="0">
              <a:solidFill>
                <a:srgbClr val="000000"/>
              </a:solidFill>
              <a:latin typeface="黑体" panose="02010609060101010101" pitchFamily="49" charset="-122"/>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0737" name="TextBox 14"/>
          <p:cNvSpPr txBox="1"/>
          <p:nvPr/>
        </p:nvSpPr>
        <p:spPr>
          <a:xfrm>
            <a:off x="228600" y="228600"/>
            <a:ext cx="8229600" cy="646113"/>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三、演化神经网络</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500738" name="矩形 1"/>
          <p:cNvSpPr/>
          <p:nvPr/>
        </p:nvSpPr>
        <p:spPr>
          <a:xfrm>
            <a:off x="457200" y="1066800"/>
            <a:ext cx="8077200" cy="523875"/>
          </a:xfrm>
          <a:prstGeom prst="rect">
            <a:avLst/>
          </a:prstGeom>
          <a:noFill/>
          <a:ln w="9525">
            <a:noFill/>
          </a:ln>
        </p:spPr>
        <p:txBody>
          <a:bodyPr anchor="t" anchorCtr="0">
            <a:spAutoFit/>
          </a:bodyPr>
          <a:p>
            <a:pPr eaLnBrk="0" hangingPunct="0">
              <a:buClrTx/>
              <a:buFontTx/>
            </a:pPr>
            <a:r>
              <a:rPr lang="zh-CN" altLang="en-US" dirty="0">
                <a:solidFill>
                  <a:srgbClr val="0000FF"/>
                </a:solidFill>
                <a:latin typeface="黑体" panose="02010609060101010101" pitchFamily="49" charset="-122"/>
                <a:ea typeface="宋体" panose="02010600030101010101" pitchFamily="2" charset="-122"/>
              </a:rPr>
              <a:t>初始权值阈值演化</a:t>
            </a:r>
            <a:r>
              <a:rPr lang="en-US" altLang="zh-CN" dirty="0">
                <a:solidFill>
                  <a:srgbClr val="0000FF"/>
                </a:solidFill>
                <a:latin typeface="黑体" panose="02010609060101010101" pitchFamily="49" charset="-122"/>
              </a:rPr>
              <a:t>-</a:t>
            </a:r>
            <a:r>
              <a:rPr lang="zh-CN" altLang="en-US" b="0" dirty="0">
                <a:solidFill>
                  <a:srgbClr val="0000FF"/>
                </a:solidFill>
                <a:latin typeface="黑体" panose="02010609060101010101" pitchFamily="49" charset="-122"/>
                <a:ea typeface="宋体" panose="02010600030101010101" pitchFamily="2" charset="-122"/>
              </a:rPr>
              <a:t>种群初始化</a:t>
            </a:r>
            <a:endParaRPr lang="zh-CN" altLang="en-US" b="0" dirty="0">
              <a:solidFill>
                <a:srgbClr val="0000CC"/>
              </a:solidFill>
              <a:latin typeface="楷体" panose="02010609060101010101" pitchFamily="49" charset="-122"/>
              <a:ea typeface="楷体" panose="02010609060101010101" pitchFamily="49" charset="-122"/>
            </a:endParaRPr>
          </a:p>
        </p:txBody>
      </p:sp>
      <p:sp>
        <p:nvSpPr>
          <p:cNvPr id="500739" name="矩形 4"/>
          <p:cNvSpPr/>
          <p:nvPr/>
        </p:nvSpPr>
        <p:spPr>
          <a:xfrm>
            <a:off x="457200" y="1600200"/>
            <a:ext cx="8458200" cy="534988"/>
          </a:xfrm>
          <a:prstGeom prst="rect">
            <a:avLst/>
          </a:prstGeom>
          <a:noFill/>
          <a:ln w="9525">
            <a:noFill/>
          </a:ln>
        </p:spPr>
        <p:txBody>
          <a:bodyPr anchor="t" anchorCtr="0">
            <a:spAutoFit/>
          </a:bodyPr>
          <a:p>
            <a:pPr marL="342900" indent="-342900" algn="just" eaLnBrk="0" hangingPunct="0">
              <a:lnSpc>
                <a:spcPct val="120000"/>
              </a:lnSpc>
              <a:buClrTx/>
              <a:buFont typeface="Wingdings" panose="05000000000000000000" pitchFamily="2" charset="2"/>
              <a:buChar char="u"/>
            </a:pPr>
            <a:r>
              <a:rPr lang="zh-CN" altLang="en-US" sz="2400" b="0" dirty="0">
                <a:solidFill>
                  <a:srgbClr val="000000"/>
                </a:solidFill>
                <a:latin typeface="黑体" panose="02010609060101010101" pitchFamily="49" charset="-122"/>
                <a:ea typeface="宋体" panose="02010600030101010101" pitchFamily="2" charset="-122"/>
              </a:rPr>
              <a:t>设定种群大小为</a:t>
            </a:r>
            <a:r>
              <a:rPr lang="en-US" altLang="zh-CN" sz="2400" b="0" dirty="0">
                <a:solidFill>
                  <a:srgbClr val="000000"/>
                </a:solidFill>
                <a:latin typeface="黑体" panose="02010609060101010101" pitchFamily="49" charset="-122"/>
              </a:rPr>
              <a:t>100</a:t>
            </a:r>
            <a:r>
              <a:rPr lang="zh-CN" altLang="en-US" sz="2400" b="0" dirty="0">
                <a:solidFill>
                  <a:srgbClr val="000000"/>
                </a:solidFill>
                <a:latin typeface="黑体" panose="02010609060101010101" pitchFamily="49" charset="-122"/>
                <a:ea typeface="宋体" panose="02010600030101010101" pitchFamily="2" charset="-122"/>
              </a:rPr>
              <a:t>，每个个体二进制编码长度为</a:t>
            </a:r>
            <a:r>
              <a:rPr lang="en-US" altLang="zh-CN" sz="2400" b="0" dirty="0">
                <a:solidFill>
                  <a:srgbClr val="000000"/>
                </a:solidFill>
                <a:latin typeface="黑体" panose="02010609060101010101" pitchFamily="49" charset="-122"/>
              </a:rPr>
              <a:t>5920</a:t>
            </a:r>
            <a:r>
              <a:rPr lang="zh-CN" altLang="en-US" sz="2400" b="0" dirty="0">
                <a:solidFill>
                  <a:srgbClr val="000000"/>
                </a:solidFill>
                <a:latin typeface="黑体" panose="02010609060101010101" pitchFamily="49" charset="-122"/>
                <a:ea typeface="宋体" panose="02010600030101010101" pitchFamily="2" charset="-122"/>
              </a:rPr>
              <a:t>。</a:t>
            </a:r>
            <a:endParaRPr lang="en-US" altLang="zh-CN" sz="2400" b="0" dirty="0">
              <a:solidFill>
                <a:srgbClr val="000000"/>
              </a:solidFill>
              <a:latin typeface="黑体" panose="02010609060101010101" pitchFamily="49" charset="-122"/>
            </a:endParaRPr>
          </a:p>
        </p:txBody>
      </p:sp>
      <p:sp>
        <p:nvSpPr>
          <p:cNvPr id="500740" name="矩形 5"/>
          <p:cNvSpPr/>
          <p:nvPr/>
        </p:nvSpPr>
        <p:spPr>
          <a:xfrm>
            <a:off x="533400" y="2057400"/>
            <a:ext cx="8077200" cy="523875"/>
          </a:xfrm>
          <a:prstGeom prst="rect">
            <a:avLst/>
          </a:prstGeom>
          <a:noFill/>
          <a:ln w="9525">
            <a:noFill/>
          </a:ln>
        </p:spPr>
        <p:txBody>
          <a:bodyPr anchor="t" anchorCtr="0">
            <a:spAutoFit/>
          </a:bodyPr>
          <a:p>
            <a:pPr eaLnBrk="0" hangingPunct="0">
              <a:buClrTx/>
              <a:buFontTx/>
            </a:pPr>
            <a:r>
              <a:rPr lang="zh-CN" altLang="en-US" dirty="0">
                <a:solidFill>
                  <a:srgbClr val="0000FF"/>
                </a:solidFill>
                <a:latin typeface="黑体" panose="02010609060101010101" pitchFamily="49" charset="-122"/>
                <a:ea typeface="宋体" panose="02010600030101010101" pitchFamily="2" charset="-122"/>
              </a:rPr>
              <a:t>初始权值阈值演化</a:t>
            </a:r>
            <a:r>
              <a:rPr lang="en-US" altLang="zh-CN" dirty="0">
                <a:solidFill>
                  <a:srgbClr val="0000FF"/>
                </a:solidFill>
                <a:latin typeface="黑体" panose="02010609060101010101" pitchFamily="49" charset="-122"/>
              </a:rPr>
              <a:t>-</a:t>
            </a:r>
            <a:r>
              <a:rPr lang="zh-CN" altLang="en-US" b="0" dirty="0">
                <a:solidFill>
                  <a:srgbClr val="0000FF"/>
                </a:solidFill>
                <a:latin typeface="黑体" panose="02010609060101010101" pitchFamily="49" charset="-122"/>
                <a:ea typeface="宋体" panose="02010600030101010101" pitchFamily="2" charset="-122"/>
              </a:rPr>
              <a:t>适应度值计算</a:t>
            </a:r>
            <a:endParaRPr lang="zh-CN" altLang="en-US" b="0" dirty="0">
              <a:solidFill>
                <a:srgbClr val="0000CC"/>
              </a:solidFill>
              <a:latin typeface="楷体" panose="02010609060101010101" pitchFamily="49" charset="-122"/>
              <a:ea typeface="楷体" panose="02010609060101010101" pitchFamily="49" charset="-122"/>
            </a:endParaRPr>
          </a:p>
        </p:txBody>
      </p:sp>
      <p:sp>
        <p:nvSpPr>
          <p:cNvPr id="500741" name="矩形 6"/>
          <p:cNvSpPr/>
          <p:nvPr/>
        </p:nvSpPr>
        <p:spPr>
          <a:xfrm>
            <a:off x="533400" y="2743200"/>
            <a:ext cx="8458200" cy="3194050"/>
          </a:xfrm>
          <a:prstGeom prst="rect">
            <a:avLst/>
          </a:prstGeom>
          <a:noFill/>
          <a:ln w="9525">
            <a:noFill/>
          </a:ln>
        </p:spPr>
        <p:txBody>
          <a:bodyPr anchor="t" anchorCtr="0">
            <a:spAutoFit/>
          </a:bodyPr>
          <a:p>
            <a:pPr marL="342900" indent="-342900" algn="just" eaLnBrk="0" hangingPunct="0">
              <a:lnSpc>
                <a:spcPct val="120000"/>
              </a:lnSpc>
              <a:buClrTx/>
              <a:buFont typeface="Wingdings" panose="05000000000000000000" pitchFamily="2" charset="2"/>
              <a:buChar char="u"/>
            </a:pPr>
            <a:r>
              <a:rPr lang="zh-CN" altLang="en-US" sz="2400" b="0" dirty="0">
                <a:solidFill>
                  <a:srgbClr val="000000"/>
                </a:solidFill>
                <a:latin typeface="黑体" panose="02010609060101010101" pitchFamily="49" charset="-122"/>
                <a:ea typeface="宋体" panose="02010600030101010101" pitchFamily="2" charset="-122"/>
              </a:rPr>
              <a:t>对每个个体解码，得到</a:t>
            </a:r>
            <a:r>
              <a:rPr lang="en-US" altLang="zh-CN" sz="2400" b="0" dirty="0">
                <a:solidFill>
                  <a:srgbClr val="000000"/>
                </a:solidFill>
                <a:latin typeface="黑体" panose="02010609060101010101" pitchFamily="49" charset="-122"/>
              </a:rPr>
              <a:t>592</a:t>
            </a:r>
            <a:r>
              <a:rPr lang="zh-CN" altLang="en-US" sz="2400" b="0" dirty="0">
                <a:solidFill>
                  <a:srgbClr val="000000"/>
                </a:solidFill>
                <a:latin typeface="黑体" panose="02010609060101010101" pitchFamily="49" charset="-122"/>
                <a:ea typeface="宋体" panose="02010600030101010101" pitchFamily="2" charset="-122"/>
              </a:rPr>
              <a:t>个权值和阈值，每个权值和阈值的区间为</a:t>
            </a:r>
            <a:r>
              <a:rPr lang="en-US" altLang="zh-CN" sz="2400" b="0" dirty="0">
                <a:solidFill>
                  <a:srgbClr val="000000"/>
                </a:solidFill>
                <a:latin typeface="黑体" panose="02010609060101010101" pitchFamily="49" charset="-122"/>
              </a:rPr>
              <a:t>[-0.5,0.5]</a:t>
            </a:r>
            <a:r>
              <a:rPr lang="zh-CN" altLang="en-US" sz="2400" b="0" dirty="0">
                <a:solidFill>
                  <a:srgbClr val="000000"/>
                </a:solidFill>
                <a:latin typeface="黑体" panose="02010609060101010101" pitchFamily="49" charset="-122"/>
                <a:ea typeface="宋体" panose="02010600030101010101" pitchFamily="2" charset="-122"/>
              </a:rPr>
              <a:t>。</a:t>
            </a:r>
            <a:endParaRPr lang="en-US" altLang="zh-CN" sz="2400" b="0" dirty="0">
              <a:solidFill>
                <a:srgbClr val="000000"/>
              </a:solidFill>
              <a:latin typeface="黑体" panose="02010609060101010101" pitchFamily="49" charset="-122"/>
            </a:endParaRPr>
          </a:p>
          <a:p>
            <a:pPr marL="342900" indent="-342900" algn="just" eaLnBrk="0" hangingPunct="0">
              <a:lnSpc>
                <a:spcPct val="120000"/>
              </a:lnSpc>
              <a:buClrTx/>
              <a:buFont typeface="Wingdings" panose="05000000000000000000" pitchFamily="2" charset="2"/>
              <a:buChar char="u"/>
            </a:pPr>
            <a:r>
              <a:rPr lang="zh-CN" altLang="en-US" sz="2400" b="0" dirty="0">
                <a:solidFill>
                  <a:srgbClr val="000000"/>
                </a:solidFill>
                <a:latin typeface="黑体" panose="02010609060101010101" pitchFamily="49" charset="-122"/>
                <a:ea typeface="宋体" panose="02010600030101010101" pitchFamily="2" charset="-122"/>
              </a:rPr>
              <a:t>将权值和阈值赋给</a:t>
            </a:r>
            <a:r>
              <a:rPr lang="en-US" altLang="zh-CN" sz="2400" b="0" dirty="0">
                <a:solidFill>
                  <a:srgbClr val="000000"/>
                </a:solidFill>
                <a:latin typeface="黑体" panose="02010609060101010101" pitchFamily="49" charset="-122"/>
              </a:rPr>
              <a:t>BP</a:t>
            </a:r>
            <a:r>
              <a:rPr lang="zh-CN" altLang="en-US" sz="2400" b="0" dirty="0">
                <a:solidFill>
                  <a:srgbClr val="000000"/>
                </a:solidFill>
                <a:latin typeface="黑体" panose="02010609060101010101" pitchFamily="49" charset="-122"/>
                <a:ea typeface="宋体" panose="02010600030101010101" pitchFamily="2" charset="-122"/>
              </a:rPr>
              <a:t>网络。</a:t>
            </a:r>
            <a:endParaRPr lang="en-US" altLang="zh-CN" sz="2400" b="0" dirty="0">
              <a:solidFill>
                <a:srgbClr val="000000"/>
              </a:solidFill>
              <a:latin typeface="黑体" panose="02010609060101010101" pitchFamily="49" charset="-122"/>
            </a:endParaRPr>
          </a:p>
          <a:p>
            <a:pPr marL="342900" indent="-342900" algn="just" eaLnBrk="0" hangingPunct="0">
              <a:lnSpc>
                <a:spcPct val="120000"/>
              </a:lnSpc>
              <a:buClrTx/>
              <a:buFont typeface="Wingdings" panose="05000000000000000000" pitchFamily="2" charset="2"/>
              <a:buChar char="u"/>
            </a:pPr>
            <a:r>
              <a:rPr lang="zh-CN" altLang="en-US" sz="2400" b="0" dirty="0">
                <a:solidFill>
                  <a:srgbClr val="000000"/>
                </a:solidFill>
                <a:latin typeface="黑体" panose="02010609060101010101" pitchFamily="49" charset="-122"/>
                <a:ea typeface="宋体" panose="02010600030101010101" pitchFamily="2" charset="-122"/>
              </a:rPr>
              <a:t>使用训练样本训练</a:t>
            </a:r>
            <a:r>
              <a:rPr lang="en-US" altLang="zh-CN" sz="2400" b="0" dirty="0">
                <a:solidFill>
                  <a:srgbClr val="000000"/>
                </a:solidFill>
                <a:latin typeface="黑体" panose="02010609060101010101" pitchFamily="49" charset="-122"/>
              </a:rPr>
              <a:t>BP</a:t>
            </a:r>
            <a:r>
              <a:rPr lang="zh-CN" altLang="en-US" sz="2400" b="0" dirty="0">
                <a:solidFill>
                  <a:srgbClr val="000000"/>
                </a:solidFill>
                <a:latin typeface="黑体" panose="02010609060101010101" pitchFamily="49" charset="-122"/>
                <a:ea typeface="宋体" panose="02010600030101010101" pitchFamily="2" charset="-122"/>
              </a:rPr>
              <a:t>网络。</a:t>
            </a:r>
            <a:endParaRPr lang="en-US" altLang="zh-CN" sz="2400" b="0" dirty="0">
              <a:solidFill>
                <a:srgbClr val="000000"/>
              </a:solidFill>
              <a:latin typeface="黑体" panose="02010609060101010101" pitchFamily="49" charset="-122"/>
            </a:endParaRPr>
          </a:p>
          <a:p>
            <a:pPr marL="342900" indent="-342900" algn="just" eaLnBrk="0" hangingPunct="0">
              <a:lnSpc>
                <a:spcPct val="120000"/>
              </a:lnSpc>
              <a:buClrTx/>
              <a:buFont typeface="Wingdings" panose="05000000000000000000" pitchFamily="2" charset="2"/>
              <a:buChar char="u"/>
            </a:pPr>
            <a:r>
              <a:rPr lang="zh-CN" altLang="en-US" sz="2400" b="0" dirty="0">
                <a:solidFill>
                  <a:srgbClr val="000000"/>
                </a:solidFill>
                <a:latin typeface="Times New Roman" panose="02020603050405020304" pitchFamily="18" charset="0"/>
                <a:ea typeface="宋体" panose="02010600030101010101" pitchFamily="2" charset="-122"/>
              </a:rPr>
              <a:t>使用回代法计算</a:t>
            </a:r>
            <a:r>
              <a:rPr lang="en-US" altLang="zh-CN" sz="2400" b="0" dirty="0">
                <a:solidFill>
                  <a:srgbClr val="000000"/>
                </a:solidFill>
                <a:latin typeface="Times New Roman" panose="02020603050405020304" pitchFamily="18" charset="0"/>
              </a:rPr>
              <a:t>BP</a:t>
            </a:r>
            <a:r>
              <a:rPr lang="zh-CN" altLang="en-US" sz="2400" b="0" dirty="0">
                <a:solidFill>
                  <a:srgbClr val="000000"/>
                </a:solidFill>
                <a:latin typeface="Times New Roman" panose="02020603050405020304" pitchFamily="18" charset="0"/>
                <a:ea typeface="宋体" panose="02010600030101010101" pitchFamily="2" charset="-122"/>
              </a:rPr>
              <a:t>网络的均方根误差。</a:t>
            </a:r>
            <a:endParaRPr lang="en-US" altLang="zh-CN" sz="2400" b="0" dirty="0">
              <a:solidFill>
                <a:srgbClr val="000000"/>
              </a:solidFill>
              <a:latin typeface="Times New Roman" panose="02020603050405020304" pitchFamily="18" charset="0"/>
            </a:endParaRPr>
          </a:p>
          <a:p>
            <a:pPr marL="342900" indent="-342900" algn="just" eaLnBrk="0" hangingPunct="0">
              <a:lnSpc>
                <a:spcPct val="120000"/>
              </a:lnSpc>
              <a:buClrTx/>
              <a:buFont typeface="Wingdings" panose="05000000000000000000" pitchFamily="2" charset="2"/>
              <a:buChar char="u"/>
            </a:pPr>
            <a:r>
              <a:rPr lang="zh-CN" altLang="en-US" sz="2400" b="0" dirty="0">
                <a:solidFill>
                  <a:srgbClr val="000000"/>
                </a:solidFill>
                <a:latin typeface="Times New Roman" panose="02020603050405020304" pitchFamily="18" charset="0"/>
                <a:ea typeface="宋体" panose="02010600030101010101" pitchFamily="2" charset="-122"/>
              </a:rPr>
              <a:t>适应度函数采用排序的适应度分配函数</a:t>
            </a:r>
            <a:r>
              <a:rPr lang="en-US" altLang="zh-CN" sz="2400" b="0" dirty="0">
                <a:solidFill>
                  <a:srgbClr val="000000"/>
                </a:solidFill>
                <a:latin typeface="Times New Roman" panose="02020603050405020304" pitchFamily="18" charset="0"/>
              </a:rPr>
              <a:t>,</a:t>
            </a:r>
            <a:r>
              <a:rPr lang="zh-CN" altLang="en-US" sz="2400" b="0" dirty="0">
                <a:solidFill>
                  <a:srgbClr val="000000"/>
                </a:solidFill>
                <a:latin typeface="Times New Roman" panose="02020603050405020304" pitchFamily="18" charset="0"/>
                <a:ea typeface="宋体" panose="02010600030101010101" pitchFamily="2" charset="-122"/>
              </a:rPr>
              <a:t>对所有网络的均方根误差排序。</a:t>
            </a:r>
            <a:endParaRPr lang="en-US" altLang="zh-CN" sz="2400" b="0" dirty="0">
              <a:solidFill>
                <a:srgbClr val="000000"/>
              </a:solidFill>
              <a:latin typeface="Times New Roman" panose="02020603050405020304" pitchFamily="18" charset="0"/>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2785" name="TextBox 14"/>
          <p:cNvSpPr txBox="1"/>
          <p:nvPr/>
        </p:nvSpPr>
        <p:spPr>
          <a:xfrm>
            <a:off x="228600" y="228600"/>
            <a:ext cx="8229600" cy="646113"/>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三、演化神经网络</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502786" name="矩形 1"/>
          <p:cNvSpPr/>
          <p:nvPr/>
        </p:nvSpPr>
        <p:spPr>
          <a:xfrm>
            <a:off x="457200" y="990600"/>
            <a:ext cx="8077200" cy="523875"/>
          </a:xfrm>
          <a:prstGeom prst="rect">
            <a:avLst/>
          </a:prstGeom>
          <a:noFill/>
          <a:ln w="9525">
            <a:noFill/>
          </a:ln>
        </p:spPr>
        <p:txBody>
          <a:bodyPr anchor="t" anchorCtr="0">
            <a:spAutoFit/>
          </a:bodyPr>
          <a:p>
            <a:pPr eaLnBrk="0" hangingPunct="0">
              <a:buClrTx/>
              <a:buFontTx/>
            </a:pPr>
            <a:r>
              <a:rPr lang="zh-CN" altLang="en-US" dirty="0">
                <a:solidFill>
                  <a:srgbClr val="0000FF"/>
                </a:solidFill>
                <a:latin typeface="黑体" panose="02010609060101010101" pitchFamily="49" charset="-122"/>
                <a:ea typeface="宋体" panose="02010600030101010101" pitchFamily="2" charset="-122"/>
              </a:rPr>
              <a:t>初始权值阈值演化</a:t>
            </a:r>
            <a:r>
              <a:rPr lang="en-US" altLang="zh-CN" dirty="0">
                <a:solidFill>
                  <a:srgbClr val="0000FF"/>
                </a:solidFill>
                <a:latin typeface="黑体" panose="02010609060101010101" pitchFamily="49" charset="-122"/>
              </a:rPr>
              <a:t>---</a:t>
            </a:r>
            <a:r>
              <a:rPr lang="zh-CN" altLang="en-US" b="0" dirty="0">
                <a:solidFill>
                  <a:srgbClr val="0000FF"/>
                </a:solidFill>
                <a:latin typeface="黑体" panose="02010609060101010101" pitchFamily="49" charset="-122"/>
                <a:ea typeface="宋体" panose="02010600030101010101" pitchFamily="2" charset="-122"/>
              </a:rPr>
              <a:t>选择算子</a:t>
            </a:r>
            <a:endParaRPr lang="zh-CN" altLang="en-US" b="0" dirty="0">
              <a:solidFill>
                <a:srgbClr val="0000CC"/>
              </a:solidFill>
              <a:latin typeface="楷体" panose="02010609060101010101" pitchFamily="49" charset="-122"/>
              <a:ea typeface="楷体" panose="02010609060101010101" pitchFamily="49" charset="-122"/>
            </a:endParaRPr>
          </a:p>
        </p:txBody>
      </p:sp>
      <p:sp>
        <p:nvSpPr>
          <p:cNvPr id="502787" name="矩形 4"/>
          <p:cNvSpPr/>
          <p:nvPr/>
        </p:nvSpPr>
        <p:spPr>
          <a:xfrm>
            <a:off x="381000" y="1524000"/>
            <a:ext cx="8458200" cy="979488"/>
          </a:xfrm>
          <a:prstGeom prst="rect">
            <a:avLst/>
          </a:prstGeom>
          <a:noFill/>
          <a:ln w="9525">
            <a:noFill/>
          </a:ln>
        </p:spPr>
        <p:txBody>
          <a:bodyPr anchor="t" anchorCtr="0">
            <a:spAutoFit/>
          </a:bodyPr>
          <a:p>
            <a:pPr marL="342900" indent="-342900" algn="just" eaLnBrk="0" hangingPunct="0">
              <a:lnSpc>
                <a:spcPct val="120000"/>
              </a:lnSpc>
              <a:buClrTx/>
              <a:buFont typeface="Wingdings" panose="05000000000000000000" pitchFamily="2" charset="2"/>
              <a:buChar char="u"/>
            </a:pPr>
            <a:r>
              <a:rPr lang="zh-CN" altLang="en-US" sz="2400" b="0" dirty="0">
                <a:solidFill>
                  <a:srgbClr val="000000"/>
                </a:solidFill>
                <a:latin typeface="黑体" panose="02010609060101010101" pitchFamily="49" charset="-122"/>
                <a:ea typeface="宋体" panose="02010600030101010101" pitchFamily="2" charset="-122"/>
              </a:rPr>
              <a:t>采用随机遍历抽样算法选择个体，生成</a:t>
            </a:r>
            <a:r>
              <a:rPr lang="en-US" altLang="zh-CN" sz="2400" b="0" dirty="0">
                <a:solidFill>
                  <a:srgbClr val="000000"/>
                </a:solidFill>
                <a:latin typeface="黑体" panose="02010609060101010101" pitchFamily="49" charset="-122"/>
              </a:rPr>
              <a:t>100</a:t>
            </a:r>
            <a:r>
              <a:rPr lang="zh-CN" altLang="en-US" sz="2400" b="0" dirty="0">
                <a:solidFill>
                  <a:srgbClr val="000000"/>
                </a:solidFill>
                <a:latin typeface="黑体" panose="02010609060101010101" pitchFamily="49" charset="-122"/>
                <a:ea typeface="宋体" panose="02010600030101010101" pitchFamily="2" charset="-122"/>
              </a:rPr>
              <a:t>个新个体</a:t>
            </a:r>
            <a:endParaRPr lang="en-US" altLang="zh-CN" sz="2400" b="0" dirty="0">
              <a:solidFill>
                <a:srgbClr val="000000"/>
              </a:solidFill>
              <a:latin typeface="黑体" panose="02010609060101010101" pitchFamily="49" charset="-122"/>
            </a:endParaRPr>
          </a:p>
          <a:p>
            <a:pPr marL="342900" indent="-342900" algn="just" eaLnBrk="0" hangingPunct="0">
              <a:lnSpc>
                <a:spcPct val="120000"/>
              </a:lnSpc>
              <a:buClrTx/>
              <a:buFont typeface="Wingdings" panose="05000000000000000000" pitchFamily="2" charset="2"/>
              <a:buChar char="u"/>
            </a:pPr>
            <a:endParaRPr lang="en-US" altLang="zh-CN" sz="2400" b="0" dirty="0">
              <a:solidFill>
                <a:srgbClr val="000000"/>
              </a:solidFill>
              <a:latin typeface="黑体" panose="02010609060101010101" pitchFamily="49" charset="-122"/>
            </a:endParaRPr>
          </a:p>
        </p:txBody>
      </p:sp>
      <p:sp>
        <p:nvSpPr>
          <p:cNvPr id="502788" name="矩形 5"/>
          <p:cNvSpPr/>
          <p:nvPr/>
        </p:nvSpPr>
        <p:spPr>
          <a:xfrm>
            <a:off x="457200" y="1981200"/>
            <a:ext cx="8077200" cy="523875"/>
          </a:xfrm>
          <a:prstGeom prst="rect">
            <a:avLst/>
          </a:prstGeom>
          <a:noFill/>
          <a:ln w="9525">
            <a:noFill/>
          </a:ln>
        </p:spPr>
        <p:txBody>
          <a:bodyPr anchor="t" anchorCtr="0">
            <a:spAutoFit/>
          </a:bodyPr>
          <a:p>
            <a:pPr eaLnBrk="0" hangingPunct="0">
              <a:buClrTx/>
              <a:buFontTx/>
            </a:pPr>
            <a:r>
              <a:rPr lang="zh-CN" altLang="en-US" dirty="0">
                <a:solidFill>
                  <a:srgbClr val="0000FF"/>
                </a:solidFill>
                <a:latin typeface="黑体" panose="02010609060101010101" pitchFamily="49" charset="-122"/>
                <a:ea typeface="宋体" panose="02010600030101010101" pitchFamily="2" charset="-122"/>
              </a:rPr>
              <a:t>初始权值阈值演化</a:t>
            </a:r>
            <a:r>
              <a:rPr lang="en-US" altLang="zh-CN" dirty="0">
                <a:solidFill>
                  <a:srgbClr val="0000FF"/>
                </a:solidFill>
                <a:latin typeface="黑体" panose="02010609060101010101" pitchFamily="49" charset="-122"/>
              </a:rPr>
              <a:t>---</a:t>
            </a:r>
            <a:r>
              <a:rPr lang="zh-CN" altLang="en-US" b="0" dirty="0">
                <a:solidFill>
                  <a:srgbClr val="0000FF"/>
                </a:solidFill>
                <a:latin typeface="黑体" panose="02010609060101010101" pitchFamily="49" charset="-122"/>
                <a:ea typeface="宋体" panose="02010600030101010101" pitchFamily="2" charset="-122"/>
              </a:rPr>
              <a:t>交叉和变异</a:t>
            </a:r>
            <a:endParaRPr lang="zh-CN" altLang="en-US" b="0" dirty="0">
              <a:solidFill>
                <a:srgbClr val="0000FF"/>
              </a:solidFill>
              <a:latin typeface="黑体" panose="02010609060101010101" pitchFamily="49" charset="-122"/>
              <a:ea typeface="宋体" panose="02010600030101010101" pitchFamily="2" charset="-122"/>
            </a:endParaRPr>
          </a:p>
        </p:txBody>
      </p:sp>
      <p:sp>
        <p:nvSpPr>
          <p:cNvPr id="502789" name="矩形 6"/>
          <p:cNvSpPr/>
          <p:nvPr/>
        </p:nvSpPr>
        <p:spPr>
          <a:xfrm>
            <a:off x="457200" y="2438400"/>
            <a:ext cx="8458200" cy="2308225"/>
          </a:xfrm>
          <a:prstGeom prst="rect">
            <a:avLst/>
          </a:prstGeom>
          <a:noFill/>
          <a:ln w="9525">
            <a:noFill/>
          </a:ln>
        </p:spPr>
        <p:txBody>
          <a:bodyPr anchor="t" anchorCtr="0">
            <a:spAutoFit/>
          </a:bodyPr>
          <a:p>
            <a:pPr marL="342900" indent="-342900" algn="just" eaLnBrk="0" hangingPunct="0">
              <a:lnSpc>
                <a:spcPct val="120000"/>
              </a:lnSpc>
              <a:buClrTx/>
              <a:buFont typeface="Wingdings" panose="05000000000000000000" pitchFamily="2" charset="2"/>
              <a:buChar char="u"/>
            </a:pPr>
            <a:r>
              <a:rPr lang="zh-CN" altLang="en-US" sz="2400" b="0" dirty="0">
                <a:solidFill>
                  <a:srgbClr val="000000"/>
                </a:solidFill>
                <a:latin typeface="黑体" panose="02010609060101010101" pitchFamily="49" charset="-122"/>
                <a:ea typeface="宋体" panose="02010600030101010101" pitchFamily="2" charset="-122"/>
              </a:rPr>
              <a:t>交叉：从种群中随机选择两个个体，利用单点交叉算子产生后代，循环</a:t>
            </a:r>
            <a:r>
              <a:rPr lang="en-US" altLang="zh-CN" sz="2400" b="0" dirty="0">
                <a:solidFill>
                  <a:srgbClr val="000000"/>
                </a:solidFill>
                <a:latin typeface="黑体" panose="02010609060101010101" pitchFamily="49" charset="-122"/>
              </a:rPr>
              <a:t>50</a:t>
            </a:r>
            <a:r>
              <a:rPr lang="zh-CN" altLang="en-US" sz="2400" b="0" dirty="0">
                <a:solidFill>
                  <a:srgbClr val="000000"/>
                </a:solidFill>
                <a:latin typeface="黑体" panose="02010609060101010101" pitchFamily="49" charset="-122"/>
                <a:ea typeface="宋体" panose="02010600030101010101" pitchFamily="2" charset="-122"/>
              </a:rPr>
              <a:t>次后，产生新种群</a:t>
            </a:r>
            <a:endParaRPr lang="en-US" altLang="zh-CN" sz="2400" b="0" dirty="0">
              <a:solidFill>
                <a:srgbClr val="000000"/>
              </a:solidFill>
              <a:latin typeface="黑体" panose="02010609060101010101" pitchFamily="49" charset="-122"/>
            </a:endParaRPr>
          </a:p>
          <a:p>
            <a:pPr marL="342900" indent="-342900" algn="just" eaLnBrk="0" hangingPunct="0">
              <a:lnSpc>
                <a:spcPct val="120000"/>
              </a:lnSpc>
              <a:buClrTx/>
              <a:buFont typeface="Wingdings" panose="05000000000000000000" pitchFamily="2" charset="2"/>
              <a:buChar char="u"/>
            </a:pPr>
            <a:r>
              <a:rPr lang="zh-CN" altLang="en-US" sz="2400" b="0" dirty="0">
                <a:solidFill>
                  <a:srgbClr val="000000"/>
                </a:solidFill>
                <a:latin typeface="黑体" panose="02010609060101010101" pitchFamily="49" charset="-122"/>
                <a:ea typeface="宋体" panose="02010600030101010101" pitchFamily="2" charset="-122"/>
              </a:rPr>
              <a:t>变异：以一定的概率产生变异基因数，用随机方法选出发生变异的基因，如果所选的基因编码为</a:t>
            </a:r>
            <a:r>
              <a:rPr lang="en-US" altLang="zh-CN" sz="2400" b="0" dirty="0">
                <a:solidFill>
                  <a:srgbClr val="000000"/>
                </a:solidFill>
                <a:latin typeface="黑体" panose="02010609060101010101" pitchFamily="49" charset="-122"/>
              </a:rPr>
              <a:t>1</a:t>
            </a:r>
            <a:r>
              <a:rPr lang="zh-CN" altLang="en-US" sz="2400" b="0" dirty="0">
                <a:solidFill>
                  <a:srgbClr val="000000"/>
                </a:solidFill>
                <a:latin typeface="黑体" panose="02010609060101010101" pitchFamily="49" charset="-122"/>
                <a:ea typeface="宋体" panose="02010600030101010101" pitchFamily="2" charset="-122"/>
              </a:rPr>
              <a:t>，则变为</a:t>
            </a:r>
            <a:r>
              <a:rPr lang="en-US" altLang="zh-CN" sz="2400" b="0" dirty="0">
                <a:solidFill>
                  <a:srgbClr val="000000"/>
                </a:solidFill>
                <a:latin typeface="黑体" panose="02010609060101010101" pitchFamily="49" charset="-122"/>
              </a:rPr>
              <a:t>0</a:t>
            </a:r>
            <a:r>
              <a:rPr lang="zh-CN" altLang="en-US" sz="2400" b="0" dirty="0">
                <a:solidFill>
                  <a:srgbClr val="000000"/>
                </a:solidFill>
                <a:latin typeface="黑体" panose="02010609060101010101" pitchFamily="49" charset="-122"/>
                <a:ea typeface="宋体" panose="02010600030101010101" pitchFamily="2" charset="-122"/>
              </a:rPr>
              <a:t>；反之，则变为</a:t>
            </a:r>
            <a:r>
              <a:rPr lang="en-US" altLang="zh-CN" sz="2400" b="0" dirty="0">
                <a:solidFill>
                  <a:srgbClr val="000000"/>
                </a:solidFill>
                <a:latin typeface="黑体" panose="02010609060101010101" pitchFamily="49" charset="-122"/>
              </a:rPr>
              <a:t>1</a:t>
            </a:r>
            <a:r>
              <a:rPr lang="zh-CN" altLang="en-US" sz="2400" b="0" dirty="0">
                <a:solidFill>
                  <a:srgbClr val="000000"/>
                </a:solidFill>
                <a:latin typeface="黑体" panose="02010609060101010101" pitchFamily="49" charset="-122"/>
                <a:ea typeface="宋体" panose="02010600030101010101" pitchFamily="2" charset="-122"/>
              </a:rPr>
              <a:t>。</a:t>
            </a:r>
            <a:endParaRPr lang="en-US" altLang="zh-CN" sz="2400" b="0" dirty="0">
              <a:solidFill>
                <a:srgbClr val="000000"/>
              </a:solidFill>
              <a:latin typeface="黑体" panose="02010609060101010101" pitchFamily="49" charset="-122"/>
            </a:endParaRPr>
          </a:p>
        </p:txBody>
      </p:sp>
      <p:graphicFrame>
        <p:nvGraphicFramePr>
          <p:cNvPr id="3" name="表格 2"/>
          <p:cNvGraphicFramePr>
            <a:graphicFrameLocks noGrp="1"/>
          </p:cNvGraphicFramePr>
          <p:nvPr/>
        </p:nvGraphicFramePr>
        <p:xfrm>
          <a:off x="838200" y="5257800"/>
          <a:ext cx="7696200" cy="1123950"/>
        </p:xfrm>
        <a:graphic>
          <a:graphicData uri="http://schemas.openxmlformats.org/drawingml/2006/table">
            <a:tbl>
              <a:tblPr firstRow="1" bandRow="1">
                <a:tableStyleId>{5DA37D80-6434-44D0-A028-1B22A696006F}</a:tableStyleId>
              </a:tblPr>
              <a:tblGrid>
                <a:gridCol w="1539240"/>
                <a:gridCol w="1539240"/>
                <a:gridCol w="1539240"/>
                <a:gridCol w="1539240"/>
                <a:gridCol w="1539240"/>
              </a:tblGrid>
              <a:tr h="758209">
                <a:tc>
                  <a:txBody>
                    <a:bodyPr/>
                    <a:lstStyle/>
                    <a:p>
                      <a:pPr algn="ctr"/>
                      <a:r>
                        <a:rPr lang="zh-CN" altLang="en-US" sz="1800" dirty="0" smtClean="0"/>
                        <a:t>种群大小</a:t>
                      </a:r>
                      <a:endParaRPr lang="zh-CN" altLang="en-US" sz="1800" dirty="0"/>
                    </a:p>
                  </a:txBody>
                  <a:tcPr marL="91442" marR="91442" marT="45711" marB="45711"/>
                </a:tc>
                <a:tc>
                  <a:txBody>
                    <a:bodyPr/>
                    <a:lstStyle/>
                    <a:p>
                      <a:pPr algn="ctr"/>
                      <a:r>
                        <a:rPr lang="zh-CN" altLang="en-US" sz="1800" dirty="0" smtClean="0"/>
                        <a:t>遗传代数</a:t>
                      </a:r>
                      <a:endParaRPr lang="zh-CN" altLang="en-US" sz="1800" dirty="0"/>
                    </a:p>
                  </a:txBody>
                  <a:tcPr marL="91442" marR="91442" marT="45711" marB="45711"/>
                </a:tc>
                <a:tc>
                  <a:txBody>
                    <a:bodyPr/>
                    <a:lstStyle/>
                    <a:p>
                      <a:pPr algn="ctr"/>
                      <a:r>
                        <a:rPr lang="zh-CN" altLang="en-US" sz="1800" dirty="0" smtClean="0"/>
                        <a:t>个体的二进制位数</a:t>
                      </a:r>
                      <a:endParaRPr lang="zh-CN" altLang="en-US" sz="1800" dirty="0"/>
                    </a:p>
                  </a:txBody>
                  <a:tcPr marL="91442" marR="91442" marT="45711" marB="45711"/>
                </a:tc>
                <a:tc>
                  <a:txBody>
                    <a:bodyPr/>
                    <a:lstStyle/>
                    <a:p>
                      <a:pPr algn="ctr"/>
                      <a:r>
                        <a:rPr lang="zh-CN" altLang="en-US" sz="1800" dirty="0" smtClean="0"/>
                        <a:t>交叉概率</a:t>
                      </a:r>
                      <a:endParaRPr lang="zh-CN" altLang="en-US" sz="1800" dirty="0"/>
                    </a:p>
                  </a:txBody>
                  <a:tcPr marL="91442" marR="91442" marT="45711" marB="45711"/>
                </a:tc>
                <a:tc>
                  <a:txBody>
                    <a:bodyPr/>
                    <a:lstStyle/>
                    <a:p>
                      <a:pPr algn="ctr"/>
                      <a:r>
                        <a:rPr lang="zh-CN" altLang="en-US" sz="1800" dirty="0" smtClean="0"/>
                        <a:t>变异概率</a:t>
                      </a:r>
                      <a:endParaRPr lang="zh-CN" altLang="en-US" sz="1800" dirty="0"/>
                    </a:p>
                  </a:txBody>
                  <a:tcPr marL="91442" marR="91442" marT="45711" marB="45711"/>
                </a:tc>
              </a:tr>
              <a:tr h="365741">
                <a:tc>
                  <a:txBody>
                    <a:bodyPr/>
                    <a:lstStyle/>
                    <a:p>
                      <a:pPr algn="ctr"/>
                      <a:r>
                        <a:rPr lang="en-US" altLang="zh-CN" sz="1800" dirty="0" smtClean="0"/>
                        <a:t>100</a:t>
                      </a:r>
                      <a:endParaRPr lang="zh-CN" altLang="en-US" sz="1800" dirty="0"/>
                    </a:p>
                  </a:txBody>
                  <a:tcPr marL="91442" marR="91442" marT="45711" marB="45711"/>
                </a:tc>
                <a:tc>
                  <a:txBody>
                    <a:bodyPr/>
                    <a:lstStyle/>
                    <a:p>
                      <a:pPr algn="ctr"/>
                      <a:r>
                        <a:rPr lang="en-US" altLang="zh-CN" sz="1800" dirty="0" smtClean="0"/>
                        <a:t>50</a:t>
                      </a:r>
                      <a:endParaRPr lang="zh-CN" altLang="en-US" sz="1800" dirty="0"/>
                    </a:p>
                  </a:txBody>
                  <a:tcPr marL="91442" marR="91442" marT="45711" marB="45711"/>
                </a:tc>
                <a:tc>
                  <a:txBody>
                    <a:bodyPr/>
                    <a:lstStyle/>
                    <a:p>
                      <a:pPr algn="ctr"/>
                      <a:r>
                        <a:rPr lang="en-US" altLang="zh-CN" sz="1800" dirty="0" smtClean="0"/>
                        <a:t>10</a:t>
                      </a:r>
                      <a:endParaRPr lang="zh-CN" altLang="en-US" sz="1800" dirty="0"/>
                    </a:p>
                  </a:txBody>
                  <a:tcPr marL="91442" marR="91442" marT="45711" marB="45711"/>
                </a:tc>
                <a:tc>
                  <a:txBody>
                    <a:bodyPr/>
                    <a:lstStyle/>
                    <a:p>
                      <a:pPr algn="ctr"/>
                      <a:r>
                        <a:rPr lang="en-US" altLang="zh-CN" sz="1800" dirty="0" smtClean="0"/>
                        <a:t>0.7</a:t>
                      </a:r>
                      <a:endParaRPr lang="zh-CN" altLang="en-US" sz="1800" dirty="0"/>
                    </a:p>
                  </a:txBody>
                  <a:tcPr marL="91442" marR="91442" marT="45711" marB="45711"/>
                </a:tc>
                <a:tc>
                  <a:txBody>
                    <a:bodyPr/>
                    <a:lstStyle/>
                    <a:p>
                      <a:pPr algn="ctr"/>
                      <a:r>
                        <a:rPr lang="en-US" altLang="zh-CN" sz="1800" dirty="0" smtClean="0"/>
                        <a:t>0.01</a:t>
                      </a:r>
                      <a:endParaRPr lang="zh-CN" altLang="en-US" sz="1800" dirty="0"/>
                    </a:p>
                  </a:txBody>
                  <a:tcPr marL="91442" marR="91442" marT="45711" marB="45711"/>
                </a:tc>
              </a:tr>
            </a:tbl>
          </a:graphicData>
        </a:graphic>
      </p:graphicFrame>
      <p:sp>
        <p:nvSpPr>
          <p:cNvPr id="502810" name="矩形 7"/>
          <p:cNvSpPr/>
          <p:nvPr/>
        </p:nvSpPr>
        <p:spPr>
          <a:xfrm>
            <a:off x="533400" y="4648200"/>
            <a:ext cx="5562600" cy="523875"/>
          </a:xfrm>
          <a:prstGeom prst="rect">
            <a:avLst/>
          </a:prstGeom>
          <a:noFill/>
          <a:ln w="9525">
            <a:noFill/>
          </a:ln>
        </p:spPr>
        <p:txBody>
          <a:bodyPr anchor="t" anchorCtr="0">
            <a:spAutoFit/>
          </a:bodyPr>
          <a:p>
            <a:pPr eaLnBrk="0" hangingPunct="0">
              <a:buClrTx/>
              <a:buFontTx/>
            </a:pPr>
            <a:r>
              <a:rPr lang="zh-CN" altLang="en-US" b="0" dirty="0">
                <a:solidFill>
                  <a:srgbClr val="0000FF"/>
                </a:solidFill>
                <a:latin typeface="黑体" panose="02010609060101010101" pitchFamily="49" charset="-122"/>
                <a:ea typeface="宋体" panose="02010600030101010101" pitchFamily="2" charset="-122"/>
              </a:rPr>
              <a:t>遗传算法的运行参数</a:t>
            </a:r>
            <a:endParaRPr lang="zh-CN" altLang="en-US" b="0" dirty="0">
              <a:solidFill>
                <a:srgbClr val="0000FF"/>
              </a:solidFill>
              <a:latin typeface="黑体" panose="02010609060101010101" pitchFamily="49" charset="-122"/>
              <a:ea typeface="宋体" panose="02010600030101010101" pitchFamily="2" charset="-122"/>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4833" name="TextBox 14"/>
          <p:cNvSpPr txBox="1"/>
          <p:nvPr/>
        </p:nvSpPr>
        <p:spPr>
          <a:xfrm>
            <a:off x="304800" y="152400"/>
            <a:ext cx="8229600" cy="646113"/>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三、演化神经网络</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504834" name="矩形 1"/>
          <p:cNvSpPr/>
          <p:nvPr/>
        </p:nvSpPr>
        <p:spPr>
          <a:xfrm>
            <a:off x="439738" y="1143000"/>
            <a:ext cx="8686800" cy="954088"/>
          </a:xfrm>
          <a:prstGeom prst="rect">
            <a:avLst/>
          </a:prstGeom>
          <a:noFill/>
          <a:ln w="9525">
            <a:noFill/>
          </a:ln>
        </p:spPr>
        <p:txBody>
          <a:bodyPr anchor="t" anchorCtr="0">
            <a:spAutoFit/>
          </a:bodyPr>
          <a:p>
            <a:pPr eaLnBrk="0" hangingPunct="0">
              <a:buClrTx/>
              <a:buFontTx/>
            </a:pPr>
            <a:r>
              <a:rPr lang="zh-CN" altLang="en-US" dirty="0">
                <a:solidFill>
                  <a:srgbClr val="0000CC"/>
                </a:solidFill>
                <a:latin typeface="楷体" panose="02010609060101010101" pitchFamily="49" charset="-122"/>
                <a:ea typeface="楷体" panose="02010609060101010101" pitchFamily="49" charset="-122"/>
              </a:rPr>
              <a:t>为了判断优化后的初始权值及阈值的好坏，另外再给三组新的数据作为</a:t>
            </a:r>
            <a:r>
              <a:rPr lang="en-US" altLang="zh-CN" dirty="0">
                <a:solidFill>
                  <a:srgbClr val="0000CC"/>
                </a:solidFill>
                <a:latin typeface="楷体" panose="02010609060101010101" pitchFamily="49" charset="-122"/>
                <a:ea typeface="楷体" panose="02010609060101010101" pitchFamily="49" charset="-122"/>
              </a:rPr>
              <a:t>BP</a:t>
            </a:r>
            <a:r>
              <a:rPr lang="zh-CN" altLang="en-US" dirty="0">
                <a:solidFill>
                  <a:srgbClr val="0000CC"/>
                </a:solidFill>
                <a:latin typeface="楷体" panose="02010609060101010101" pitchFamily="49" charset="-122"/>
                <a:ea typeface="楷体" panose="02010609060101010101" pitchFamily="49" charset="-122"/>
              </a:rPr>
              <a:t>网络的测试数据。</a:t>
            </a:r>
            <a:endParaRPr lang="zh-CN" altLang="en-US" dirty="0">
              <a:solidFill>
                <a:srgbClr val="0000CC"/>
              </a:solidFill>
              <a:latin typeface="楷体" panose="02010609060101010101" pitchFamily="49" charset="-122"/>
              <a:ea typeface="楷体" panose="02010609060101010101" pitchFamily="49" charset="-122"/>
            </a:endParaRPr>
          </a:p>
        </p:txBody>
      </p:sp>
      <p:graphicFrame>
        <p:nvGraphicFramePr>
          <p:cNvPr id="5" name="表格 4"/>
          <p:cNvGraphicFramePr>
            <a:graphicFrameLocks noGrp="1"/>
          </p:cNvGraphicFramePr>
          <p:nvPr/>
        </p:nvGraphicFramePr>
        <p:xfrm>
          <a:off x="304800" y="2971800"/>
          <a:ext cx="8839200" cy="1828800"/>
        </p:xfrm>
        <a:graphic>
          <a:graphicData uri="http://schemas.openxmlformats.org/drawingml/2006/table">
            <a:tbl>
              <a:tblPr>
                <a:tableStyleId>{C4B1156A-380E-4F78-BDF5-A606A8083BF9}</a:tableStyleId>
              </a:tblPr>
              <a:tblGrid>
                <a:gridCol w="552463"/>
                <a:gridCol w="552463"/>
                <a:gridCol w="552463"/>
                <a:gridCol w="552463"/>
                <a:gridCol w="552463"/>
                <a:gridCol w="552463"/>
                <a:gridCol w="552463"/>
                <a:gridCol w="552463"/>
                <a:gridCol w="552463"/>
                <a:gridCol w="552463"/>
                <a:gridCol w="552463"/>
                <a:gridCol w="552463"/>
                <a:gridCol w="552463"/>
                <a:gridCol w="552463"/>
                <a:gridCol w="552463"/>
                <a:gridCol w="552259"/>
              </a:tblGrid>
              <a:tr h="569663">
                <a:tc gridSpan="15">
                  <a:txBody>
                    <a:bodyPr/>
                    <a:lstStyle/>
                    <a:p>
                      <a:pPr algn="ctr" fontAlgn="ctr"/>
                      <a:r>
                        <a:rPr lang="zh-CN" altLang="en-US" sz="1600" b="0" i="0" u="none" strike="noStrike" dirty="0" smtClean="0">
                          <a:solidFill>
                            <a:srgbClr val="000000"/>
                          </a:solidFill>
                          <a:effectLst/>
                          <a:latin typeface="宋体" panose="02010600030101010101" pitchFamily="2" charset="-122"/>
                        </a:rPr>
                        <a:t>样本特征值</a:t>
                      </a:r>
                      <a:endParaRPr lang="zh-CN" altLang="en-US" sz="1600" b="0" i="0" u="none" strike="noStrike" dirty="0">
                        <a:solidFill>
                          <a:srgbClr val="000000"/>
                        </a:solidFill>
                        <a:effectLst/>
                        <a:latin typeface="宋体" panose="02010600030101010101" pitchFamily="2" charset="-122"/>
                      </a:endParaRPr>
                    </a:p>
                  </a:txBody>
                  <a:tcPr marL="0" marR="0" marT="34661" marB="34661" anchor="ctr"/>
                </a:tc>
                <a:tc hMerge="1">
                  <a:tcPr marL="69319" marR="69319" marT="34660" marB="34660" anchor="ctr"/>
                </a:tc>
                <a:tc hMerge="1">
                  <a:tcPr marL="69319" marR="69319" marT="34660" marB="34660" anchor="ctr"/>
                </a:tc>
                <a:tc hMerge="1">
                  <a:tcPr marL="69319" marR="69319" marT="34660" marB="34660" anchor="ctr"/>
                </a:tc>
                <a:tc hMerge="1">
                  <a:tcPr marL="69319" marR="69319" marT="34660" marB="34660" anchor="ctr"/>
                </a:tc>
                <a:tc hMerge="1">
                  <a:tcPr marL="69319" marR="69319" marT="34660" marB="34660" anchor="ctr"/>
                </a:tc>
                <a:tc hMerge="1">
                  <a:tcPr marL="69319" marR="69319" marT="34660" marB="34660" anchor="ctr"/>
                </a:tc>
                <a:tc hMerge="1">
                  <a:tcPr marL="69319" marR="69319" marT="34660" marB="34660" anchor="ctr"/>
                </a:tc>
                <a:tc hMerge="1">
                  <a:tcPr marL="69319" marR="69319" marT="34660" marB="34660" anchor="ctr"/>
                </a:tc>
                <a:tc hMerge="1">
                  <a:tcPr marL="69319" marR="69319" marT="34660" marB="34660" anchor="ctr"/>
                </a:tc>
                <a:tc hMerge="1">
                  <a:tcPr marL="69319" marR="69319" marT="34660" marB="34660" anchor="ctr"/>
                </a:tc>
                <a:tc hMerge="1">
                  <a:tcPr marL="69319" marR="69319" marT="34660" marB="34660" anchor="ctr"/>
                </a:tc>
                <a:tc hMerge="1">
                  <a:tcPr marL="69319" marR="69319" marT="34660" marB="34660" anchor="ctr"/>
                </a:tc>
                <a:tc hMerge="1">
                  <a:tcPr marL="69319" marR="69319" marT="34660" marB="34660" anchor="ctr"/>
                </a:tc>
                <a:tc hMerge="1">
                  <a:tcPr marL="69319" marR="69319" marT="34660" marB="34660" anchor="ctr"/>
                </a:tc>
                <a:tc>
                  <a:txBody>
                    <a:bodyPr/>
                    <a:lstStyle/>
                    <a:p>
                      <a:pPr algn="l" fontAlgn="ctr"/>
                      <a:r>
                        <a:rPr lang="zh-CN" altLang="en-US" sz="1600" b="0" i="0" u="none" strike="noStrike" dirty="0" smtClean="0">
                          <a:solidFill>
                            <a:srgbClr val="000000"/>
                          </a:solidFill>
                          <a:effectLst/>
                          <a:latin typeface="宋体" panose="02010600030101010101" pitchFamily="2" charset="-122"/>
                        </a:rPr>
                        <a:t>齿轮状态</a:t>
                      </a:r>
                      <a:endParaRPr lang="zh-CN" altLang="en-US" sz="1600" b="0" i="0" u="none" strike="noStrike" dirty="0">
                        <a:solidFill>
                          <a:srgbClr val="000000"/>
                        </a:solidFill>
                        <a:effectLst/>
                        <a:latin typeface="宋体" panose="02010600030101010101" pitchFamily="2" charset="-122"/>
                      </a:endParaRPr>
                    </a:p>
                  </a:txBody>
                  <a:tcPr marL="0" marR="0" marT="34661" marB="34661" anchor="ctr"/>
                </a:tc>
              </a:tr>
              <a:tr h="344737">
                <a:tc>
                  <a:txBody>
                    <a:bodyPr/>
                    <a:lstStyle/>
                    <a:p>
                      <a:pPr algn="ctr" fontAlgn="ctr"/>
                      <a:r>
                        <a:rPr lang="en-US" altLang="zh-CN" sz="1200" u="none" strike="noStrike" dirty="0">
                          <a:effectLst/>
                        </a:rPr>
                        <a:t>0.2101</a:t>
                      </a:r>
                      <a:endParaRPr lang="en-US" altLang="zh-CN" sz="1200" b="0" i="0" u="none" strike="noStrike" dirty="0">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dirty="0">
                          <a:effectLst/>
                        </a:rPr>
                        <a:t>0.095</a:t>
                      </a:r>
                      <a:endParaRPr lang="en-US" altLang="zh-CN" sz="1200" b="0" i="0" u="none" strike="noStrike" dirty="0">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a:effectLst/>
                        </a:rPr>
                        <a:t>0.1298</a:t>
                      </a:r>
                      <a:endParaRPr lang="en-US" altLang="zh-CN" sz="1200" b="0" i="0" u="none" strike="noStrike">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a:effectLst/>
                        </a:rPr>
                        <a:t>0.1359</a:t>
                      </a:r>
                      <a:endParaRPr lang="en-US" altLang="zh-CN" sz="1200" b="0" i="0" u="none" strike="noStrike">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a:effectLst/>
                        </a:rPr>
                        <a:t>0.2601</a:t>
                      </a:r>
                      <a:endParaRPr lang="en-US" altLang="zh-CN" sz="1200" b="0" i="0" u="none" strike="noStrike">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a:effectLst/>
                        </a:rPr>
                        <a:t>0.1001</a:t>
                      </a:r>
                      <a:endParaRPr lang="en-US" altLang="zh-CN" sz="1200" b="0" i="0" u="none" strike="noStrike">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a:effectLst/>
                        </a:rPr>
                        <a:t>0.0753</a:t>
                      </a:r>
                      <a:endParaRPr lang="en-US" altLang="zh-CN" sz="1200" b="0" i="0" u="none" strike="noStrike">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a:effectLst/>
                        </a:rPr>
                        <a:t>0.089</a:t>
                      </a:r>
                      <a:endParaRPr lang="en-US" altLang="zh-CN" sz="1200" b="0" i="0" u="none" strike="noStrike">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dirty="0">
                          <a:effectLst/>
                        </a:rPr>
                        <a:t>0.0389</a:t>
                      </a:r>
                      <a:endParaRPr lang="en-US" altLang="zh-CN" sz="1200" b="0" i="0" u="none" strike="noStrike" dirty="0">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a:effectLst/>
                        </a:rPr>
                        <a:t>0.1451</a:t>
                      </a:r>
                      <a:endParaRPr lang="en-US" altLang="zh-CN" sz="1200" b="0" i="0" u="none" strike="noStrike">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a:effectLst/>
                        </a:rPr>
                        <a:t>0.0128</a:t>
                      </a:r>
                      <a:endParaRPr lang="en-US" altLang="zh-CN" sz="1200" b="0" i="0" u="none" strike="noStrike">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a:effectLst/>
                        </a:rPr>
                        <a:t>0.159</a:t>
                      </a:r>
                      <a:endParaRPr lang="en-US" altLang="zh-CN" sz="1200" b="0" i="0" u="none" strike="noStrike">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a:effectLst/>
                        </a:rPr>
                        <a:t>0.2452</a:t>
                      </a:r>
                      <a:endParaRPr lang="en-US" altLang="zh-CN" sz="1200" b="0" i="0" u="none" strike="noStrike">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a:effectLst/>
                        </a:rPr>
                        <a:t>0.0512</a:t>
                      </a:r>
                      <a:endParaRPr lang="en-US" altLang="zh-CN" sz="1200" b="0" i="0" u="none" strike="noStrike">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a:effectLst/>
                        </a:rPr>
                        <a:t>0.1319</a:t>
                      </a:r>
                      <a:endParaRPr lang="en-US" altLang="zh-CN" sz="1200" b="0" i="0" u="none" strike="noStrike">
                        <a:solidFill>
                          <a:srgbClr val="000000"/>
                        </a:solidFill>
                        <a:effectLst/>
                        <a:latin typeface="宋体" panose="02010600030101010101" pitchFamily="2" charset="-122"/>
                      </a:endParaRPr>
                    </a:p>
                  </a:txBody>
                  <a:tcPr marL="0" marR="0" marT="34661" marB="34661" anchor="ctr"/>
                </a:tc>
                <a:tc>
                  <a:txBody>
                    <a:bodyPr/>
                    <a:lstStyle/>
                    <a:p>
                      <a:pPr algn="ctr" fontAlgn="ctr"/>
                      <a:r>
                        <a:rPr lang="zh-CN" altLang="en-US" sz="1200" b="0" i="0" u="none" strike="noStrike" dirty="0" smtClean="0">
                          <a:solidFill>
                            <a:srgbClr val="000000"/>
                          </a:solidFill>
                          <a:effectLst/>
                          <a:latin typeface="宋体" panose="02010600030101010101" pitchFamily="2" charset="-122"/>
                        </a:rPr>
                        <a:t>无故障</a:t>
                      </a:r>
                      <a:endParaRPr lang="zh-CN" altLang="en-US" sz="1200" b="0" i="0" u="none" strike="noStrike" dirty="0">
                        <a:solidFill>
                          <a:srgbClr val="000000"/>
                        </a:solidFill>
                        <a:effectLst/>
                        <a:latin typeface="宋体" panose="02010600030101010101" pitchFamily="2" charset="-122"/>
                      </a:endParaRPr>
                    </a:p>
                  </a:txBody>
                  <a:tcPr marL="0" marR="0" marT="34661" marB="34661" anchor="ctr"/>
                </a:tc>
              </a:tr>
              <a:tr h="569663">
                <a:tc>
                  <a:txBody>
                    <a:bodyPr/>
                    <a:lstStyle/>
                    <a:p>
                      <a:pPr algn="ctr" fontAlgn="ctr"/>
                      <a:r>
                        <a:rPr lang="en-US" altLang="zh-CN" sz="1200" u="none" strike="noStrike">
                          <a:effectLst/>
                        </a:rPr>
                        <a:t>0.2593</a:t>
                      </a:r>
                      <a:endParaRPr lang="en-US" altLang="zh-CN" sz="1200" b="0" i="0" u="none" strike="noStrike">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dirty="0">
                          <a:effectLst/>
                        </a:rPr>
                        <a:t>0.18</a:t>
                      </a:r>
                      <a:endParaRPr lang="en-US" altLang="zh-CN" sz="1200" b="0" i="0" u="none" strike="noStrike" dirty="0">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dirty="0">
                          <a:effectLst/>
                        </a:rPr>
                        <a:t>0.0711</a:t>
                      </a:r>
                      <a:endParaRPr lang="en-US" altLang="zh-CN" sz="1200" b="0" i="0" u="none" strike="noStrike" dirty="0">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dirty="0">
                          <a:effectLst/>
                        </a:rPr>
                        <a:t>0.2801</a:t>
                      </a:r>
                      <a:endParaRPr lang="en-US" altLang="zh-CN" sz="1200" b="0" i="0" u="none" strike="noStrike" dirty="0">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dirty="0">
                          <a:effectLst/>
                        </a:rPr>
                        <a:t>0.1501</a:t>
                      </a:r>
                      <a:endParaRPr lang="en-US" altLang="zh-CN" sz="1200" b="0" i="0" u="none" strike="noStrike" dirty="0">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dirty="0">
                          <a:effectLst/>
                        </a:rPr>
                        <a:t>0.1298</a:t>
                      </a:r>
                      <a:endParaRPr lang="en-US" altLang="zh-CN" sz="1200" b="0" i="0" u="none" strike="noStrike" dirty="0">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a:effectLst/>
                        </a:rPr>
                        <a:t>0.1001</a:t>
                      </a:r>
                      <a:endParaRPr lang="en-US" altLang="zh-CN" sz="1200" b="0" i="0" u="none" strike="noStrike">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a:effectLst/>
                        </a:rPr>
                        <a:t>0.1891</a:t>
                      </a:r>
                      <a:endParaRPr lang="en-US" altLang="zh-CN" sz="1200" b="0" i="0" u="none" strike="noStrike">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a:effectLst/>
                        </a:rPr>
                        <a:t>0.2531</a:t>
                      </a:r>
                      <a:endParaRPr lang="en-US" altLang="zh-CN" sz="1200" b="0" i="0" u="none" strike="noStrike">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a:effectLst/>
                        </a:rPr>
                        <a:t>0.0875</a:t>
                      </a:r>
                      <a:endParaRPr lang="en-US" altLang="zh-CN" sz="1200" b="0" i="0" u="none" strike="noStrike">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a:effectLst/>
                        </a:rPr>
                        <a:t>0.0058</a:t>
                      </a:r>
                      <a:endParaRPr lang="en-US" altLang="zh-CN" sz="1200" b="0" i="0" u="none" strike="noStrike">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a:effectLst/>
                        </a:rPr>
                        <a:t>0.1803</a:t>
                      </a:r>
                      <a:endParaRPr lang="en-US" altLang="zh-CN" sz="1200" b="0" i="0" u="none" strike="noStrike">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a:effectLst/>
                        </a:rPr>
                        <a:t>0.0992</a:t>
                      </a:r>
                      <a:endParaRPr lang="en-US" altLang="zh-CN" sz="1200" b="0" i="0" u="none" strike="noStrike">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a:effectLst/>
                        </a:rPr>
                        <a:t>0.0802</a:t>
                      </a:r>
                      <a:endParaRPr lang="en-US" altLang="zh-CN" sz="1200" b="0" i="0" u="none" strike="noStrike">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a:effectLst/>
                        </a:rPr>
                        <a:t>0.1002</a:t>
                      </a:r>
                      <a:endParaRPr lang="en-US" altLang="zh-CN" sz="1200" b="0" i="0" u="none" strike="noStrike">
                        <a:solidFill>
                          <a:srgbClr val="000000"/>
                        </a:solidFill>
                        <a:effectLst/>
                        <a:latin typeface="宋体" panose="02010600030101010101" pitchFamily="2" charset="-122"/>
                      </a:endParaRPr>
                    </a:p>
                  </a:txBody>
                  <a:tcPr marL="0" marR="0" marT="34661" marB="34661" anchor="ctr"/>
                </a:tc>
                <a:tc>
                  <a:txBody>
                    <a:bodyPr/>
                    <a:lstStyle/>
                    <a:p>
                      <a:pPr algn="ctr" fontAlgn="ctr"/>
                      <a:r>
                        <a:rPr lang="zh-CN" altLang="en-US" sz="1200" b="0" i="0" u="none" strike="noStrike" dirty="0" smtClean="0">
                          <a:solidFill>
                            <a:srgbClr val="000000"/>
                          </a:solidFill>
                          <a:effectLst/>
                          <a:latin typeface="宋体" panose="02010600030101010101" pitchFamily="2" charset="-122"/>
                        </a:rPr>
                        <a:t>齿根裂纹</a:t>
                      </a:r>
                      <a:endParaRPr lang="zh-CN" altLang="en-US" sz="1200" b="0" i="0" u="none" strike="noStrike" dirty="0">
                        <a:solidFill>
                          <a:srgbClr val="000000"/>
                        </a:solidFill>
                        <a:effectLst/>
                        <a:latin typeface="宋体" panose="02010600030101010101" pitchFamily="2" charset="-122"/>
                      </a:endParaRPr>
                    </a:p>
                  </a:txBody>
                  <a:tcPr marL="0" marR="0" marT="34661" marB="34661" anchor="ctr"/>
                </a:tc>
              </a:tr>
              <a:tr h="344737">
                <a:tc>
                  <a:txBody>
                    <a:bodyPr/>
                    <a:lstStyle/>
                    <a:p>
                      <a:pPr algn="ctr" fontAlgn="ctr"/>
                      <a:r>
                        <a:rPr lang="en-US" altLang="zh-CN" sz="1200" u="none" strike="noStrike">
                          <a:effectLst/>
                        </a:rPr>
                        <a:t>0.2599</a:t>
                      </a:r>
                      <a:endParaRPr lang="en-US" altLang="zh-CN" sz="1200" b="0" i="0" u="none" strike="noStrike">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a:effectLst/>
                        </a:rPr>
                        <a:t>0.2235</a:t>
                      </a:r>
                      <a:endParaRPr lang="en-US" altLang="zh-CN" sz="1200" b="0" i="0" u="none" strike="noStrike">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a:effectLst/>
                        </a:rPr>
                        <a:t>0.1201</a:t>
                      </a:r>
                      <a:endParaRPr lang="en-US" altLang="zh-CN" sz="1200" b="0" i="0" u="none" strike="noStrike">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a:effectLst/>
                        </a:rPr>
                        <a:t>0.0071</a:t>
                      </a:r>
                      <a:endParaRPr lang="en-US" altLang="zh-CN" sz="1200" b="0" i="0" u="none" strike="noStrike">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a:effectLst/>
                        </a:rPr>
                        <a:t>0.1102</a:t>
                      </a:r>
                      <a:endParaRPr lang="en-US" altLang="zh-CN" sz="1200" b="0" i="0" u="none" strike="noStrike">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dirty="0">
                          <a:effectLst/>
                        </a:rPr>
                        <a:t>0.0683</a:t>
                      </a:r>
                      <a:endParaRPr lang="en-US" altLang="zh-CN" sz="1200" b="0" i="0" u="none" strike="noStrike" dirty="0">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dirty="0">
                          <a:effectLst/>
                        </a:rPr>
                        <a:t>0.0621</a:t>
                      </a:r>
                      <a:endParaRPr lang="en-US" altLang="zh-CN" sz="1200" b="0" i="0" u="none" strike="noStrike" dirty="0">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dirty="0">
                          <a:effectLst/>
                        </a:rPr>
                        <a:t>0.2597</a:t>
                      </a:r>
                      <a:endParaRPr lang="en-US" altLang="zh-CN" sz="1200" b="0" i="0" u="none" strike="noStrike" dirty="0">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dirty="0">
                          <a:effectLst/>
                        </a:rPr>
                        <a:t>0.2602</a:t>
                      </a:r>
                      <a:endParaRPr lang="en-US" altLang="zh-CN" sz="1200" b="0" i="0" u="none" strike="noStrike" dirty="0">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dirty="0">
                          <a:effectLst/>
                        </a:rPr>
                        <a:t>0.1167</a:t>
                      </a:r>
                      <a:endParaRPr lang="en-US" altLang="zh-CN" sz="1200" b="0" i="0" u="none" strike="noStrike" dirty="0">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dirty="0">
                          <a:effectLst/>
                        </a:rPr>
                        <a:t>0.0048</a:t>
                      </a:r>
                      <a:endParaRPr lang="en-US" altLang="zh-CN" sz="1200" b="0" i="0" u="none" strike="noStrike" dirty="0">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dirty="0">
                          <a:effectLst/>
                        </a:rPr>
                        <a:t>0.1002</a:t>
                      </a:r>
                      <a:endParaRPr lang="en-US" altLang="zh-CN" sz="1200" b="0" i="0" u="none" strike="noStrike" dirty="0">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dirty="0">
                          <a:effectLst/>
                        </a:rPr>
                        <a:t>0.1521</a:t>
                      </a:r>
                      <a:endParaRPr lang="en-US" altLang="zh-CN" sz="1200" b="0" i="0" u="none" strike="noStrike" dirty="0">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dirty="0">
                          <a:effectLst/>
                        </a:rPr>
                        <a:t>0.2281</a:t>
                      </a:r>
                      <a:endParaRPr lang="en-US" altLang="zh-CN" sz="1200" b="0" i="0" u="none" strike="noStrike" dirty="0">
                        <a:solidFill>
                          <a:srgbClr val="000000"/>
                        </a:solidFill>
                        <a:effectLst/>
                        <a:latin typeface="宋体" panose="02010600030101010101" pitchFamily="2" charset="-122"/>
                      </a:endParaRPr>
                    </a:p>
                  </a:txBody>
                  <a:tcPr marL="0" marR="0" marT="34661" marB="34661" anchor="ctr"/>
                </a:tc>
                <a:tc>
                  <a:txBody>
                    <a:bodyPr/>
                    <a:lstStyle/>
                    <a:p>
                      <a:pPr algn="ctr" fontAlgn="ctr"/>
                      <a:r>
                        <a:rPr lang="en-US" altLang="zh-CN" sz="1200" u="none" strike="noStrike" dirty="0">
                          <a:effectLst/>
                        </a:rPr>
                        <a:t>0.3205</a:t>
                      </a:r>
                      <a:endParaRPr lang="en-US" altLang="zh-CN" sz="1200" b="0" i="0" u="none" strike="noStrike" dirty="0">
                        <a:solidFill>
                          <a:srgbClr val="000000"/>
                        </a:solidFill>
                        <a:effectLst/>
                        <a:latin typeface="宋体" panose="02010600030101010101" pitchFamily="2" charset="-122"/>
                      </a:endParaRPr>
                    </a:p>
                  </a:txBody>
                  <a:tcPr marL="0" marR="0" marT="34661" marB="34661" anchor="ctr"/>
                </a:tc>
                <a:tc>
                  <a:txBody>
                    <a:bodyPr/>
                    <a:lstStyle/>
                    <a:p>
                      <a:pPr algn="ctr" fontAlgn="ctr"/>
                      <a:r>
                        <a:rPr lang="zh-CN" altLang="en-US" sz="1200" b="0" i="0" u="none" strike="noStrike" dirty="0" smtClean="0">
                          <a:solidFill>
                            <a:srgbClr val="000000"/>
                          </a:solidFill>
                          <a:effectLst/>
                          <a:latin typeface="宋体" panose="02010600030101010101" pitchFamily="2" charset="-122"/>
                        </a:rPr>
                        <a:t>断齿</a:t>
                      </a:r>
                      <a:endParaRPr lang="zh-CN" altLang="en-US" sz="1200" b="0" i="0" u="none" strike="noStrike" dirty="0">
                        <a:solidFill>
                          <a:srgbClr val="000000"/>
                        </a:solidFill>
                        <a:effectLst/>
                        <a:latin typeface="宋体" panose="02010600030101010101" pitchFamily="2" charset="-122"/>
                      </a:endParaRPr>
                    </a:p>
                  </a:txBody>
                  <a:tcPr marL="0" marR="0" marT="34661" marB="34661" anchor="ctr"/>
                </a:tc>
              </a:tr>
            </a:tbl>
          </a:graphicData>
        </a:graphic>
      </p:graphicFrame>
      <p:sp>
        <p:nvSpPr>
          <p:cNvPr id="504908" name="TextBox 2"/>
          <p:cNvSpPr txBox="1"/>
          <p:nvPr/>
        </p:nvSpPr>
        <p:spPr>
          <a:xfrm>
            <a:off x="3581400" y="2514600"/>
            <a:ext cx="2041525" cy="461963"/>
          </a:xfrm>
          <a:prstGeom prst="rect">
            <a:avLst/>
          </a:prstGeom>
          <a:noFill/>
          <a:ln w="9525">
            <a:noFill/>
          </a:ln>
        </p:spPr>
        <p:txBody>
          <a:bodyPr wrap="none" anchor="t" anchorCtr="0">
            <a:spAutoFit/>
          </a:bodyPr>
          <a:p>
            <a:pPr eaLnBrk="0" hangingPunct="0">
              <a:buClrTx/>
              <a:buFontTx/>
            </a:pPr>
            <a:r>
              <a:rPr lang="zh-CN" altLang="en-US" sz="2400" b="0" dirty="0">
                <a:latin typeface="Times New Roman" panose="02020603050405020304" pitchFamily="18" charset="0"/>
                <a:ea typeface="宋体" panose="02010600030101010101" pitchFamily="2" charset="-122"/>
              </a:rPr>
              <a:t>测试样本数据</a:t>
            </a:r>
            <a:endParaRPr lang="zh-CN" altLang="en-US" sz="2400" b="0" dirty="0">
              <a:latin typeface="Times New Roman" panose="02020603050405020304" pitchFamily="18" charset="0"/>
              <a:ea typeface="宋体" panose="02010600030101010101" pitchFamily="2" charset="-122"/>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6881" name="TextBox 14"/>
          <p:cNvSpPr txBox="1"/>
          <p:nvPr/>
        </p:nvSpPr>
        <p:spPr>
          <a:xfrm>
            <a:off x="304800" y="152400"/>
            <a:ext cx="8229600" cy="646113"/>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三、演化神经网络</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506882" name="矩形 2"/>
          <p:cNvSpPr/>
          <p:nvPr/>
        </p:nvSpPr>
        <p:spPr>
          <a:xfrm>
            <a:off x="152400" y="1890713"/>
            <a:ext cx="4800600" cy="3784600"/>
          </a:xfrm>
          <a:prstGeom prst="rect">
            <a:avLst/>
          </a:prstGeom>
          <a:noFill/>
          <a:ln w="9525">
            <a:noFill/>
          </a:ln>
        </p:spPr>
        <p:txBody>
          <a:bodyPr anchor="t" anchorCtr="0">
            <a:spAutoFit/>
          </a:bodyPr>
          <a:p>
            <a:pPr eaLnBrk="0" hangingPunct="0">
              <a:buClrTx/>
              <a:buFontTx/>
            </a:pPr>
            <a:r>
              <a:rPr lang="en-US" altLang="zh-CN" sz="2400" b="0" dirty="0">
                <a:latin typeface="Times New Roman" panose="02020603050405020304" pitchFamily="18" charset="0"/>
              </a:rPr>
              <a:t>1</a:t>
            </a:r>
            <a:r>
              <a:rPr lang="zh-CN" altLang="en-US" sz="2400" b="0" dirty="0">
                <a:latin typeface="Times New Roman" panose="02020603050405020304" pitchFamily="18" charset="0"/>
                <a:ea typeface="宋体" panose="02010600030101010101" pitchFamily="2" charset="-122"/>
              </a:rPr>
              <a:t>、使用随机权值和阈值 </a:t>
            </a:r>
            <a:endParaRPr lang="zh-CN" altLang="en-US" sz="2400" b="0" dirty="0">
              <a:latin typeface="Times New Roman" panose="02020603050405020304" pitchFamily="18" charset="0"/>
              <a:ea typeface="宋体" panose="02010600030101010101" pitchFamily="2" charset="-122"/>
            </a:endParaRPr>
          </a:p>
          <a:p>
            <a:pPr eaLnBrk="0" hangingPunct="0">
              <a:buClrTx/>
              <a:buFontTx/>
            </a:pPr>
            <a:r>
              <a:rPr lang="zh-CN" altLang="en-US" sz="2400" b="0" dirty="0">
                <a:latin typeface="Times New Roman" panose="02020603050405020304" pitchFamily="18" charset="0"/>
                <a:ea typeface="宋体" panose="02010600030101010101" pitchFamily="2" charset="-122"/>
              </a:rPr>
              <a:t>测试样本预测结果：</a:t>
            </a:r>
            <a:endParaRPr lang="zh-CN" altLang="en-US" sz="2400" b="0" dirty="0">
              <a:latin typeface="Times New Roman" panose="02020603050405020304" pitchFamily="18" charset="0"/>
              <a:ea typeface="宋体" panose="02010600030101010101" pitchFamily="2" charset="-122"/>
            </a:endParaRPr>
          </a:p>
          <a:p>
            <a:pPr eaLnBrk="0" hangingPunct="0">
              <a:buClrTx/>
              <a:buFontTx/>
            </a:pPr>
            <a:endParaRPr lang="zh-CN" altLang="en-US" sz="2400" b="0" dirty="0">
              <a:latin typeface="Times New Roman" panose="02020603050405020304" pitchFamily="18" charset="0"/>
              <a:ea typeface="宋体" panose="02010600030101010101" pitchFamily="2" charset="-122"/>
            </a:endParaRPr>
          </a:p>
          <a:p>
            <a:pPr eaLnBrk="0" hangingPunct="0">
              <a:buClrTx/>
              <a:buFontTx/>
            </a:pPr>
            <a:r>
              <a:rPr lang="en-US" altLang="zh-CN" sz="2400" b="0" dirty="0">
                <a:latin typeface="Times New Roman" panose="02020603050405020304" pitchFamily="18" charset="0"/>
              </a:rPr>
              <a:t>Y1 =</a:t>
            </a:r>
            <a:endParaRPr lang="en-US" altLang="zh-CN" sz="2400" b="0" dirty="0">
              <a:latin typeface="Times New Roman" panose="02020603050405020304" pitchFamily="18" charset="0"/>
            </a:endParaRPr>
          </a:p>
          <a:p>
            <a:pPr eaLnBrk="0" hangingPunct="0">
              <a:buClrTx/>
              <a:buFontTx/>
            </a:pPr>
            <a:endParaRPr lang="en-US" altLang="zh-CN" sz="2400" b="0" dirty="0">
              <a:latin typeface="Times New Roman" panose="02020603050405020304" pitchFamily="18" charset="0"/>
            </a:endParaRPr>
          </a:p>
          <a:p>
            <a:pPr eaLnBrk="0" hangingPunct="0">
              <a:buClrTx/>
              <a:buFontTx/>
            </a:pPr>
            <a:r>
              <a:rPr lang="en-US" altLang="zh-CN" sz="2400" b="0" dirty="0">
                <a:latin typeface="Times New Roman" panose="02020603050405020304" pitchFamily="18" charset="0"/>
              </a:rPr>
              <a:t>    0.9900    0.0354    0.0206</a:t>
            </a:r>
            <a:endParaRPr lang="en-US" altLang="zh-CN" sz="2400" b="0" dirty="0">
              <a:latin typeface="Times New Roman" panose="02020603050405020304" pitchFamily="18" charset="0"/>
            </a:endParaRPr>
          </a:p>
          <a:p>
            <a:pPr eaLnBrk="0" hangingPunct="0">
              <a:buClrTx/>
              <a:buFontTx/>
            </a:pPr>
            <a:r>
              <a:rPr lang="en-US" altLang="zh-CN" sz="2400" b="0" dirty="0">
                <a:latin typeface="Times New Roman" panose="02020603050405020304" pitchFamily="18" charset="0"/>
              </a:rPr>
              <a:t>    0.0525    0.8644    0.0044</a:t>
            </a:r>
            <a:endParaRPr lang="en-US" altLang="zh-CN" sz="2400" b="0" dirty="0">
              <a:latin typeface="Times New Roman" panose="02020603050405020304" pitchFamily="18" charset="0"/>
            </a:endParaRPr>
          </a:p>
          <a:p>
            <a:pPr eaLnBrk="0" hangingPunct="0">
              <a:buClrTx/>
              <a:buFontTx/>
            </a:pPr>
            <a:r>
              <a:rPr lang="en-US" altLang="zh-CN" sz="2400" b="0" dirty="0">
                <a:latin typeface="Times New Roman" panose="02020603050405020304" pitchFamily="18" charset="0"/>
              </a:rPr>
              <a:t>    0.0234    0.1734    0.9995</a:t>
            </a:r>
            <a:endParaRPr lang="en-US" altLang="zh-CN" sz="2400" b="0" dirty="0">
              <a:latin typeface="Times New Roman" panose="02020603050405020304" pitchFamily="18" charset="0"/>
            </a:endParaRPr>
          </a:p>
          <a:p>
            <a:pPr eaLnBrk="0" hangingPunct="0">
              <a:buClrTx/>
              <a:buFontTx/>
            </a:pPr>
            <a:endParaRPr lang="en-US" altLang="zh-CN" sz="2400" b="0" dirty="0">
              <a:latin typeface="Times New Roman" panose="02020603050405020304" pitchFamily="18" charset="0"/>
            </a:endParaRPr>
          </a:p>
          <a:p>
            <a:pPr eaLnBrk="0" hangingPunct="0">
              <a:buClrTx/>
              <a:buFontTx/>
            </a:pPr>
            <a:r>
              <a:rPr lang="zh-CN" altLang="en-US" sz="2400" b="0" dirty="0">
                <a:latin typeface="Times New Roman" panose="02020603050405020304" pitchFamily="18" charset="0"/>
                <a:ea typeface="宋体" panose="02010600030101010101" pitchFamily="2" charset="-122"/>
              </a:rPr>
              <a:t>测试样本的仿真误差</a:t>
            </a:r>
            <a:r>
              <a:rPr lang="en-US" altLang="zh-CN" sz="2400" b="0" dirty="0">
                <a:latin typeface="Times New Roman" panose="02020603050405020304" pitchFamily="18" charset="0"/>
              </a:rPr>
              <a:t>:</a:t>
            </a:r>
            <a:r>
              <a:rPr lang="en-US" altLang="zh-CN" sz="2400" b="0" dirty="0">
                <a:solidFill>
                  <a:srgbClr val="0000FF"/>
                </a:solidFill>
                <a:latin typeface="Times New Roman" panose="02020603050405020304" pitchFamily="18" charset="0"/>
              </a:rPr>
              <a:t>0.22349</a:t>
            </a:r>
            <a:endParaRPr lang="en-US" altLang="zh-CN" sz="2400" b="0" dirty="0">
              <a:solidFill>
                <a:srgbClr val="0000FF"/>
              </a:solidFill>
              <a:latin typeface="Times New Roman" panose="02020603050405020304" pitchFamily="18" charset="0"/>
            </a:endParaRPr>
          </a:p>
        </p:txBody>
      </p:sp>
      <p:sp>
        <p:nvSpPr>
          <p:cNvPr id="506883" name="矩形 3"/>
          <p:cNvSpPr/>
          <p:nvPr/>
        </p:nvSpPr>
        <p:spPr>
          <a:xfrm>
            <a:off x="4419600" y="1928813"/>
            <a:ext cx="4572000" cy="3786187"/>
          </a:xfrm>
          <a:prstGeom prst="rect">
            <a:avLst/>
          </a:prstGeom>
          <a:noFill/>
          <a:ln w="9525">
            <a:noFill/>
          </a:ln>
        </p:spPr>
        <p:txBody>
          <a:bodyPr anchor="t" anchorCtr="0">
            <a:spAutoFit/>
          </a:bodyPr>
          <a:p>
            <a:pPr eaLnBrk="0" hangingPunct="0">
              <a:buClrTx/>
              <a:buFontTx/>
            </a:pPr>
            <a:r>
              <a:rPr lang="en-US" altLang="zh-CN" sz="2400" b="0" dirty="0">
                <a:latin typeface="Times New Roman" panose="02020603050405020304" pitchFamily="18" charset="0"/>
              </a:rPr>
              <a:t>2</a:t>
            </a:r>
            <a:r>
              <a:rPr lang="zh-CN" altLang="en-US" sz="2400" b="0" dirty="0">
                <a:latin typeface="Times New Roman" panose="02020603050405020304" pitchFamily="18" charset="0"/>
                <a:ea typeface="宋体" panose="02010600030101010101" pitchFamily="2" charset="-122"/>
              </a:rPr>
              <a:t>、使用优化后的权值和阈值</a:t>
            </a:r>
            <a:endParaRPr lang="zh-CN" altLang="en-US" sz="2400" b="0" dirty="0">
              <a:latin typeface="Times New Roman" panose="02020603050405020304" pitchFamily="18" charset="0"/>
              <a:ea typeface="宋体" panose="02010600030101010101" pitchFamily="2" charset="-122"/>
            </a:endParaRPr>
          </a:p>
          <a:p>
            <a:pPr eaLnBrk="0" hangingPunct="0">
              <a:buClrTx/>
              <a:buFontTx/>
            </a:pPr>
            <a:r>
              <a:rPr lang="zh-CN" altLang="en-US" sz="2400" b="0" dirty="0">
                <a:latin typeface="Times New Roman" panose="02020603050405020304" pitchFamily="18" charset="0"/>
                <a:ea typeface="宋体" panose="02010600030101010101" pitchFamily="2" charset="-122"/>
              </a:rPr>
              <a:t>测试样本预测结果：</a:t>
            </a:r>
            <a:endParaRPr lang="zh-CN" altLang="en-US" sz="2400" b="0" dirty="0">
              <a:latin typeface="Times New Roman" panose="02020603050405020304" pitchFamily="18" charset="0"/>
              <a:ea typeface="宋体" panose="02010600030101010101" pitchFamily="2" charset="-122"/>
            </a:endParaRPr>
          </a:p>
          <a:p>
            <a:pPr eaLnBrk="0" hangingPunct="0">
              <a:buClrTx/>
              <a:buFontTx/>
            </a:pPr>
            <a:endParaRPr lang="zh-CN" altLang="en-US" sz="2400" b="0" dirty="0">
              <a:latin typeface="Times New Roman" panose="02020603050405020304" pitchFamily="18" charset="0"/>
              <a:ea typeface="宋体" panose="02010600030101010101" pitchFamily="2" charset="-122"/>
            </a:endParaRPr>
          </a:p>
          <a:p>
            <a:pPr eaLnBrk="0" hangingPunct="0">
              <a:buClrTx/>
              <a:buFontTx/>
            </a:pPr>
            <a:r>
              <a:rPr lang="en-US" altLang="zh-CN" sz="2400" b="0" dirty="0">
                <a:latin typeface="Times New Roman" panose="02020603050405020304" pitchFamily="18" charset="0"/>
              </a:rPr>
              <a:t>Y2 =</a:t>
            </a:r>
            <a:endParaRPr lang="en-US" altLang="zh-CN" sz="2400" b="0" dirty="0">
              <a:latin typeface="Times New Roman" panose="02020603050405020304" pitchFamily="18" charset="0"/>
            </a:endParaRPr>
          </a:p>
          <a:p>
            <a:pPr eaLnBrk="0" hangingPunct="0">
              <a:buClrTx/>
              <a:buFontTx/>
            </a:pPr>
            <a:endParaRPr lang="en-US" altLang="zh-CN" sz="2400" b="0" dirty="0">
              <a:latin typeface="Times New Roman" panose="02020603050405020304" pitchFamily="18" charset="0"/>
            </a:endParaRPr>
          </a:p>
          <a:p>
            <a:pPr eaLnBrk="0" hangingPunct="0">
              <a:buClrTx/>
              <a:buFontTx/>
            </a:pPr>
            <a:r>
              <a:rPr lang="en-US" altLang="zh-CN" sz="2400" b="0" dirty="0">
                <a:latin typeface="Times New Roman" panose="02020603050405020304" pitchFamily="18" charset="0"/>
              </a:rPr>
              <a:t>    0.9791    0.0341    0.0778</a:t>
            </a:r>
            <a:endParaRPr lang="en-US" altLang="zh-CN" sz="2400" b="0" dirty="0">
              <a:latin typeface="Times New Roman" panose="02020603050405020304" pitchFamily="18" charset="0"/>
            </a:endParaRPr>
          </a:p>
          <a:p>
            <a:pPr eaLnBrk="0" hangingPunct="0">
              <a:buClrTx/>
              <a:buFontTx/>
            </a:pPr>
            <a:r>
              <a:rPr lang="en-US" altLang="zh-CN" sz="2400" b="0" dirty="0">
                <a:latin typeface="Times New Roman" panose="02020603050405020304" pitchFamily="18" charset="0"/>
              </a:rPr>
              <a:t>    0.0340    0.9709    0.0095</a:t>
            </a:r>
            <a:endParaRPr lang="en-US" altLang="zh-CN" sz="2400" b="0" dirty="0">
              <a:latin typeface="Times New Roman" panose="02020603050405020304" pitchFamily="18" charset="0"/>
            </a:endParaRPr>
          </a:p>
          <a:p>
            <a:pPr eaLnBrk="0" hangingPunct="0">
              <a:buClrTx/>
              <a:buFontTx/>
            </a:pPr>
            <a:r>
              <a:rPr lang="en-US" altLang="zh-CN" sz="2400" b="0" dirty="0">
                <a:latin typeface="Times New Roman" panose="02020603050405020304" pitchFamily="18" charset="0"/>
              </a:rPr>
              <a:t>    0.0222    0.0598    0.9796</a:t>
            </a:r>
            <a:endParaRPr lang="en-US" altLang="zh-CN" sz="2400" b="0" dirty="0">
              <a:latin typeface="Times New Roman" panose="02020603050405020304" pitchFamily="18" charset="0"/>
            </a:endParaRPr>
          </a:p>
          <a:p>
            <a:pPr eaLnBrk="0" hangingPunct="0">
              <a:buClrTx/>
              <a:buFontTx/>
            </a:pPr>
            <a:endParaRPr lang="en-US" altLang="zh-CN" sz="2400" b="0" dirty="0">
              <a:latin typeface="Times New Roman" panose="02020603050405020304" pitchFamily="18" charset="0"/>
            </a:endParaRPr>
          </a:p>
          <a:p>
            <a:pPr eaLnBrk="0" hangingPunct="0">
              <a:buClrTx/>
              <a:buFontTx/>
            </a:pPr>
            <a:r>
              <a:rPr lang="zh-CN" altLang="en-US" sz="2400" b="0" dirty="0">
                <a:latin typeface="Times New Roman" panose="02020603050405020304" pitchFamily="18" charset="0"/>
                <a:ea typeface="宋体" panose="02010600030101010101" pitchFamily="2" charset="-122"/>
              </a:rPr>
              <a:t>测试样本的仿真误差</a:t>
            </a:r>
            <a:r>
              <a:rPr lang="en-US" altLang="zh-CN" sz="2400" b="0" dirty="0">
                <a:latin typeface="Times New Roman" panose="02020603050405020304" pitchFamily="18" charset="0"/>
              </a:rPr>
              <a:t>:</a:t>
            </a:r>
            <a:r>
              <a:rPr lang="en-US" altLang="zh-CN" sz="2400" b="0" dirty="0">
                <a:solidFill>
                  <a:srgbClr val="FF0000"/>
                </a:solidFill>
                <a:latin typeface="Times New Roman" panose="02020603050405020304" pitchFamily="18" charset="0"/>
              </a:rPr>
              <a:t>0.088481</a:t>
            </a:r>
            <a:endParaRPr lang="en-US" altLang="zh-CN" sz="2400" b="0" dirty="0">
              <a:solidFill>
                <a:srgbClr val="FF0000"/>
              </a:solidFill>
              <a:latin typeface="Times New Roman" panose="02020603050405020304" pitchFamily="18" charset="0"/>
            </a:endParaRPr>
          </a:p>
        </p:txBody>
      </p:sp>
      <p:sp>
        <p:nvSpPr>
          <p:cNvPr id="506884" name="矩形 4"/>
          <p:cNvSpPr/>
          <p:nvPr/>
        </p:nvSpPr>
        <p:spPr>
          <a:xfrm>
            <a:off x="304800" y="1000125"/>
            <a:ext cx="8610600" cy="523875"/>
          </a:xfrm>
          <a:prstGeom prst="rect">
            <a:avLst/>
          </a:prstGeom>
          <a:solidFill>
            <a:schemeClr val="bg1"/>
          </a:solidFill>
          <a:ln w="9525">
            <a:noFill/>
          </a:ln>
        </p:spPr>
        <p:txBody>
          <a:bodyPr anchor="t" anchorCtr="0">
            <a:spAutoFit/>
          </a:bodyPr>
          <a:p>
            <a:pPr eaLnBrk="0" hangingPunct="0">
              <a:buClrTx/>
              <a:buFontTx/>
            </a:pPr>
            <a:r>
              <a:rPr lang="zh-CN" altLang="en-US" dirty="0">
                <a:solidFill>
                  <a:srgbClr val="0000FF"/>
                </a:solidFill>
                <a:latin typeface="黑体" panose="02010609060101010101" pitchFamily="49" charset="-122"/>
                <a:ea typeface="宋体" panose="02010600030101010101" pitchFamily="2" charset="-122"/>
              </a:rPr>
              <a:t>初始权值阈值演化</a:t>
            </a:r>
            <a:r>
              <a:rPr lang="en-US" altLang="zh-CN" dirty="0">
                <a:solidFill>
                  <a:srgbClr val="0000FF"/>
                </a:solidFill>
                <a:latin typeface="黑体" panose="02010609060101010101" pitchFamily="49" charset="-122"/>
              </a:rPr>
              <a:t>---</a:t>
            </a:r>
            <a:r>
              <a:rPr lang="zh-CN" altLang="en-US" dirty="0">
                <a:solidFill>
                  <a:srgbClr val="0000FF"/>
                </a:solidFill>
                <a:latin typeface="黑体" panose="02010609060101010101" pitchFamily="49" charset="-122"/>
                <a:ea typeface="宋体" panose="02010600030101010101" pitchFamily="2" charset="-122"/>
              </a:rPr>
              <a:t>结果分析</a:t>
            </a:r>
            <a:endParaRPr lang="zh-CN" altLang="en-US" b="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8929" name="TextBox 14"/>
          <p:cNvSpPr txBox="1"/>
          <p:nvPr/>
        </p:nvSpPr>
        <p:spPr>
          <a:xfrm>
            <a:off x="304800" y="152400"/>
            <a:ext cx="8229600" cy="646113"/>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四、演化学习问题与挑战</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508930" name="矩形 3"/>
          <p:cNvSpPr/>
          <p:nvPr/>
        </p:nvSpPr>
        <p:spPr>
          <a:xfrm>
            <a:off x="381000" y="1103313"/>
            <a:ext cx="8382000" cy="3636962"/>
          </a:xfrm>
          <a:prstGeom prst="rect">
            <a:avLst/>
          </a:prstGeom>
          <a:noFill/>
          <a:ln w="9525">
            <a:noFill/>
          </a:ln>
        </p:spPr>
        <p:txBody>
          <a:bodyPr anchor="t" anchorCtr="0">
            <a:spAutoFit/>
          </a:bodyPr>
          <a:p>
            <a:pPr eaLnBrk="0" hangingPunct="0">
              <a:lnSpc>
                <a:spcPct val="120000"/>
              </a:lnSpc>
              <a:buClrTx/>
              <a:buFontTx/>
            </a:pPr>
            <a:r>
              <a:rPr lang="zh-CN" altLang="en-US" sz="2400" b="0" dirty="0">
                <a:solidFill>
                  <a:srgbClr val="FF0000"/>
                </a:solidFill>
                <a:latin typeface="Times New Roman" panose="02020603050405020304" pitchFamily="18" charset="0"/>
                <a:ea typeface="宋体" panose="02010600030101010101" pitchFamily="2" charset="-122"/>
              </a:rPr>
              <a:t>存在的问题：</a:t>
            </a:r>
            <a:r>
              <a:rPr lang="zh-CN" altLang="en-US" sz="2400" b="0" dirty="0">
                <a:latin typeface="Times New Roman" panose="02020603050405020304" pitchFamily="18" charset="0"/>
                <a:ea typeface="宋体" panose="02010600030101010101" pitchFamily="2" charset="-122"/>
              </a:rPr>
              <a:t>对演化算法这类随机性启发式优化算法而言，其理论研究不足，比如优化效率高低、与最优解的逼近程度如何、启发式算子效用评估等问题难以有严格的答案，这导致了演化学习也缺乏有效的理论解释。</a:t>
            </a:r>
            <a:endParaRPr lang="en-US" altLang="zh-CN" sz="2400" b="0" dirty="0">
              <a:latin typeface="Times New Roman" panose="02020603050405020304" pitchFamily="18" charset="0"/>
            </a:endParaRPr>
          </a:p>
          <a:p>
            <a:pPr eaLnBrk="0" hangingPunct="0">
              <a:lnSpc>
                <a:spcPct val="120000"/>
              </a:lnSpc>
              <a:buClrTx/>
              <a:buFontTx/>
            </a:pPr>
            <a:endParaRPr lang="en-US" altLang="zh-CN" sz="2400" b="0" dirty="0">
              <a:latin typeface="Times New Roman" panose="02020603050405020304" pitchFamily="18" charset="0"/>
            </a:endParaRPr>
          </a:p>
          <a:p>
            <a:pPr eaLnBrk="0" hangingPunct="0">
              <a:lnSpc>
                <a:spcPct val="120000"/>
              </a:lnSpc>
              <a:buClrTx/>
              <a:buFontTx/>
            </a:pPr>
            <a:r>
              <a:rPr lang="zh-CN" altLang="en-US" sz="2400" b="0" dirty="0">
                <a:solidFill>
                  <a:srgbClr val="FF0000"/>
                </a:solidFill>
                <a:latin typeface="Times New Roman" panose="02020603050405020304" pitchFamily="18" charset="0"/>
                <a:ea typeface="宋体" panose="02010600030101010101" pitchFamily="2" charset="-122"/>
              </a:rPr>
              <a:t>挑战：</a:t>
            </a:r>
            <a:r>
              <a:rPr lang="zh-CN" altLang="en-US" sz="2400" b="0" dirty="0">
                <a:latin typeface="Times New Roman" panose="02020603050405020304" pitchFamily="18" charset="0"/>
                <a:ea typeface="宋体" panose="02010600030101010101" pitchFamily="2" charset="-122"/>
              </a:rPr>
              <a:t>近些年，一方面学习模型变得复杂、数据增长迅速、一方面对模型训练时间有严格约束，如何使得演化学习能够进行有效、快速地优化，还有待深入的研究。</a:t>
            </a:r>
            <a:endParaRPr lang="zh-CN" altLang="en-US" sz="2400" b="0"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0977" name="Picture 4" descr="未命名"/>
          <p:cNvPicPr>
            <a:picLocks noChangeAspect="1"/>
          </p:cNvPicPr>
          <p:nvPr/>
        </p:nvPicPr>
        <p:blipFill>
          <a:blip r:embed="rId1"/>
          <a:stretch>
            <a:fillRect/>
          </a:stretch>
        </p:blipFill>
        <p:spPr>
          <a:xfrm>
            <a:off x="3343275" y="2819400"/>
            <a:ext cx="762000" cy="660400"/>
          </a:xfrm>
          <a:prstGeom prst="rect">
            <a:avLst/>
          </a:prstGeom>
          <a:noFill/>
          <a:ln w="9525">
            <a:noFill/>
          </a:ln>
        </p:spPr>
      </p:pic>
      <p:sp>
        <p:nvSpPr>
          <p:cNvPr id="510978" name="Text Box 5"/>
          <p:cNvSpPr txBox="1"/>
          <p:nvPr/>
        </p:nvSpPr>
        <p:spPr>
          <a:xfrm>
            <a:off x="838200" y="1447800"/>
            <a:ext cx="7302500" cy="708025"/>
          </a:xfrm>
          <a:prstGeom prst="rect">
            <a:avLst/>
          </a:prstGeom>
          <a:noFill/>
          <a:ln w="9525">
            <a:noFill/>
          </a:ln>
        </p:spPr>
        <p:txBody>
          <a:bodyPr anchor="t" anchorCtr="0">
            <a:spAutoFit/>
          </a:bodyPr>
          <a:p>
            <a:pPr algn="ctr" eaLnBrk="0" hangingPunct="0">
              <a:buClrTx/>
              <a:buFontTx/>
            </a:pPr>
            <a:r>
              <a:rPr lang="zh-CN" altLang="en-US" sz="4000" dirty="0">
                <a:latin typeface="Times New Roman" panose="02020603050405020304" pitchFamily="18" charset="0"/>
                <a:ea typeface="楷体_GB2312" pitchFamily="49" charset="-122"/>
              </a:rPr>
              <a:t>第</a:t>
            </a:r>
            <a:r>
              <a:rPr lang="en-US" altLang="zh-CN" sz="4000" dirty="0">
                <a:latin typeface="Times New Roman" panose="02020603050405020304" pitchFamily="18" charset="0"/>
                <a:ea typeface="楷体_GB2312" pitchFamily="49" charset="-122"/>
              </a:rPr>
              <a:t>10</a:t>
            </a:r>
            <a:r>
              <a:rPr lang="zh-CN" altLang="en-US" sz="4000" dirty="0">
                <a:latin typeface="Times New Roman" panose="02020603050405020304" pitchFamily="18" charset="0"/>
                <a:ea typeface="楷体_GB2312" pitchFamily="49" charset="-122"/>
              </a:rPr>
              <a:t>章：集成学习</a:t>
            </a:r>
            <a:endParaRPr lang="zh-CN" altLang="en-US" sz="4000" dirty="0">
              <a:latin typeface="Times New Roman" panose="02020603050405020304" pitchFamily="18" charset="0"/>
              <a:ea typeface="楷体_GB2312" pitchFamily="49" charset="-122"/>
            </a:endParaRPr>
          </a:p>
        </p:txBody>
      </p:sp>
      <p:sp>
        <p:nvSpPr>
          <p:cNvPr id="510979" name="Text Box 8"/>
          <p:cNvSpPr txBox="1"/>
          <p:nvPr/>
        </p:nvSpPr>
        <p:spPr>
          <a:xfrm>
            <a:off x="684213" y="1270000"/>
            <a:ext cx="792162" cy="365125"/>
          </a:xfrm>
          <a:prstGeom prst="rect">
            <a:avLst/>
          </a:prstGeom>
          <a:noFill/>
          <a:ln w="9525">
            <a:noFill/>
          </a:ln>
        </p:spPr>
        <p:txBody>
          <a:bodyPr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pic>
        <p:nvPicPr>
          <p:cNvPr id="510980" name="图片 11" descr="3.png"/>
          <p:cNvPicPr>
            <a:picLocks noChangeAspect="1"/>
          </p:cNvPicPr>
          <p:nvPr/>
        </p:nvPicPr>
        <p:blipFill>
          <a:blip r:embed="rId2"/>
          <a:stretch>
            <a:fillRect/>
          </a:stretch>
        </p:blipFill>
        <p:spPr>
          <a:xfrm>
            <a:off x="2516188" y="3733800"/>
            <a:ext cx="628650" cy="628650"/>
          </a:xfrm>
          <a:prstGeom prst="rect">
            <a:avLst/>
          </a:prstGeom>
          <a:noFill/>
          <a:ln w="9525">
            <a:noFill/>
          </a:ln>
        </p:spPr>
      </p:pic>
      <p:sp>
        <p:nvSpPr>
          <p:cNvPr id="510981" name="文本框 6"/>
          <p:cNvSpPr txBox="1"/>
          <p:nvPr/>
        </p:nvSpPr>
        <p:spPr>
          <a:xfrm>
            <a:off x="1981200" y="2905125"/>
            <a:ext cx="1262063" cy="523875"/>
          </a:xfrm>
          <a:prstGeom prst="rect">
            <a:avLst/>
          </a:prstGeom>
          <a:noFill/>
          <a:ln w="9525">
            <a:noFill/>
          </a:ln>
        </p:spPr>
        <p:txBody>
          <a:bodyPr wrap="none" anchor="t" anchorCtr="0">
            <a:spAutoFit/>
          </a:bodyPr>
          <a:p>
            <a:pPr>
              <a:buClrTx/>
              <a:buFontTx/>
            </a:pPr>
            <a:r>
              <a:rPr lang="zh-CN" altLang="en-US" dirty="0">
                <a:latin typeface="微软雅黑" panose="020B0503020204020204" pitchFamily="34" charset="-122"/>
                <a:ea typeface="微软雅黑" panose="020B0503020204020204" pitchFamily="34" charset="-122"/>
              </a:rPr>
              <a:t>蒋良孝</a:t>
            </a:r>
            <a:endParaRPr lang="zh-CN" altLang="en-US" dirty="0">
              <a:latin typeface="微软雅黑" panose="020B0503020204020204" pitchFamily="34" charset="-122"/>
              <a:ea typeface="微软雅黑" panose="020B0503020204020204" pitchFamily="34" charset="-122"/>
            </a:endParaRPr>
          </a:p>
        </p:txBody>
      </p:sp>
      <p:sp>
        <p:nvSpPr>
          <p:cNvPr id="510982" name="文本框 7"/>
          <p:cNvSpPr txBox="1"/>
          <p:nvPr/>
        </p:nvSpPr>
        <p:spPr>
          <a:xfrm>
            <a:off x="4052888" y="2919413"/>
            <a:ext cx="3262312" cy="461962"/>
          </a:xfrm>
          <a:prstGeom prst="rect">
            <a:avLst/>
          </a:prstGeom>
          <a:noFill/>
          <a:ln w="9525">
            <a:noFill/>
          </a:ln>
        </p:spPr>
        <p:txBody>
          <a:bodyPr wrap="none" anchor="t" anchorCtr="0">
            <a:spAutoFit/>
          </a:bodyPr>
          <a:p>
            <a:pPr>
              <a:buClrTx/>
              <a:buFontTx/>
            </a:pPr>
            <a:r>
              <a:rPr lang="zh-CN" altLang="en-US" sz="2400" dirty="0">
                <a:latin typeface="微软雅黑" panose="020B0503020204020204" pitchFamily="34" charset="-122"/>
                <a:ea typeface="微软雅黑" panose="020B0503020204020204" pitchFamily="34" charset="-122"/>
              </a:rPr>
              <a:t>中国地质大学（武汉）</a:t>
            </a:r>
            <a:endParaRPr lang="zh-CN" altLang="en-US" sz="2400" dirty="0">
              <a:latin typeface="微软雅黑" panose="020B0503020204020204" pitchFamily="34" charset="-122"/>
              <a:ea typeface="微软雅黑" panose="020B0503020204020204" pitchFamily="34" charset="-122"/>
            </a:endParaRPr>
          </a:p>
        </p:txBody>
      </p:sp>
      <p:cxnSp>
        <p:nvCxnSpPr>
          <p:cNvPr id="510983" name="直接连接符 9"/>
          <p:cNvCxnSpPr/>
          <p:nvPr/>
        </p:nvCxnSpPr>
        <p:spPr>
          <a:xfrm>
            <a:off x="3275013" y="2819400"/>
            <a:ext cx="0" cy="635000"/>
          </a:xfrm>
          <a:prstGeom prst="line">
            <a:avLst/>
          </a:prstGeom>
          <a:ln w="38100" cap="flat" cmpd="sng">
            <a:solidFill>
              <a:srgbClr val="0000FF"/>
            </a:solidFill>
            <a:prstDash val="solid"/>
            <a:round/>
            <a:headEnd type="none" w="med" len="med"/>
            <a:tailEnd type="none" w="med" len="med"/>
          </a:ln>
        </p:spPr>
      </p:cxnSp>
      <p:sp>
        <p:nvSpPr>
          <p:cNvPr id="510984" name="文本框 1"/>
          <p:cNvSpPr txBox="1"/>
          <p:nvPr/>
        </p:nvSpPr>
        <p:spPr>
          <a:xfrm>
            <a:off x="3200400" y="4419600"/>
            <a:ext cx="2625725" cy="461963"/>
          </a:xfrm>
          <a:prstGeom prst="rect">
            <a:avLst/>
          </a:prstGeom>
          <a:noFill/>
          <a:ln w="9525">
            <a:noFill/>
          </a:ln>
        </p:spPr>
        <p:txBody>
          <a:bodyPr wrap="none" anchor="t" anchorCtr="0">
            <a:spAutoFit/>
          </a:bodyPr>
          <a:p>
            <a:pPr eaLnBrk="0" hangingPunct="0">
              <a:buClrTx/>
              <a:buFontTx/>
            </a:pPr>
            <a:r>
              <a:rPr lang="en-US" altLang="zh-CN" sz="2400" dirty="0">
                <a:latin typeface="Times New Roman" panose="02020603050405020304" pitchFamily="18" charset="0"/>
                <a:ea typeface="黑体" panose="02010609060101010101" pitchFamily="49" charset="-122"/>
              </a:rPr>
              <a:t>ljiang@cug.edu.cn</a:t>
            </a:r>
            <a:endParaRPr lang="zh-CN" altLang="en-US" sz="2400" dirty="0">
              <a:latin typeface="Times New Roman" panose="02020603050405020304" pitchFamily="18" charset="0"/>
              <a:ea typeface="黑体" panose="02010609060101010101" pitchFamily="49" charset="-122"/>
            </a:endParaRPr>
          </a:p>
        </p:txBody>
      </p:sp>
      <p:sp>
        <p:nvSpPr>
          <p:cNvPr id="510985" name="文本框 1"/>
          <p:cNvSpPr txBox="1"/>
          <p:nvPr/>
        </p:nvSpPr>
        <p:spPr>
          <a:xfrm>
            <a:off x="3049588" y="3805238"/>
            <a:ext cx="3570287" cy="461962"/>
          </a:xfrm>
          <a:prstGeom prst="rect">
            <a:avLst/>
          </a:prstGeom>
          <a:noFill/>
          <a:ln w="9525">
            <a:noFill/>
          </a:ln>
        </p:spPr>
        <p:txBody>
          <a:bodyPr wrap="none" anchor="t" anchorCtr="0">
            <a:spAutoFit/>
          </a:bodyPr>
          <a:p>
            <a:pPr eaLnBrk="0" hangingPunct="0">
              <a:buClrTx/>
              <a:buFontTx/>
            </a:pPr>
            <a:r>
              <a:rPr lang="zh-CN" altLang="en-US" sz="2400" b="0" dirty="0">
                <a:solidFill>
                  <a:srgbClr val="0000FF"/>
                </a:solidFill>
                <a:latin typeface="华文行楷" panose="02010800040101010101" pitchFamily="2" charset="-122"/>
                <a:ea typeface="华文行楷" panose="02010800040101010101" pitchFamily="2" charset="-122"/>
              </a:rPr>
              <a:t>机器学习与数据挖掘团队</a:t>
            </a:r>
            <a:endParaRPr lang="zh-CN" altLang="en-US" sz="2400" b="0" dirty="0">
              <a:solidFill>
                <a:srgbClr val="0000FF"/>
              </a:solidFill>
              <a:latin typeface="华文行楷" panose="02010800040101010101" pitchFamily="2" charset="-122"/>
              <a:ea typeface="华文行楷" panose="02010800040101010101" pitchFamily="2" charset="-122"/>
            </a:endParaRPr>
          </a:p>
        </p:txBody>
      </p:sp>
      <p:sp>
        <p:nvSpPr>
          <p:cNvPr id="510986" name="矩形 28"/>
          <p:cNvSpPr/>
          <p:nvPr/>
        </p:nvSpPr>
        <p:spPr>
          <a:xfrm>
            <a:off x="2362200" y="5114925"/>
            <a:ext cx="4572000" cy="523875"/>
          </a:xfrm>
          <a:prstGeom prst="rect">
            <a:avLst/>
          </a:prstGeom>
          <a:noFill/>
          <a:ln w="9525">
            <a:noFill/>
          </a:ln>
        </p:spPr>
        <p:txBody>
          <a:bodyPr anchor="t" anchorCtr="0">
            <a:spAutoFit/>
          </a:bodyPr>
          <a:p>
            <a:pPr algn="ctr" eaLnBrk="0" hangingPunct="0">
              <a:buClrTx/>
              <a:buFontTx/>
            </a:pPr>
            <a:r>
              <a:rPr lang="en-US" altLang="zh-CN" b="0" dirty="0">
                <a:latin typeface="Times New Roman" panose="02020603050405020304" pitchFamily="18" charset="0"/>
                <a:ea typeface="黑体" panose="02010609060101010101" pitchFamily="49" charset="-122"/>
                <a:hlinkClick r:id="rId3"/>
              </a:rPr>
              <a:t>http://grzy.cug.edu.cn/jlx/</a:t>
            </a:r>
            <a:endParaRPr lang="zh-CN" altLang="en-US" b="0" dirty="0">
              <a:solidFill>
                <a:srgbClr val="0000FF"/>
              </a:solidFill>
              <a:latin typeface="Times New Roman" panose="02020603050405020304" pitchFamily="18" charset="0"/>
              <a:ea typeface="黑体" panose="02010609060101010101" pitchFamily="49" charset="-122"/>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3025" name="TextBox 14"/>
          <p:cNvSpPr txBox="1"/>
          <p:nvPr/>
        </p:nvSpPr>
        <p:spPr>
          <a:xfrm>
            <a:off x="914400" y="115888"/>
            <a:ext cx="3962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本章内容</a:t>
            </a:r>
            <a:endParaRPr lang="zh-CN" altLang="en-US" sz="3600" dirty="0">
              <a:solidFill>
                <a:srgbClr val="0000CC"/>
              </a:solidFill>
              <a:latin typeface="楷体" panose="02010609060101010101" pitchFamily="49" charset="-122"/>
              <a:ea typeface="楷体" panose="02010609060101010101" pitchFamily="49" charset="-122"/>
            </a:endParaRPr>
          </a:p>
        </p:txBody>
      </p:sp>
      <p:pic>
        <p:nvPicPr>
          <p:cNvPr id="513026" name="图片 11" descr="3.png"/>
          <p:cNvPicPr>
            <a:picLocks noChangeAspect="1"/>
          </p:cNvPicPr>
          <p:nvPr/>
        </p:nvPicPr>
        <p:blipFill>
          <a:blip r:embed="rId1"/>
          <a:stretch>
            <a:fillRect/>
          </a:stretch>
        </p:blipFill>
        <p:spPr>
          <a:xfrm>
            <a:off x="285750" y="209550"/>
            <a:ext cx="628650" cy="628650"/>
          </a:xfrm>
          <a:prstGeom prst="rect">
            <a:avLst/>
          </a:prstGeom>
          <a:noFill/>
          <a:ln w="9525">
            <a:noFill/>
          </a:ln>
        </p:spPr>
      </p:pic>
      <p:sp>
        <p:nvSpPr>
          <p:cNvPr id="9" name="AutoShape 8"/>
          <p:cNvSpPr>
            <a:spLocks noChangeArrowheads="1"/>
          </p:cNvSpPr>
          <p:nvPr/>
        </p:nvSpPr>
        <p:spPr bwMode="auto">
          <a:xfrm>
            <a:off x="1143000" y="2735263"/>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二、集成学习常用方法</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1" name="AutoShape 10"/>
          <p:cNvSpPr>
            <a:spLocks noChangeArrowheads="1"/>
          </p:cNvSpPr>
          <p:nvPr/>
        </p:nvSpPr>
        <p:spPr bwMode="auto">
          <a:xfrm>
            <a:off x="1144588" y="3662363"/>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三、集成学习结合策略</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2" name="AutoShape 13"/>
          <p:cNvSpPr>
            <a:spLocks noChangeArrowheads="1"/>
          </p:cNvSpPr>
          <p:nvPr/>
        </p:nvSpPr>
        <p:spPr bwMode="auto">
          <a:xfrm>
            <a:off x="1143000" y="1768475"/>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一、集成学习基础知识</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3"/>
          <p:cNvSpPr txBox="1">
            <a:spLocks noChangeArrowheads="1"/>
          </p:cNvSpPr>
          <p:nvPr/>
        </p:nvSpPr>
        <p:spPr>
          <a:xfrm>
            <a:off x="381000" y="1219200"/>
            <a:ext cx="8382000" cy="5257800"/>
          </a:xfrm>
          <a:prstGeom prst="rect">
            <a:avLst/>
          </a:prstGeom>
        </p:spPr>
        <p:txBody>
          <a:bodyPr/>
          <a:lstStyle/>
          <a:p>
            <a:pPr marL="292100" marR="0" indent="-292100" defTabSz="914400" eaLnBrk="0" hangingPunct="0">
              <a:lnSpc>
                <a:spcPct val="90000"/>
              </a:lnSpc>
              <a:spcBef>
                <a:spcPct val="10000"/>
              </a:spcBef>
              <a:spcAft>
                <a:spcPts val="400"/>
              </a:spcAft>
              <a:buClr>
                <a:srgbClr val="0C7B9C"/>
              </a:buClr>
              <a:buSzPct val="75000"/>
              <a:buFont typeface="Monotype Sorts" pitchFamily="2" charset="2"/>
              <a:buChar char="l"/>
              <a:defRPr/>
            </a:pPr>
            <a:r>
              <a:rPr kumimoji="0" lang="zh-CN" altLang="en-US" sz="2400" b="0" kern="0" cap="none" spc="0" normalizeH="0" baseline="0" noProof="0" dirty="0">
                <a:latin typeface="+mn-lt"/>
                <a:ea typeface="+mn-ea"/>
                <a:cs typeface="+mn-cs"/>
              </a:rPr>
              <a:t>在学习得到的模型投放使用之前，通常需要对其进行性能评估。为此， 需使用一个“测试集”（</a:t>
            </a:r>
            <a:r>
              <a:rPr kumimoji="0" lang="en-US" altLang="zh-CN" sz="2400" b="0" kern="0" cap="none" spc="0" normalizeH="0" baseline="0" noProof="0" dirty="0">
                <a:latin typeface="+mn-lt"/>
                <a:ea typeface="+mn-ea"/>
                <a:cs typeface="+mn-cs"/>
              </a:rPr>
              <a:t>testing set</a:t>
            </a:r>
            <a:r>
              <a:rPr kumimoji="0" lang="zh-CN" altLang="en-US" sz="2400" b="0" kern="0" cap="none" spc="0" normalizeH="0" baseline="0" noProof="0" dirty="0">
                <a:latin typeface="+mn-lt"/>
                <a:ea typeface="+mn-ea"/>
                <a:cs typeface="+mn-cs"/>
              </a:rPr>
              <a:t>）来测试模型对新样本的</a:t>
            </a:r>
            <a:r>
              <a:rPr kumimoji="0" lang="zh-CN" altLang="en-US" sz="2400" b="0" kern="0" cap="none" spc="0" normalizeH="0" baseline="0" noProof="0" dirty="0">
                <a:latin typeface="Times New Roman" panose="02020603050405020304" pitchFamily="18" charset="0"/>
                <a:ea typeface="黑体" panose="02010609060101010101" pitchFamily="49" charset="-122"/>
                <a:cs typeface="+mn-cs"/>
              </a:rPr>
              <a:t>泛化</a:t>
            </a:r>
            <a:r>
              <a:rPr kumimoji="0" lang="zh-CN" altLang="en-US" sz="2400" b="0" kern="0" cap="none" spc="0" normalizeH="0" baseline="0" noProof="0" dirty="0">
                <a:latin typeface="+mn-lt"/>
                <a:ea typeface="+mn-ea"/>
                <a:cs typeface="+mn-cs"/>
              </a:rPr>
              <a:t>能力，然后以测试集上的“测试误差”（</a:t>
            </a:r>
            <a:r>
              <a:rPr kumimoji="0" lang="en-US" altLang="zh-CN" sz="2400" b="0" kern="0" cap="none" spc="0" normalizeH="0" baseline="0" noProof="0" dirty="0">
                <a:latin typeface="+mn-lt"/>
                <a:ea typeface="+mn-ea"/>
                <a:cs typeface="+mn-cs"/>
              </a:rPr>
              <a:t>testing error</a:t>
            </a:r>
            <a:r>
              <a:rPr kumimoji="0" lang="zh-CN" altLang="en-US" sz="2400" b="0" kern="0" cap="none" spc="0" normalizeH="0" baseline="0" noProof="0" dirty="0">
                <a:latin typeface="+mn-lt"/>
                <a:ea typeface="+mn-ea"/>
                <a:cs typeface="+mn-cs"/>
              </a:rPr>
              <a:t>）作为泛化误差的近似。</a:t>
            </a:r>
            <a:endParaRPr kumimoji="0" lang="en-US" altLang="zh-CN" sz="2400" b="0" kern="0" cap="none" spc="0" normalizeH="0" baseline="0" noProof="0" dirty="0">
              <a:latin typeface="+mn-lt"/>
              <a:ea typeface="+mn-ea"/>
              <a:cs typeface="+mn-cs"/>
            </a:endParaRPr>
          </a:p>
          <a:p>
            <a:pPr marL="292100" marR="0" indent="-292100" defTabSz="914400" eaLnBrk="0" hangingPunct="0">
              <a:lnSpc>
                <a:spcPct val="90000"/>
              </a:lnSpc>
              <a:spcBef>
                <a:spcPct val="10000"/>
              </a:spcBef>
              <a:spcAft>
                <a:spcPts val="400"/>
              </a:spcAft>
              <a:buClr>
                <a:srgbClr val="0C7B9C"/>
              </a:buClr>
              <a:buSzPct val="75000"/>
              <a:buFont typeface="Monotype Sorts" pitchFamily="2" charset="2"/>
              <a:buChar char="l"/>
              <a:defRPr/>
            </a:pPr>
            <a:endParaRPr kumimoji="0" lang="en-US" altLang="zh-CN" sz="2400" b="0" kern="0" cap="none" spc="0" normalizeH="0" baseline="0" noProof="0" dirty="0">
              <a:latin typeface="+mn-lt"/>
              <a:ea typeface="+mn-ea"/>
              <a:cs typeface="+mn-cs"/>
            </a:endParaRPr>
          </a:p>
          <a:p>
            <a:pPr marL="292100" marR="0" lvl="1" indent="-292100" algn="l" defTabSz="914400" rtl="0" eaLnBrk="0" fontAlgn="base" latinLnBrk="0" hangingPunct="0">
              <a:lnSpc>
                <a:spcPct val="90000"/>
              </a:lnSpc>
              <a:spcBef>
                <a:spcPct val="10000"/>
              </a:spcBef>
              <a:spcAft>
                <a:spcPts val="400"/>
              </a:spcAft>
              <a:buClr>
                <a:srgbClr val="0C7B9C"/>
              </a:buClr>
              <a:buSzPct val="75000"/>
              <a:buFont typeface="Monotype Sorts" pitchFamily="2" charset="2"/>
              <a:buChar char="l"/>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我们假设测试集是从样本真实分布中独立采样获得，所以测试集要和训练集中的样本尽量互斥。</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292100" marR="0" lvl="1" indent="-292100" algn="l" defTabSz="914400" rtl="0" eaLnBrk="0" fontAlgn="base" latinLnBrk="0" hangingPunct="0">
              <a:lnSpc>
                <a:spcPct val="90000"/>
              </a:lnSpc>
              <a:spcBef>
                <a:spcPct val="10000"/>
              </a:spcBef>
              <a:spcAft>
                <a:spcPts val="400"/>
              </a:spcAft>
              <a:buClr>
                <a:srgbClr val="0C7B9C"/>
              </a:buClr>
              <a:buSzPct val="75000"/>
              <a:buFont typeface="Monotype Sorts" pitchFamily="2" charset="2"/>
              <a:buChar char="l"/>
              <a:defRPr/>
            </a:pP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292100" marR="0" lvl="1" indent="-292100" algn="l" defTabSz="914400" rtl="0" eaLnBrk="0" fontAlgn="base" latinLnBrk="0" hangingPunct="0">
              <a:lnSpc>
                <a:spcPct val="90000"/>
              </a:lnSpc>
              <a:spcBef>
                <a:spcPct val="10000"/>
              </a:spcBef>
              <a:spcAft>
                <a:spcPts val="400"/>
              </a:spcAft>
              <a:buClr>
                <a:srgbClr val="0C7B9C"/>
              </a:buClr>
              <a:buSzPct val="75000"/>
              <a:buFont typeface="Monotype Sorts" pitchFamily="2" charset="2"/>
              <a:buChar char="l"/>
              <a:defRPr/>
            </a:pPr>
            <a:r>
              <a:rPr kumimoji="0" lang="zh-CN" altLang="en-US" sz="2400" b="0" i="0" u="none" strike="noStrike" kern="0" cap="none" spc="0" normalizeH="0" baseline="0" noProof="0" dirty="0">
                <a:ln>
                  <a:noFill/>
                </a:ln>
                <a:solidFill>
                  <a:schemeClr val="tx1"/>
                </a:solidFill>
                <a:effectLst/>
                <a:uLnTx/>
                <a:uFillTx/>
                <a:latin typeface="Arial" panose="020B0604020202020204" pitchFamily="34" charset="0"/>
                <a:ea typeface="黑体" panose="02010609060101010101" pitchFamily="49" charset="-122"/>
                <a:cs typeface="+mn-cs"/>
              </a:rPr>
              <a:t>给定一个已知的数据集，将数据集</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mn-cs"/>
              </a:rPr>
              <a:t>拆分成训练集</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mn-cs"/>
              </a:rPr>
              <a:t>S</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mn-cs"/>
              </a:rPr>
              <a:t>和测试集</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mn-cs"/>
              </a:rPr>
              <a:t>T</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mn-cs"/>
              </a:rPr>
              <a:t>，通常的做法包括</a:t>
            </a:r>
            <a:r>
              <a:rPr kumimoji="0" lang="zh-CN" altLang="en-US" sz="2400" b="1" i="0" u="none" strike="noStrike" kern="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mn-cs"/>
              </a:rPr>
              <a:t>留出法、交叉验证法、自助法</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mn-cs"/>
              </a:rPr>
              <a:t>。</a:t>
            </a:r>
            <a:endPar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mn-cs"/>
            </a:endParaRPr>
          </a:p>
          <a:p>
            <a:pPr marL="292100" marR="0" lvl="1" indent="-292100" algn="l" defTabSz="914400" rtl="0" eaLnBrk="0" fontAlgn="base" latinLnBrk="0" hangingPunct="0">
              <a:lnSpc>
                <a:spcPct val="90000"/>
              </a:lnSpc>
              <a:spcBef>
                <a:spcPct val="10000"/>
              </a:spcBef>
              <a:spcAft>
                <a:spcPts val="400"/>
              </a:spcAft>
              <a:buClr>
                <a:srgbClr val="0C7B9C"/>
              </a:buClr>
              <a:buSzPct val="75000"/>
              <a:buFont typeface="Monotype Sorts" pitchFamily="2" charset="2"/>
              <a:buChar char="l"/>
              <a:defRPr/>
            </a:pPr>
            <a:endParaRPr kumimoji="0" lang="en-US" altLang="zh-CN" sz="2000" b="0" i="0" u="none" strike="noStrike" kern="0" cap="none" spc="0" normalizeH="0" baseline="0" noProof="0" dirty="0">
              <a:ln>
                <a:noFill/>
              </a:ln>
              <a:solidFill>
                <a:schemeClr val="tx1"/>
              </a:solidFill>
              <a:effectLst/>
              <a:uLnTx/>
              <a:uFillTx/>
              <a:latin typeface="+mn-lt"/>
              <a:ea typeface="+mn-ea"/>
              <a:cs typeface="+mn-cs"/>
            </a:endParaRPr>
          </a:p>
          <a:p>
            <a:pPr marL="292100" marR="0" lvl="1" indent="-292100" algn="l" defTabSz="914400" rtl="0" eaLnBrk="0" fontAlgn="base" latinLnBrk="0" hangingPunct="0">
              <a:lnSpc>
                <a:spcPct val="90000"/>
              </a:lnSpc>
              <a:spcBef>
                <a:spcPct val="10000"/>
              </a:spcBef>
              <a:spcAft>
                <a:spcPts val="400"/>
              </a:spcAft>
              <a:buClr>
                <a:srgbClr val="0C7B9C"/>
              </a:buClr>
              <a:buSzPct val="75000"/>
              <a:buFont typeface="Monotype Sorts" pitchFamily="2" charset="2"/>
              <a:buChar char="l"/>
              <a:defRPr/>
            </a:pPr>
            <a:endParaRPr kumimoji="0" lang="zh-CN" altLang="en-US" sz="2000" b="0" i="0" u="none" strike="noStrike" kern="0" cap="none" spc="0" normalizeH="0" baseline="0" noProof="0" dirty="0">
              <a:ln>
                <a:noFill/>
              </a:ln>
              <a:solidFill>
                <a:schemeClr val="tx1"/>
              </a:solidFill>
              <a:effectLst/>
              <a:uLnTx/>
              <a:uFillTx/>
              <a:latin typeface="+mn-lt"/>
              <a:ea typeface="+mn-ea"/>
              <a:cs typeface="+mn-cs"/>
            </a:endParaRPr>
          </a:p>
        </p:txBody>
      </p:sp>
      <p:sp>
        <p:nvSpPr>
          <p:cNvPr id="54274"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一、评估方法</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5073"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pPr>
            <a:r>
              <a:rPr lang="zh-CN" altLang="en-US" dirty="0">
                <a:latin typeface="Times New Roman" panose="02020603050405020304" pitchFamily="18" charset="0"/>
                <a:ea typeface="黑体" panose="02010609060101010101" pitchFamily="49" charset="-122"/>
              </a:rPr>
              <a:t>集成学习</a:t>
            </a:r>
            <a:r>
              <a:rPr lang="en-US" altLang="zh-CN" dirty="0">
                <a:latin typeface="Times New Roman" panose="02020603050405020304" pitchFamily="18" charset="0"/>
                <a:ea typeface="黑体" panose="02010609060101010101" pitchFamily="49" charset="-122"/>
              </a:rPr>
              <a:t>(ensemble learning)</a:t>
            </a:r>
            <a:r>
              <a:rPr lang="zh-CN" altLang="en-US" dirty="0">
                <a:latin typeface="Times New Roman" panose="02020603050405020304" pitchFamily="18" charset="0"/>
                <a:ea typeface="黑体" panose="02010609060101010101" pitchFamily="49" charset="-122"/>
              </a:rPr>
              <a:t>通过构建并结合多个学习器来完成学习任务。</a:t>
            </a:r>
            <a:endParaRPr lang="en-US" altLang="zh-CN" dirty="0">
              <a:latin typeface="Times New Roman" panose="02020603050405020304" pitchFamily="18" charset="0"/>
              <a:ea typeface="黑体" panose="02010609060101010101" pitchFamily="49" charset="-122"/>
            </a:endParaRPr>
          </a:p>
          <a:p>
            <a:pPr eaLnBrk="1" hangingPunct="1">
              <a:lnSpc>
                <a:spcPts val="3800"/>
              </a:lnSpc>
            </a:pPr>
            <a:r>
              <a:rPr lang="zh-CN" altLang="en-US" dirty="0">
                <a:latin typeface="Times New Roman" panose="02020603050405020304" pitchFamily="18" charset="0"/>
                <a:ea typeface="黑体" panose="02010609060101010101" pitchFamily="49" charset="-122"/>
              </a:rPr>
              <a:t>有时也被称为多分类器系统</a:t>
            </a:r>
            <a:r>
              <a:rPr lang="en-US" altLang="zh-CN" dirty="0">
                <a:latin typeface="Times New Roman" panose="02020603050405020304" pitchFamily="18" charset="0"/>
                <a:ea typeface="黑体" panose="02010609060101010101" pitchFamily="49" charset="-122"/>
              </a:rPr>
              <a:t>(multi-classifier system)</a:t>
            </a:r>
            <a:r>
              <a:rPr lang="zh-CN" altLang="en-US" dirty="0">
                <a:latin typeface="Times New Roman" panose="02020603050405020304" pitchFamily="18" charset="0"/>
                <a:ea typeface="黑体" panose="02010609060101010101" pitchFamily="49" charset="-122"/>
              </a:rPr>
              <a:t>、基于委员会的学习</a:t>
            </a:r>
            <a:r>
              <a:rPr lang="en-US" altLang="zh-CN" dirty="0">
                <a:latin typeface="Times New Roman" panose="02020603050405020304" pitchFamily="18" charset="0"/>
                <a:ea typeface="黑体" panose="02010609060101010101" pitchFamily="49" charset="-122"/>
              </a:rPr>
              <a:t>(committee-based learning) </a:t>
            </a:r>
            <a:r>
              <a:rPr lang="zh-CN" altLang="en-US" dirty="0">
                <a:latin typeface="Times New Roman" panose="02020603050405020304" pitchFamily="18" charset="0"/>
                <a:ea typeface="黑体" panose="02010609060101010101" pitchFamily="49" charset="-122"/>
              </a:rPr>
              <a:t>等。</a:t>
            </a:r>
            <a:endParaRPr lang="zh-CN" altLang="en-US" dirty="0">
              <a:latin typeface="Times New Roman" panose="02020603050405020304" pitchFamily="18" charset="0"/>
              <a:ea typeface="黑体" panose="02010609060101010101" pitchFamily="49" charset="-122"/>
            </a:endParaRPr>
          </a:p>
          <a:p>
            <a:pPr eaLnBrk="1" hangingPunct="1">
              <a:lnSpc>
                <a:spcPts val="3800"/>
              </a:lnSpc>
            </a:pPr>
            <a:r>
              <a:rPr lang="zh-CN" altLang="en-US" dirty="0">
                <a:latin typeface="Times New Roman" panose="02020603050405020304" pitchFamily="18" charset="0"/>
                <a:ea typeface="黑体" panose="02010609060101010101" pitchFamily="49" charset="-122"/>
              </a:rPr>
              <a:t>集成学习先产生一组“个体学习器”</a:t>
            </a:r>
            <a:r>
              <a:rPr lang="en-US" altLang="zh-CN" dirty="0">
                <a:latin typeface="Times New Roman" panose="02020603050405020304" pitchFamily="18" charset="0"/>
                <a:ea typeface="黑体" panose="02010609060101010101" pitchFamily="49" charset="-122"/>
              </a:rPr>
              <a:t> (individual learner) </a:t>
            </a:r>
            <a:r>
              <a:rPr lang="zh-CN" altLang="en-US" dirty="0">
                <a:latin typeface="Times New Roman" panose="02020603050405020304" pitchFamily="18" charset="0"/>
                <a:ea typeface="黑体" panose="02010609060101010101" pitchFamily="49" charset="-122"/>
              </a:rPr>
              <a:t>，再用某种策略将它们结合起来。</a:t>
            </a:r>
            <a:endParaRPr lang="en-US" altLang="zh-CN" dirty="0">
              <a:latin typeface="Times New Roman" panose="02020603050405020304" pitchFamily="18" charset="0"/>
              <a:ea typeface="黑体" panose="02010609060101010101" pitchFamily="49" charset="-122"/>
            </a:endParaRPr>
          </a:p>
          <a:p>
            <a:pPr eaLnBrk="1" hangingPunct="1">
              <a:lnSpc>
                <a:spcPts val="3800"/>
              </a:lnSpc>
            </a:pPr>
            <a:r>
              <a:rPr lang="zh-CN" altLang="en-US" dirty="0">
                <a:latin typeface="Times New Roman" panose="02020603050405020304" pitchFamily="18" charset="0"/>
                <a:ea typeface="黑体" panose="02010609060101010101" pitchFamily="49" charset="-122"/>
              </a:rPr>
              <a:t>集成学习分同质集成和异质集成。同质集成中的个体学习器由相同的学习算法生成，个体学习器称为基学习器；异质集成中的个体学习器由不同的学习算法生成，个体学习器称为组件学习器。</a:t>
            </a:r>
            <a:endParaRPr lang="zh-CN" altLang="en-US" dirty="0">
              <a:latin typeface="Times New Roman" panose="02020603050405020304" pitchFamily="18" charset="0"/>
              <a:ea typeface="黑体" panose="02010609060101010101" pitchFamily="49" charset="-122"/>
            </a:endParaRPr>
          </a:p>
        </p:txBody>
      </p:sp>
      <p:sp>
        <p:nvSpPr>
          <p:cNvPr id="515074"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一、集成学习基础知识</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7121"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r>
              <a:rPr lang="zh-CN" altLang="en-US" dirty="0">
                <a:latin typeface="黑体" panose="02010609060101010101" pitchFamily="49" charset="-122"/>
                <a:ea typeface="黑体" panose="02010609060101010101" pitchFamily="49" charset="-122"/>
              </a:rPr>
              <a:t>集成学习要显著优于单一个体学习器必须满足两个必要条件：</a:t>
            </a: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）个体学习器之间应该是相互独立的；</a:t>
            </a: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）个体学习器应当好于随机猜测学习器。</a:t>
            </a:r>
            <a:endParaRPr lang="en-US" altLang="zh-CN" dirty="0">
              <a:latin typeface="黑体" panose="02010609060101010101" pitchFamily="49" charset="-122"/>
              <a:ea typeface="黑体" panose="02010609060101010101" pitchFamily="49" charset="-122"/>
            </a:endParaRPr>
          </a:p>
          <a:p>
            <a:pPr eaLnBrk="1" hangingPunct="1"/>
            <a:r>
              <a:rPr lang="zh-CN" altLang="en-US" sz="2400" dirty="0">
                <a:latin typeface="黑体" panose="02010609060101010101" pitchFamily="49" charset="-122"/>
                <a:ea typeface="黑体" panose="02010609060101010101" pitchFamily="49" charset="-122"/>
              </a:rPr>
              <a:t>满足第</a:t>
            </a:r>
            <a:r>
              <a:rPr lang="en-US" altLang="zh-CN" sz="2400" dirty="0">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个条件往往比较容易，因为在现实任务中，出于种种考虑，比如希望使用较少的个体学习器，或者是希望重用关于常见学习器的一些经验等，人们往往会使用比较强的个体学习器。</a:t>
            </a:r>
            <a:endParaRPr lang="en-US" altLang="zh-CN" sz="2400" dirty="0">
              <a:latin typeface="黑体" panose="02010609060101010101" pitchFamily="49" charset="-122"/>
              <a:ea typeface="黑体" panose="02010609060101010101" pitchFamily="49" charset="-122"/>
            </a:endParaRPr>
          </a:p>
          <a:p>
            <a:pPr eaLnBrk="1" hangingPunct="1"/>
            <a:r>
              <a:rPr lang="zh-CN" altLang="en-US" sz="2400" dirty="0">
                <a:latin typeface="黑体" panose="02010609060101010101" pitchFamily="49" charset="-122"/>
                <a:ea typeface="黑体" panose="02010609060101010101" pitchFamily="49" charset="-122"/>
              </a:rPr>
              <a:t>满足第</a:t>
            </a:r>
            <a:r>
              <a:rPr lang="en-US" altLang="zh-CN" sz="2400" dirty="0">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个条件往往比较困难，个体学习器是为解决同一个问题训练出来的，显然不可能互相独立！事实上，个体学习器的“准确性”和“多样性”本身就存在冲突。一般的，准确性很高之后，要增加多样性就需要牺牲准确性。</a:t>
            </a:r>
            <a:endParaRPr lang="en-US" altLang="zh-CN" sz="2400" dirty="0">
              <a:latin typeface="黑体" panose="02010609060101010101" pitchFamily="49" charset="-122"/>
              <a:ea typeface="黑体" panose="02010609060101010101" pitchFamily="49" charset="-122"/>
            </a:endParaRPr>
          </a:p>
          <a:p>
            <a:pPr eaLnBrk="1" hangingPunct="1">
              <a:buNone/>
            </a:pPr>
            <a:r>
              <a:rPr lang="en-US" altLang="zh-CN" sz="2400" dirty="0">
                <a:latin typeface="黑体" panose="02010609060101010101" pitchFamily="49" charset="-122"/>
                <a:ea typeface="黑体" panose="02010609060101010101" pitchFamily="49" charset="-122"/>
              </a:rPr>
              <a:t>	</a:t>
            </a:r>
            <a:r>
              <a:rPr lang="zh-CN" altLang="en-US" sz="2400" b="1" dirty="0">
                <a:solidFill>
                  <a:srgbClr val="FF0000"/>
                </a:solidFill>
                <a:latin typeface="黑体" panose="02010609060101010101" pitchFamily="49" charset="-122"/>
                <a:ea typeface="黑体" panose="02010609060101010101" pitchFamily="49" charset="-122"/>
              </a:rPr>
              <a:t>因此，如何产生“好而不同”的个体学习器是集成学习研究的核心！</a:t>
            </a:r>
            <a:endParaRPr lang="en-US" altLang="zh-CN" sz="2400" b="1" dirty="0">
              <a:solidFill>
                <a:srgbClr val="FF0000"/>
              </a:solidFill>
              <a:latin typeface="Times New Roman" panose="02020603050405020304" pitchFamily="18" charset="0"/>
              <a:ea typeface="黑体" panose="02010609060101010101" pitchFamily="49" charset="-122"/>
            </a:endParaRPr>
          </a:p>
        </p:txBody>
      </p:sp>
      <p:sp>
        <p:nvSpPr>
          <p:cNvPr id="517122"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一、集成学习基础知识</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9169"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pPr>
            <a:r>
              <a:rPr lang="zh-CN" altLang="en-US" b="1" dirty="0">
                <a:solidFill>
                  <a:srgbClr val="FF0000"/>
                </a:solidFill>
                <a:latin typeface="Times New Roman" panose="02020603050405020304" pitchFamily="18" charset="0"/>
                <a:ea typeface="黑体" panose="02010609060101010101" pitchFamily="49" charset="-122"/>
              </a:rPr>
              <a:t>那么，如何在保持个体学习器足够“好”的前提下增强多样性呢？</a:t>
            </a:r>
            <a:r>
              <a:rPr lang="zh-CN" altLang="en-US" dirty="0">
                <a:latin typeface="Times New Roman" panose="02020603050405020304" pitchFamily="18" charset="0"/>
                <a:ea typeface="黑体" panose="02010609060101010101" pitchFamily="49" charset="-122"/>
              </a:rPr>
              <a:t>一般的思路是在学习过程中引入随机性，常用方法主要包括：</a:t>
            </a:r>
            <a:endParaRPr lang="en-US" altLang="zh-CN" dirty="0">
              <a:latin typeface="Times New Roman" panose="02020603050405020304" pitchFamily="18" charset="0"/>
              <a:ea typeface="黑体" panose="02010609060101010101" pitchFamily="49" charset="-122"/>
            </a:endParaRPr>
          </a:p>
          <a:p>
            <a:pPr eaLnBrk="1" hangingPunct="1">
              <a:lnSpc>
                <a:spcPts val="3800"/>
              </a:lnSpc>
              <a:buFont typeface="Wingdings" panose="05000000000000000000" pitchFamily="2" charset="2"/>
              <a:buChar char="ü"/>
            </a:pPr>
            <a:r>
              <a:rPr lang="zh-CN" altLang="en-US" dirty="0">
                <a:latin typeface="Times New Roman" panose="02020603050405020304" pitchFamily="18" charset="0"/>
                <a:ea typeface="黑体" panose="02010609060101010101" pitchFamily="49" charset="-122"/>
              </a:rPr>
              <a:t>训练样本扰动</a:t>
            </a:r>
            <a:endParaRPr lang="en-US" altLang="zh-CN" dirty="0">
              <a:latin typeface="Times New Roman" panose="02020603050405020304" pitchFamily="18" charset="0"/>
              <a:ea typeface="黑体" panose="02010609060101010101" pitchFamily="49" charset="-122"/>
            </a:endParaRPr>
          </a:p>
          <a:p>
            <a:pPr eaLnBrk="1" hangingPunct="1">
              <a:lnSpc>
                <a:spcPts val="3800"/>
              </a:lnSpc>
              <a:buFont typeface="Wingdings" panose="05000000000000000000" pitchFamily="2" charset="2"/>
              <a:buChar char="ü"/>
            </a:pPr>
            <a:r>
              <a:rPr lang="zh-CN" altLang="en-US" dirty="0">
                <a:latin typeface="Times New Roman" panose="02020603050405020304" pitchFamily="18" charset="0"/>
                <a:ea typeface="黑体" panose="02010609060101010101" pitchFamily="49" charset="-122"/>
              </a:rPr>
              <a:t>输入属性扰动</a:t>
            </a:r>
            <a:endParaRPr lang="en-US" altLang="zh-CN" dirty="0">
              <a:latin typeface="Times New Roman" panose="02020603050405020304" pitchFamily="18" charset="0"/>
              <a:ea typeface="黑体" panose="02010609060101010101" pitchFamily="49" charset="-122"/>
            </a:endParaRPr>
          </a:p>
          <a:p>
            <a:pPr eaLnBrk="1" hangingPunct="1">
              <a:lnSpc>
                <a:spcPts val="3800"/>
              </a:lnSpc>
              <a:buFont typeface="Wingdings" panose="05000000000000000000" pitchFamily="2" charset="2"/>
              <a:buChar char="ü"/>
            </a:pPr>
            <a:r>
              <a:rPr lang="zh-CN" altLang="en-US" dirty="0">
                <a:latin typeface="Times New Roman" panose="02020603050405020304" pitchFamily="18" charset="0"/>
                <a:ea typeface="黑体" panose="02010609060101010101" pitchFamily="49" charset="-122"/>
              </a:rPr>
              <a:t>输出标记扰动</a:t>
            </a:r>
            <a:endParaRPr lang="en-US" altLang="zh-CN" dirty="0">
              <a:latin typeface="Times New Roman" panose="02020603050405020304" pitchFamily="18" charset="0"/>
              <a:ea typeface="黑体" panose="02010609060101010101" pitchFamily="49" charset="-122"/>
            </a:endParaRPr>
          </a:p>
          <a:p>
            <a:pPr eaLnBrk="1" hangingPunct="1">
              <a:lnSpc>
                <a:spcPts val="3800"/>
              </a:lnSpc>
              <a:buFont typeface="Wingdings" panose="05000000000000000000" pitchFamily="2" charset="2"/>
              <a:buChar char="ü"/>
            </a:pPr>
            <a:r>
              <a:rPr lang="zh-CN" altLang="en-US" dirty="0">
                <a:latin typeface="Times New Roman" panose="02020603050405020304" pitchFamily="18" charset="0"/>
                <a:ea typeface="黑体" panose="02010609060101010101" pitchFamily="49" charset="-122"/>
              </a:rPr>
              <a:t>算法参数扰动</a:t>
            </a:r>
            <a:endParaRPr lang="en-US" altLang="zh-CN" dirty="0">
              <a:latin typeface="Times New Roman" panose="02020603050405020304" pitchFamily="18" charset="0"/>
              <a:ea typeface="黑体" panose="02010609060101010101" pitchFamily="49" charset="-122"/>
            </a:endParaRPr>
          </a:p>
          <a:p>
            <a:pPr eaLnBrk="1" hangingPunct="1">
              <a:lnSpc>
                <a:spcPts val="3800"/>
              </a:lnSpc>
              <a:buFont typeface="Wingdings" panose="05000000000000000000" pitchFamily="2" charset="2"/>
              <a:buChar char="ü"/>
            </a:pPr>
            <a:r>
              <a:rPr lang="zh-CN" altLang="en-US" dirty="0">
                <a:latin typeface="Times New Roman" panose="02020603050405020304" pitchFamily="18" charset="0"/>
                <a:ea typeface="黑体" panose="02010609060101010101" pitchFamily="49" charset="-122"/>
              </a:rPr>
              <a:t>混合扰动</a:t>
            </a:r>
            <a:endParaRPr lang="en-US" altLang="zh-CN" dirty="0">
              <a:latin typeface="Times New Roman" panose="02020603050405020304" pitchFamily="18" charset="0"/>
              <a:ea typeface="黑体" panose="02010609060101010101" pitchFamily="49" charset="-122"/>
            </a:endParaRPr>
          </a:p>
        </p:txBody>
      </p:sp>
      <p:sp>
        <p:nvSpPr>
          <p:cNvPr id="519170"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二、集成学习常用方法</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1217"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buNone/>
            </a:pPr>
            <a:r>
              <a:rPr lang="en-US" altLang="zh-CN" b="1" dirty="0">
                <a:latin typeface="Times New Roman" panose="02020603050405020304" pitchFamily="18" charset="0"/>
                <a:ea typeface="黑体" panose="02010609060101010101" pitchFamily="49" charset="-122"/>
              </a:rPr>
              <a:t>1</a:t>
            </a:r>
            <a:r>
              <a:rPr lang="zh-CN" altLang="en-US" b="1" dirty="0">
                <a:latin typeface="Times New Roman" panose="02020603050405020304" pitchFamily="18" charset="0"/>
                <a:ea typeface="黑体" panose="02010609060101010101" pitchFamily="49" charset="-122"/>
              </a:rPr>
              <a:t>）训练样本扰动</a:t>
            </a:r>
            <a:endParaRPr lang="en-US" altLang="zh-CN" b="1" dirty="0">
              <a:latin typeface="Times New Roman" panose="02020603050405020304" pitchFamily="18" charset="0"/>
              <a:ea typeface="黑体" panose="02010609060101010101" pitchFamily="49" charset="-122"/>
            </a:endParaRPr>
          </a:p>
          <a:p>
            <a:pPr eaLnBrk="1" hangingPunct="1">
              <a:lnSpc>
                <a:spcPts val="3800"/>
              </a:lnSpc>
            </a:pPr>
            <a:r>
              <a:rPr lang="zh-CN" altLang="en-US" dirty="0">
                <a:latin typeface="Times New Roman" panose="02020603050405020304" pitchFamily="18" charset="0"/>
                <a:ea typeface="黑体" panose="02010609060101010101" pitchFamily="49" charset="-122"/>
              </a:rPr>
              <a:t>训练样本扰动通常是用抽样的方法从原始训练样本集中产生出不同的样本子集，然后再利用不同的样本子集训练出不同的个体学习器。比如，在装袋</a:t>
            </a:r>
            <a:r>
              <a:rPr lang="en-US" altLang="zh-CN" dirty="0">
                <a:latin typeface="Times New Roman" panose="02020603050405020304" pitchFamily="18" charset="0"/>
                <a:ea typeface="黑体" panose="02010609060101010101" pitchFamily="49" charset="-122"/>
              </a:rPr>
              <a:t>Bagging</a:t>
            </a:r>
            <a:r>
              <a:rPr lang="zh-CN" altLang="en-US" dirty="0">
                <a:latin typeface="Times New Roman" panose="02020603050405020304" pitchFamily="18" charset="0"/>
                <a:ea typeface="黑体" panose="02010609060101010101" pitchFamily="49" charset="-122"/>
              </a:rPr>
              <a:t>中使用自助采样，在提升</a:t>
            </a:r>
            <a:r>
              <a:rPr lang="en-US" altLang="zh-CN" dirty="0">
                <a:latin typeface="Times New Roman" panose="02020603050405020304" pitchFamily="18" charset="0"/>
                <a:ea typeface="黑体" panose="02010609060101010101" pitchFamily="49" charset="-122"/>
              </a:rPr>
              <a:t>Boosting</a:t>
            </a:r>
            <a:r>
              <a:rPr lang="zh-CN" altLang="en-US" dirty="0">
                <a:latin typeface="Times New Roman" panose="02020603050405020304" pitchFamily="18" charset="0"/>
                <a:ea typeface="黑体" panose="02010609060101010101" pitchFamily="49" charset="-122"/>
              </a:rPr>
              <a:t>中使用序列采样。</a:t>
            </a:r>
            <a:endParaRPr lang="en-US" altLang="zh-CN" dirty="0">
              <a:latin typeface="Times New Roman" panose="02020603050405020304" pitchFamily="18" charset="0"/>
              <a:ea typeface="黑体" panose="02010609060101010101" pitchFamily="49" charset="-122"/>
            </a:endParaRPr>
          </a:p>
          <a:p>
            <a:pPr eaLnBrk="1" hangingPunct="1">
              <a:lnSpc>
                <a:spcPts val="3800"/>
              </a:lnSpc>
            </a:pPr>
            <a:r>
              <a:rPr lang="zh-CN" altLang="en-US" dirty="0">
                <a:latin typeface="Times New Roman" panose="02020603050405020304" pitchFamily="18" charset="0"/>
                <a:ea typeface="黑体" panose="02010609060101010101" pitchFamily="49" charset="-122"/>
              </a:rPr>
              <a:t>此类方法简单高效，使用也最广，但只对不稳定基学习器有效，比如决策树、神经网络等；对稳定基学习器效果不明显，比如线性学习器、支持向量机、朴素贝叶斯、</a:t>
            </a:r>
            <a:r>
              <a:rPr lang="en-US" altLang="zh-CN" dirty="0">
                <a:latin typeface="Times New Roman" panose="02020603050405020304" pitchFamily="18" charset="0"/>
                <a:ea typeface="黑体" panose="02010609060101010101" pitchFamily="49" charset="-122"/>
              </a:rPr>
              <a:t>k-</a:t>
            </a:r>
            <a:r>
              <a:rPr lang="zh-CN" altLang="en-US" dirty="0">
                <a:latin typeface="Times New Roman" panose="02020603050405020304" pitchFamily="18" charset="0"/>
                <a:ea typeface="黑体" panose="02010609060101010101" pitchFamily="49" charset="-122"/>
              </a:rPr>
              <a:t>最近邻学习器等。</a:t>
            </a:r>
            <a:endParaRPr lang="en-US" altLang="zh-CN" dirty="0">
              <a:latin typeface="Times New Roman" panose="02020603050405020304" pitchFamily="18" charset="0"/>
              <a:ea typeface="黑体" panose="02010609060101010101" pitchFamily="49" charset="-122"/>
            </a:endParaRPr>
          </a:p>
        </p:txBody>
      </p:sp>
      <p:sp>
        <p:nvSpPr>
          <p:cNvPr id="521218"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二、集成学习常用方法</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3265"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buNone/>
            </a:pPr>
            <a:r>
              <a:rPr lang="en-US" altLang="zh-CN" b="1" dirty="0">
                <a:latin typeface="Times New Roman" panose="02020603050405020304" pitchFamily="18" charset="0"/>
                <a:ea typeface="黑体" panose="02010609060101010101" pitchFamily="49" charset="-122"/>
              </a:rPr>
              <a:t>2</a:t>
            </a:r>
            <a:r>
              <a:rPr lang="zh-CN" altLang="en-US" b="1" dirty="0">
                <a:latin typeface="Times New Roman" panose="02020603050405020304" pitchFamily="18" charset="0"/>
                <a:ea typeface="黑体" panose="02010609060101010101" pitchFamily="49" charset="-122"/>
              </a:rPr>
              <a:t>）输入属性扰动</a:t>
            </a:r>
            <a:endParaRPr lang="en-US" altLang="zh-CN" b="1" dirty="0">
              <a:latin typeface="Times New Roman" panose="02020603050405020304" pitchFamily="18" charset="0"/>
              <a:ea typeface="黑体" panose="02010609060101010101" pitchFamily="49" charset="-122"/>
            </a:endParaRPr>
          </a:p>
          <a:p>
            <a:pPr eaLnBrk="1" hangingPunct="1">
              <a:lnSpc>
                <a:spcPts val="3800"/>
              </a:lnSpc>
            </a:pPr>
            <a:r>
              <a:rPr lang="zh-CN" altLang="en-US" dirty="0">
                <a:latin typeface="Times New Roman" panose="02020603050405020304" pitchFamily="18" charset="0"/>
                <a:ea typeface="黑体" panose="02010609060101010101" pitchFamily="49" charset="-122"/>
              </a:rPr>
              <a:t>输入属性扰动通常是从初始属性集中抽取出若干个属性子集，然后利用不同的属性子集训练出不同的个体学习器。比如，随机子空间</a:t>
            </a:r>
            <a:r>
              <a:rPr lang="en-US" altLang="zh-CN" dirty="0">
                <a:latin typeface="Times New Roman" panose="02020603050405020304" pitchFamily="18" charset="0"/>
                <a:ea typeface="黑体" panose="02010609060101010101" pitchFamily="49" charset="-122"/>
              </a:rPr>
              <a:t>[Ho,1998]</a:t>
            </a:r>
            <a:r>
              <a:rPr lang="zh-CN" altLang="en-US" dirty="0">
                <a:latin typeface="Times New Roman" panose="02020603050405020304" pitchFamily="18" charset="0"/>
                <a:ea typeface="黑体" panose="02010609060101010101" pitchFamily="49" charset="-122"/>
              </a:rPr>
              <a:t>和随机森林</a:t>
            </a:r>
            <a:r>
              <a:rPr lang="en-US" altLang="zh-CN" dirty="0">
                <a:latin typeface="Times New Roman" panose="02020603050405020304" pitchFamily="18" charset="0"/>
                <a:ea typeface="黑体" panose="02010609060101010101" pitchFamily="49" charset="-122"/>
              </a:rPr>
              <a:t>[Breiman, 2000]</a:t>
            </a:r>
            <a:r>
              <a:rPr lang="zh-CN" altLang="en-US" dirty="0">
                <a:latin typeface="Times New Roman" panose="02020603050405020304" pitchFamily="18" charset="0"/>
                <a:ea typeface="黑体" panose="02010609060101010101" pitchFamily="49" charset="-122"/>
              </a:rPr>
              <a:t>。</a:t>
            </a:r>
            <a:endParaRPr lang="en-US" altLang="zh-CN" dirty="0">
              <a:latin typeface="Times New Roman" panose="02020603050405020304" pitchFamily="18" charset="0"/>
              <a:ea typeface="黑体" panose="02010609060101010101" pitchFamily="49" charset="-122"/>
            </a:endParaRPr>
          </a:p>
          <a:p>
            <a:pPr eaLnBrk="1" hangingPunct="1">
              <a:lnSpc>
                <a:spcPts val="3800"/>
              </a:lnSpc>
            </a:pPr>
            <a:r>
              <a:rPr lang="zh-CN" altLang="en-US" dirty="0">
                <a:latin typeface="Times New Roman" panose="02020603050405020304" pitchFamily="18" charset="0"/>
                <a:ea typeface="黑体" panose="02010609060101010101" pitchFamily="49" charset="-122"/>
              </a:rPr>
              <a:t>此类方法对包含大量冗余属性的数据集有效，但若数据集只包含少量属性，或者冗余属性很少，则不宜使用。</a:t>
            </a:r>
            <a:endParaRPr lang="en-US" altLang="zh-CN" dirty="0">
              <a:latin typeface="Times New Roman" panose="02020603050405020304" pitchFamily="18" charset="0"/>
              <a:ea typeface="黑体" panose="02010609060101010101" pitchFamily="49" charset="-122"/>
            </a:endParaRPr>
          </a:p>
        </p:txBody>
      </p:sp>
      <p:sp>
        <p:nvSpPr>
          <p:cNvPr id="523266"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二、集成学习常用方法</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5313"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buNone/>
            </a:pPr>
            <a:r>
              <a:rPr lang="en-US" altLang="zh-CN" b="1" dirty="0">
                <a:latin typeface="Times New Roman" panose="02020603050405020304" pitchFamily="18" charset="0"/>
                <a:ea typeface="黑体" panose="02010609060101010101" pitchFamily="49" charset="-122"/>
              </a:rPr>
              <a:t>3</a:t>
            </a:r>
            <a:r>
              <a:rPr lang="zh-CN" altLang="en-US" b="1" dirty="0">
                <a:latin typeface="Times New Roman" panose="02020603050405020304" pitchFamily="18" charset="0"/>
                <a:ea typeface="黑体" panose="02010609060101010101" pitchFamily="49" charset="-122"/>
              </a:rPr>
              <a:t>）输出标记扰动</a:t>
            </a:r>
            <a:endParaRPr lang="en-US" altLang="zh-CN" b="1" dirty="0">
              <a:latin typeface="Times New Roman" panose="02020603050405020304" pitchFamily="18" charset="0"/>
              <a:ea typeface="黑体" panose="02010609060101010101" pitchFamily="49" charset="-122"/>
            </a:endParaRPr>
          </a:p>
          <a:p>
            <a:pPr eaLnBrk="1" hangingPunct="1">
              <a:lnSpc>
                <a:spcPts val="3800"/>
              </a:lnSpc>
            </a:pPr>
            <a:r>
              <a:rPr lang="zh-CN" altLang="en-US" dirty="0">
                <a:latin typeface="Times New Roman" panose="02020603050405020304" pitchFamily="18" charset="0"/>
                <a:ea typeface="黑体" panose="02010609060101010101" pitchFamily="49" charset="-122"/>
              </a:rPr>
              <a:t>输出标记扰动通常是对训练样本的类标记稍作变动，比如，可将原来的多分类问题随机转化多个二分类问题来训练基学习器，纠错输出码</a:t>
            </a:r>
            <a:r>
              <a:rPr lang="en-US" altLang="zh-CN" dirty="0">
                <a:latin typeface="Times New Roman" panose="02020603050405020304" pitchFamily="18" charset="0"/>
                <a:ea typeface="黑体" panose="02010609060101010101" pitchFamily="49" charset="-122"/>
              </a:rPr>
              <a:t>[Dietterich and Bakiri, 1995]</a:t>
            </a:r>
            <a:r>
              <a:rPr lang="zh-CN" altLang="en-US" dirty="0">
                <a:latin typeface="Times New Roman" panose="02020603050405020304" pitchFamily="18" charset="0"/>
                <a:ea typeface="黑体" panose="02010609060101010101" pitchFamily="49" charset="-122"/>
              </a:rPr>
              <a:t>就是这类方法的典型代表。</a:t>
            </a:r>
            <a:endParaRPr lang="en-US" altLang="zh-CN" dirty="0">
              <a:latin typeface="Times New Roman" panose="02020603050405020304" pitchFamily="18" charset="0"/>
              <a:ea typeface="黑体" panose="02010609060101010101" pitchFamily="49" charset="-122"/>
            </a:endParaRPr>
          </a:p>
          <a:p>
            <a:pPr eaLnBrk="1" hangingPunct="1">
              <a:lnSpc>
                <a:spcPts val="3800"/>
              </a:lnSpc>
            </a:pPr>
            <a:r>
              <a:rPr lang="zh-CN" altLang="en-US" dirty="0">
                <a:latin typeface="Times New Roman" panose="02020603050405020304" pitchFamily="18" charset="0"/>
                <a:ea typeface="黑体" panose="02010609060101010101" pitchFamily="49" charset="-122"/>
              </a:rPr>
              <a:t>此类方法对类数足够多的数据集有效，但若数据集包含的类数较少，则不宜使用。</a:t>
            </a:r>
            <a:endParaRPr lang="en-US" altLang="zh-CN" dirty="0">
              <a:latin typeface="Times New Roman" panose="02020603050405020304" pitchFamily="18" charset="0"/>
              <a:ea typeface="黑体" panose="02010609060101010101" pitchFamily="49" charset="-122"/>
            </a:endParaRPr>
          </a:p>
        </p:txBody>
      </p:sp>
      <p:sp>
        <p:nvSpPr>
          <p:cNvPr id="525314"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二、集成学习常用方法</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7361"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buNone/>
            </a:pPr>
            <a:r>
              <a:rPr lang="en-US" altLang="zh-CN" b="1" dirty="0">
                <a:latin typeface="Times New Roman" panose="02020603050405020304" pitchFamily="18" charset="0"/>
                <a:ea typeface="黑体" panose="02010609060101010101" pitchFamily="49" charset="-122"/>
              </a:rPr>
              <a:t>4</a:t>
            </a:r>
            <a:r>
              <a:rPr lang="zh-CN" altLang="en-US" b="1" dirty="0">
                <a:latin typeface="Times New Roman" panose="02020603050405020304" pitchFamily="18" charset="0"/>
                <a:ea typeface="黑体" panose="02010609060101010101" pitchFamily="49" charset="-122"/>
              </a:rPr>
              <a:t>）算法参数扰动</a:t>
            </a:r>
            <a:endParaRPr lang="en-US" altLang="zh-CN" b="1" dirty="0">
              <a:latin typeface="Times New Roman" panose="02020603050405020304" pitchFamily="18" charset="0"/>
              <a:ea typeface="黑体" panose="02010609060101010101" pitchFamily="49" charset="-122"/>
            </a:endParaRPr>
          </a:p>
          <a:p>
            <a:pPr eaLnBrk="1" hangingPunct="1">
              <a:lnSpc>
                <a:spcPts val="3800"/>
              </a:lnSpc>
            </a:pPr>
            <a:r>
              <a:rPr lang="zh-CN" altLang="en-US" dirty="0">
                <a:latin typeface="Times New Roman" panose="02020603050405020304" pitchFamily="18" charset="0"/>
                <a:ea typeface="黑体" panose="02010609060101010101" pitchFamily="49" charset="-122"/>
              </a:rPr>
              <a:t>算法参数扰动通常是通过随机设置不同的参数来训练差别较大的个体学习器。比如，神经网络的隐层神经元数、初始连接权值等</a:t>
            </a:r>
            <a:endParaRPr lang="en-US" altLang="zh-CN" dirty="0">
              <a:latin typeface="Times New Roman" panose="02020603050405020304" pitchFamily="18" charset="0"/>
              <a:ea typeface="黑体" panose="02010609060101010101" pitchFamily="49" charset="-122"/>
            </a:endParaRPr>
          </a:p>
          <a:p>
            <a:pPr eaLnBrk="1" hangingPunct="1">
              <a:lnSpc>
                <a:spcPts val="3800"/>
              </a:lnSpc>
            </a:pPr>
            <a:r>
              <a:rPr lang="zh-CN" altLang="en-US" dirty="0">
                <a:latin typeface="Times New Roman" panose="02020603050405020304" pitchFamily="18" charset="0"/>
                <a:ea typeface="黑体" panose="02010609060101010101" pitchFamily="49" charset="-122"/>
              </a:rPr>
              <a:t>此类方法对参数较多的算法有效，对参数较少的算法，可通过将其学习过程中某些环节用其他类似方式代替</a:t>
            </a:r>
            <a:r>
              <a:rPr lang="en-US" altLang="zh-CN" dirty="0">
                <a:latin typeface="Times New Roman" panose="02020603050405020304" pitchFamily="18" charset="0"/>
                <a:ea typeface="黑体" panose="02010609060101010101" pitchFamily="49" charset="-122"/>
              </a:rPr>
              <a:t>?</a:t>
            </a:r>
            <a:r>
              <a:rPr lang="zh-CN" altLang="en-US" dirty="0">
                <a:latin typeface="Times New Roman" panose="02020603050405020304" pitchFamily="18" charset="0"/>
                <a:ea typeface="黑体" panose="02010609060101010101" pitchFamily="49" charset="-122"/>
              </a:rPr>
              <a:t>从而达到扰动的目的。</a:t>
            </a:r>
            <a:endParaRPr lang="en-US" altLang="zh-CN" dirty="0">
              <a:latin typeface="Times New Roman" panose="02020603050405020304" pitchFamily="18" charset="0"/>
              <a:ea typeface="黑体" panose="02010609060101010101" pitchFamily="49" charset="-122"/>
            </a:endParaRPr>
          </a:p>
        </p:txBody>
      </p:sp>
      <p:sp>
        <p:nvSpPr>
          <p:cNvPr id="527362"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二、集成学习常用方法</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9409"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buNone/>
            </a:pPr>
            <a:r>
              <a:rPr lang="en-US" altLang="zh-CN" b="1" dirty="0">
                <a:latin typeface="Times New Roman" panose="02020603050405020304" pitchFamily="18" charset="0"/>
                <a:ea typeface="黑体" panose="02010609060101010101" pitchFamily="49" charset="-122"/>
              </a:rPr>
              <a:t>5</a:t>
            </a:r>
            <a:r>
              <a:rPr lang="zh-CN" altLang="en-US" b="1" dirty="0">
                <a:latin typeface="Times New Roman" panose="02020603050405020304" pitchFamily="18" charset="0"/>
                <a:ea typeface="黑体" panose="02010609060101010101" pitchFamily="49" charset="-122"/>
              </a:rPr>
              <a:t>）混合扰动</a:t>
            </a:r>
            <a:endParaRPr lang="en-US" altLang="zh-CN" b="1" dirty="0">
              <a:latin typeface="Times New Roman" panose="02020603050405020304" pitchFamily="18" charset="0"/>
              <a:ea typeface="黑体" panose="02010609060101010101" pitchFamily="49" charset="-122"/>
            </a:endParaRPr>
          </a:p>
          <a:p>
            <a:pPr eaLnBrk="1" hangingPunct="1">
              <a:lnSpc>
                <a:spcPts val="3800"/>
              </a:lnSpc>
            </a:pPr>
            <a:r>
              <a:rPr lang="zh-CN" altLang="en-US" dirty="0">
                <a:latin typeface="Times New Roman" panose="02020603050405020304" pitchFamily="18" charset="0"/>
                <a:ea typeface="黑体" panose="02010609060101010101" pitchFamily="49" charset="-122"/>
              </a:rPr>
              <a:t>混合扰动是指在在同一个集成算法中同时使用上述多种扰动方法。比如，随机森林就同时使用了训练样本扰动和输入属性扰动。</a:t>
            </a:r>
            <a:endParaRPr lang="en-US" altLang="zh-CN" dirty="0">
              <a:latin typeface="Times New Roman" panose="02020603050405020304" pitchFamily="18" charset="0"/>
              <a:ea typeface="黑体" panose="02010609060101010101" pitchFamily="49" charset="-122"/>
            </a:endParaRPr>
          </a:p>
        </p:txBody>
      </p:sp>
      <p:sp>
        <p:nvSpPr>
          <p:cNvPr id="529410"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二、集成学习常用方法</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1457"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pPr>
            <a:r>
              <a:rPr lang="zh-CN" altLang="en-US" dirty="0">
                <a:latin typeface="Times New Roman" panose="02020603050405020304" pitchFamily="18" charset="0"/>
                <a:ea typeface="黑体" panose="02010609060101010101" pitchFamily="49" charset="-122"/>
              </a:rPr>
              <a:t>到此为止，我们都是在讨论：</a:t>
            </a:r>
            <a:r>
              <a:rPr lang="zh-CN" altLang="en-US" b="1" dirty="0">
                <a:solidFill>
                  <a:srgbClr val="FF0000"/>
                </a:solidFill>
                <a:latin typeface="黑体" panose="02010609060101010101" pitchFamily="49" charset="-122"/>
                <a:ea typeface="黑体" panose="02010609060101010101" pitchFamily="49" charset="-122"/>
              </a:rPr>
              <a:t>怎么通过集成学习的常用方法生成“好而不同”的个体学习器？</a:t>
            </a:r>
            <a:endParaRPr lang="en-US" altLang="zh-CN" b="1" dirty="0">
              <a:solidFill>
                <a:srgbClr val="FF0000"/>
              </a:solidFill>
              <a:latin typeface="黑体" panose="02010609060101010101" pitchFamily="49" charset="-122"/>
              <a:ea typeface="黑体" panose="02010609060101010101" pitchFamily="49" charset="-122"/>
            </a:endParaRPr>
          </a:p>
          <a:p>
            <a:pPr eaLnBrk="1" hangingPunct="1">
              <a:lnSpc>
                <a:spcPts val="3800"/>
              </a:lnSpc>
            </a:pPr>
            <a:r>
              <a:rPr lang="zh-CN" altLang="en-US" dirty="0">
                <a:latin typeface="Times New Roman" panose="02020603050405020304" pitchFamily="18" charset="0"/>
                <a:ea typeface="黑体" panose="02010609060101010101" pitchFamily="49" charset="-122"/>
              </a:rPr>
              <a:t>剩下来要解决的问题：</a:t>
            </a:r>
            <a:r>
              <a:rPr lang="zh-CN" altLang="en-US" b="1" dirty="0">
                <a:solidFill>
                  <a:srgbClr val="FF0000"/>
                </a:solidFill>
                <a:latin typeface="黑体" panose="02010609060101010101" pitchFamily="49" charset="-122"/>
                <a:ea typeface="黑体" panose="02010609060101010101" pitchFamily="49" charset="-122"/>
              </a:rPr>
              <a:t>怎么结合生成的个体学习器，具体的结合策略有哪些？</a:t>
            </a:r>
            <a:endParaRPr lang="en-US" altLang="zh-CN" b="1" dirty="0">
              <a:solidFill>
                <a:srgbClr val="FF0000"/>
              </a:solidFill>
              <a:latin typeface="黑体" panose="02010609060101010101" pitchFamily="49" charset="-122"/>
              <a:ea typeface="黑体" panose="02010609060101010101" pitchFamily="49" charset="-122"/>
            </a:endParaRPr>
          </a:p>
          <a:p>
            <a:pPr eaLnBrk="1" hangingPunct="1">
              <a:lnSpc>
                <a:spcPts val="3800"/>
              </a:lnSpc>
            </a:pPr>
            <a:r>
              <a:rPr lang="zh-CN" altLang="en-US" dirty="0">
                <a:latin typeface="Times New Roman" panose="02020603050405020304" pitchFamily="18" charset="0"/>
                <a:ea typeface="黑体" panose="02010609060101010101" pitchFamily="49" charset="-122"/>
              </a:rPr>
              <a:t>对分类任务来说，最常见的结合策略就是投票法</a:t>
            </a:r>
            <a:r>
              <a:rPr lang="en-US" altLang="zh-CN" dirty="0">
                <a:latin typeface="Times New Roman" panose="02020603050405020304" pitchFamily="18" charset="0"/>
                <a:ea typeface="黑体" panose="02010609060101010101" pitchFamily="49" charset="-122"/>
              </a:rPr>
              <a:t>(voting)</a:t>
            </a:r>
            <a:r>
              <a:rPr lang="zh-CN" altLang="en-US" dirty="0">
                <a:latin typeface="Times New Roman" panose="02020603050405020304" pitchFamily="18" charset="0"/>
                <a:ea typeface="黑体" panose="02010609060101010101" pitchFamily="49" charset="-122"/>
              </a:rPr>
              <a:t>，具体包括：</a:t>
            </a:r>
            <a:endParaRPr lang="en-US" altLang="zh-CN" dirty="0">
              <a:latin typeface="Times New Roman" panose="02020603050405020304" pitchFamily="18" charset="0"/>
              <a:ea typeface="黑体" panose="02010609060101010101" pitchFamily="49" charset="-122"/>
            </a:endParaRPr>
          </a:p>
          <a:p>
            <a:pPr eaLnBrk="1" hangingPunct="1">
              <a:lnSpc>
                <a:spcPts val="3800"/>
              </a:lnSpc>
              <a:buFont typeface="Wingdings" panose="05000000000000000000" pitchFamily="2" charset="2"/>
              <a:buChar char="ü"/>
            </a:pPr>
            <a:r>
              <a:rPr lang="zh-CN" altLang="en-US" dirty="0">
                <a:latin typeface="Times New Roman" panose="02020603050405020304" pitchFamily="18" charset="0"/>
                <a:ea typeface="黑体" panose="02010609060101010101" pitchFamily="49" charset="-122"/>
              </a:rPr>
              <a:t>绝对多数投票法</a:t>
            </a:r>
            <a:r>
              <a:rPr lang="en-US" altLang="zh-CN" dirty="0">
                <a:latin typeface="Times New Roman" panose="02020603050405020304" pitchFamily="18" charset="0"/>
                <a:ea typeface="黑体" panose="02010609060101010101" pitchFamily="49" charset="-122"/>
              </a:rPr>
              <a:t>(majority voting)</a:t>
            </a:r>
            <a:endParaRPr lang="en-US" altLang="zh-CN" dirty="0">
              <a:latin typeface="Times New Roman" panose="02020603050405020304" pitchFamily="18" charset="0"/>
              <a:ea typeface="黑体" panose="02010609060101010101" pitchFamily="49" charset="-122"/>
            </a:endParaRPr>
          </a:p>
          <a:p>
            <a:pPr eaLnBrk="1" hangingPunct="1">
              <a:lnSpc>
                <a:spcPts val="3800"/>
              </a:lnSpc>
              <a:buFont typeface="Wingdings" panose="05000000000000000000" pitchFamily="2" charset="2"/>
              <a:buChar char="ü"/>
            </a:pPr>
            <a:r>
              <a:rPr lang="zh-CN" altLang="en-US" dirty="0">
                <a:latin typeface="Times New Roman" panose="02020603050405020304" pitchFamily="18" charset="0"/>
                <a:ea typeface="黑体" panose="02010609060101010101" pitchFamily="49" charset="-122"/>
              </a:rPr>
              <a:t>相对多数投票法</a:t>
            </a:r>
            <a:r>
              <a:rPr lang="en-US" altLang="zh-CN" dirty="0">
                <a:latin typeface="Times New Roman" panose="02020603050405020304" pitchFamily="18" charset="0"/>
                <a:ea typeface="黑体" panose="02010609060101010101" pitchFamily="49" charset="-122"/>
              </a:rPr>
              <a:t>(plurality voting)</a:t>
            </a:r>
            <a:endParaRPr lang="en-US" altLang="zh-CN" dirty="0">
              <a:latin typeface="Times New Roman" panose="02020603050405020304" pitchFamily="18" charset="0"/>
              <a:ea typeface="黑体" panose="02010609060101010101" pitchFamily="49" charset="-122"/>
            </a:endParaRPr>
          </a:p>
          <a:p>
            <a:pPr eaLnBrk="1" hangingPunct="1">
              <a:lnSpc>
                <a:spcPts val="3800"/>
              </a:lnSpc>
              <a:buFont typeface="Wingdings" panose="05000000000000000000" pitchFamily="2" charset="2"/>
              <a:buChar char="ü"/>
            </a:pPr>
            <a:r>
              <a:rPr lang="zh-CN" altLang="en-US" dirty="0">
                <a:latin typeface="Times New Roman" panose="02020603050405020304" pitchFamily="18" charset="0"/>
                <a:ea typeface="黑体" panose="02010609060101010101" pitchFamily="49" charset="-122"/>
              </a:rPr>
              <a:t>加权投票法</a:t>
            </a:r>
            <a:r>
              <a:rPr lang="en-US" altLang="zh-CN" dirty="0">
                <a:latin typeface="Times New Roman" panose="02020603050405020304" pitchFamily="18" charset="0"/>
                <a:ea typeface="黑体" panose="02010609060101010101" pitchFamily="49" charset="-122"/>
              </a:rPr>
              <a:t>(weighted voting)</a:t>
            </a:r>
            <a:endParaRPr lang="zh-CN" altLang="en-US" dirty="0">
              <a:latin typeface="Times New Roman" panose="02020603050405020304" pitchFamily="18" charset="0"/>
              <a:ea typeface="黑体" panose="02010609060101010101" pitchFamily="49" charset="-122"/>
            </a:endParaRPr>
          </a:p>
        </p:txBody>
      </p:sp>
      <p:sp>
        <p:nvSpPr>
          <p:cNvPr id="531458"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三、集成学习结合策略</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3505"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pPr>
            <a:r>
              <a:rPr lang="zh-CN" altLang="en-US" dirty="0">
                <a:latin typeface="Times New Roman" panose="02020603050405020304" pitchFamily="18" charset="0"/>
                <a:ea typeface="黑体" panose="02010609060101010101" pitchFamily="49" charset="-122"/>
              </a:rPr>
              <a:t>绝对多数投票法：即若某标记得票过半数，则分类为该标记，否则拒绝分类。</a:t>
            </a:r>
            <a:endParaRPr lang="en-US" altLang="zh-CN" dirty="0">
              <a:latin typeface="Times New Roman" panose="02020603050405020304" pitchFamily="18" charset="0"/>
              <a:ea typeface="黑体" panose="02010609060101010101" pitchFamily="49" charset="-122"/>
            </a:endParaRPr>
          </a:p>
          <a:p>
            <a:pPr eaLnBrk="1" hangingPunct="1">
              <a:lnSpc>
                <a:spcPts val="3800"/>
              </a:lnSpc>
            </a:pPr>
            <a:r>
              <a:rPr lang="zh-CN" altLang="en-US" dirty="0">
                <a:latin typeface="Times New Roman" panose="02020603050405020304" pitchFamily="18" charset="0"/>
                <a:ea typeface="黑体" panose="02010609060101010101" pitchFamily="49" charset="-122"/>
              </a:rPr>
              <a:t>相对多数投票法：分类为得票最多的标记，若同时有多个标记获最高票，则从中随机选取一个。</a:t>
            </a:r>
            <a:endParaRPr lang="en-US" altLang="zh-CN" dirty="0">
              <a:latin typeface="Times New Roman" panose="02020603050405020304" pitchFamily="18" charset="0"/>
              <a:ea typeface="黑体" panose="02010609060101010101" pitchFamily="49" charset="-122"/>
            </a:endParaRPr>
          </a:p>
          <a:p>
            <a:pPr eaLnBrk="1" hangingPunct="1">
              <a:lnSpc>
                <a:spcPts val="3800"/>
              </a:lnSpc>
            </a:pPr>
            <a:r>
              <a:rPr lang="zh-CN" altLang="en-US" dirty="0">
                <a:latin typeface="Times New Roman" panose="02020603050405020304" pitchFamily="18" charset="0"/>
                <a:ea typeface="黑体" panose="02010609060101010101" pitchFamily="49" charset="-122"/>
              </a:rPr>
              <a:t>加权投票法：给每个个体学习器预测的类标记赋一个权值，分类为权值最大的标记。这里的权值通常为该个体学习器的分类置信度（类成员概率）。</a:t>
            </a:r>
            <a:endParaRPr lang="zh-CN" altLang="en-US" dirty="0">
              <a:latin typeface="Times New Roman" panose="02020603050405020304" pitchFamily="18" charset="0"/>
              <a:ea typeface="黑体" panose="02010609060101010101" pitchFamily="49" charset="-122"/>
            </a:endParaRPr>
          </a:p>
        </p:txBody>
      </p:sp>
      <p:sp>
        <p:nvSpPr>
          <p:cNvPr id="533506"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三、集成学习结合策略</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一、评估方法</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5" name="内容占位符 2"/>
          <p:cNvSpPr txBox="1"/>
          <p:nvPr/>
        </p:nvSpPr>
        <p:spPr>
          <a:xfrm>
            <a:off x="457200" y="1168400"/>
            <a:ext cx="7937500" cy="2565400"/>
          </a:xfrm>
          <a:prstGeom prst="rect">
            <a:avLst/>
          </a:prstGeom>
        </p:spPr>
        <p:txBody>
          <a:bodyPr>
            <a:normAutofit/>
          </a:bodyPr>
          <a:lstStyle/>
          <a:p>
            <a:pPr marL="292100" marR="0" indent="-292100" defTabSz="914400" eaLnBrk="0" hangingPunct="0">
              <a:spcBef>
                <a:spcPct val="10000"/>
              </a:spcBef>
              <a:spcAft>
                <a:spcPts val="400"/>
              </a:spcAft>
              <a:buClr>
                <a:srgbClr val="0C7B9C"/>
              </a:buClr>
              <a:buSzPct val="75000"/>
              <a:buFont typeface="Monotype Sorts" pitchFamily="2" charset="2"/>
              <a:buChar char="l"/>
              <a:defRPr/>
            </a:pPr>
            <a:r>
              <a:rPr kumimoji="0" lang="zh-CN" altLang="en-US" b="0" kern="0" cap="none" spc="0" normalizeH="0" baseline="0" noProof="0" dirty="0">
                <a:solidFill>
                  <a:srgbClr val="023A91"/>
                </a:solidFill>
                <a:latin typeface="+mn-lt"/>
                <a:ea typeface="+mn-ea"/>
                <a:cs typeface="+mn-cs"/>
              </a:rPr>
              <a:t>留出法：</a:t>
            </a:r>
            <a:endParaRPr kumimoji="0" lang="en-US" altLang="zh-CN" b="0" kern="0" cap="none" spc="0" normalizeH="0" baseline="0" noProof="0" dirty="0">
              <a:solidFill>
                <a:srgbClr val="023A91"/>
              </a:solidFill>
              <a:latin typeface="+mn-lt"/>
              <a:ea typeface="+mn-ea"/>
              <a:cs typeface="+mn-cs"/>
            </a:endParaRPr>
          </a:p>
          <a:p>
            <a:pPr marL="800100" marR="0" lvl="1" indent="-342900" algn="l" defTabSz="914400" rtl="0" eaLnBrk="0" fontAlgn="base" latinLnBrk="0" hangingPunct="0">
              <a:lnSpc>
                <a:spcPct val="100000"/>
              </a:lnSpc>
              <a:spcBef>
                <a:spcPct val="10000"/>
              </a:spcBef>
              <a:spcAft>
                <a:spcPts val="400"/>
              </a:spcAft>
              <a:buClr>
                <a:srgbClr val="0C7B9C"/>
              </a:buClr>
              <a:buSzTx/>
              <a:buFont typeface="Wingdings" panose="05000000000000000000" pitchFamily="2" charset="2"/>
              <a:buChar char="ü"/>
              <a:defRPr/>
            </a:pPr>
            <a:r>
              <a:rPr kumimoji="0" lang="zh-CN" altLang="en-US" sz="2400" b="0" i="0" u="none" strike="noStrike" kern="0" cap="none" spc="0" normalizeH="0" baseline="0" noProof="0" dirty="0">
                <a:ln>
                  <a:noFill/>
                </a:ln>
                <a:solidFill>
                  <a:schemeClr val="tx1"/>
                </a:solidFill>
                <a:effectLst/>
                <a:uLnTx/>
                <a:uFillTx/>
                <a:latin typeface="+mn-lt"/>
                <a:ea typeface="黑体" panose="02010609060101010101" pitchFamily="49" charset="-122"/>
                <a:cs typeface="+mn-cs"/>
              </a:rPr>
              <a:t>直接将数据集划分为两个互斥集合</a:t>
            </a:r>
            <a:endParaRPr kumimoji="0" lang="en-US" altLang="zh-CN" sz="2400" b="0" i="0" u="none" strike="noStrike" kern="0" cap="none" spc="0" normalizeH="0" baseline="0" noProof="0" dirty="0">
              <a:ln>
                <a:noFill/>
              </a:ln>
              <a:solidFill>
                <a:schemeClr val="tx1"/>
              </a:solidFill>
              <a:effectLst/>
              <a:uLnTx/>
              <a:uFillTx/>
              <a:latin typeface="+mn-lt"/>
              <a:ea typeface="黑体" panose="02010609060101010101" pitchFamily="49" charset="-122"/>
              <a:cs typeface="+mn-cs"/>
            </a:endParaRPr>
          </a:p>
          <a:p>
            <a:pPr marL="800100" marR="0" lvl="1" indent="-342900" algn="l" defTabSz="914400" rtl="0" eaLnBrk="0" fontAlgn="base" latinLnBrk="0" hangingPunct="0">
              <a:lnSpc>
                <a:spcPct val="100000"/>
              </a:lnSpc>
              <a:spcBef>
                <a:spcPct val="10000"/>
              </a:spcBef>
              <a:spcAft>
                <a:spcPts val="400"/>
              </a:spcAft>
              <a:buClr>
                <a:srgbClr val="0C7B9C"/>
              </a:buClr>
              <a:buSzTx/>
              <a:buFont typeface="Wingdings" panose="05000000000000000000" pitchFamily="2" charset="2"/>
              <a:buChar char="ü"/>
              <a:defRPr/>
            </a:pPr>
            <a:r>
              <a:rPr kumimoji="0" lang="zh-CN" altLang="en-US" sz="2400" b="0" i="0" u="none" strike="noStrike" kern="0" cap="none" spc="0" normalizeH="0" baseline="0" noProof="0" dirty="0">
                <a:ln>
                  <a:noFill/>
                </a:ln>
                <a:solidFill>
                  <a:schemeClr val="tx1"/>
                </a:solidFill>
                <a:effectLst/>
                <a:uLnTx/>
                <a:uFillTx/>
                <a:latin typeface="+mn-lt"/>
                <a:ea typeface="黑体" panose="02010609060101010101" pitchFamily="49" charset="-122"/>
                <a:cs typeface="+mn-cs"/>
              </a:rPr>
              <a:t>训练</a:t>
            </a:r>
            <a:r>
              <a:rPr kumimoji="0" lang="en-US" altLang="zh-CN" sz="2400" b="0" i="0" u="none" strike="noStrike" kern="0" cap="none" spc="0" normalizeH="0" baseline="0" noProof="0" dirty="0">
                <a:ln>
                  <a:noFill/>
                </a:ln>
                <a:solidFill>
                  <a:schemeClr val="tx1"/>
                </a:solidFill>
                <a:effectLst/>
                <a:uLnTx/>
                <a:uFillTx/>
                <a:latin typeface="+mn-lt"/>
                <a:ea typeface="黑体" panose="02010609060101010101" pitchFamily="49" charset="-122"/>
                <a:cs typeface="+mn-cs"/>
              </a:rPr>
              <a:t>/</a:t>
            </a:r>
            <a:r>
              <a:rPr kumimoji="0" lang="zh-CN" altLang="en-US" sz="2400" b="0" i="0" u="none" strike="noStrike" kern="0" cap="none" spc="0" normalizeH="0" baseline="0" noProof="0" dirty="0">
                <a:ln>
                  <a:noFill/>
                </a:ln>
                <a:solidFill>
                  <a:schemeClr val="tx1"/>
                </a:solidFill>
                <a:effectLst/>
                <a:uLnTx/>
                <a:uFillTx/>
                <a:latin typeface="+mn-lt"/>
                <a:ea typeface="黑体" panose="02010609060101010101" pitchFamily="49" charset="-122"/>
                <a:cs typeface="+mn-cs"/>
              </a:rPr>
              <a:t>测试集划分要尽可能保持数据分布的一致性</a:t>
            </a:r>
            <a:endParaRPr kumimoji="0" lang="en-US" altLang="zh-CN" sz="2400" b="0" i="0" u="none" strike="noStrike" kern="0" cap="none" spc="0" normalizeH="0" baseline="0" noProof="0" dirty="0">
              <a:ln>
                <a:noFill/>
              </a:ln>
              <a:solidFill>
                <a:schemeClr val="tx1"/>
              </a:solidFill>
              <a:effectLst/>
              <a:uLnTx/>
              <a:uFillTx/>
              <a:latin typeface="+mn-lt"/>
              <a:ea typeface="黑体" panose="02010609060101010101" pitchFamily="49" charset="-122"/>
              <a:cs typeface="+mn-cs"/>
            </a:endParaRPr>
          </a:p>
          <a:p>
            <a:pPr marL="800100" marR="0" lvl="1" indent="-342900" algn="l" defTabSz="914400" rtl="0" eaLnBrk="0" fontAlgn="base" latinLnBrk="0" hangingPunct="0">
              <a:lnSpc>
                <a:spcPct val="100000"/>
              </a:lnSpc>
              <a:spcBef>
                <a:spcPct val="10000"/>
              </a:spcBef>
              <a:spcAft>
                <a:spcPts val="400"/>
              </a:spcAft>
              <a:buClr>
                <a:srgbClr val="0C7B9C"/>
              </a:buClr>
              <a:buSzTx/>
              <a:buFont typeface="Wingdings" panose="05000000000000000000" pitchFamily="2" charset="2"/>
              <a:buChar char="ü"/>
              <a:defRPr/>
            </a:pPr>
            <a:r>
              <a:rPr kumimoji="0" lang="zh-CN" altLang="en-US" sz="2400" b="0" i="0" u="none" strike="noStrike" kern="0" cap="none" spc="0" normalizeH="0" baseline="0" noProof="0" dirty="0">
                <a:ln>
                  <a:noFill/>
                </a:ln>
                <a:solidFill>
                  <a:schemeClr val="tx1"/>
                </a:solidFill>
                <a:effectLst/>
                <a:uLnTx/>
                <a:uFillTx/>
                <a:latin typeface="+mn-lt"/>
                <a:ea typeface="黑体" panose="02010609060101010101" pitchFamily="49" charset="-122"/>
                <a:cs typeface="+mn-cs"/>
              </a:rPr>
              <a:t>一般若干次随机划分、重复实验取平均值</a:t>
            </a:r>
            <a:endParaRPr kumimoji="0" lang="en-US" altLang="zh-CN" sz="2400" b="0" i="0" u="none" strike="noStrike" kern="0" cap="none" spc="0" normalizeH="0" baseline="0" noProof="0" dirty="0">
              <a:ln>
                <a:noFill/>
              </a:ln>
              <a:solidFill>
                <a:schemeClr val="tx1"/>
              </a:solidFill>
              <a:effectLst/>
              <a:uLnTx/>
              <a:uFillTx/>
              <a:latin typeface="+mn-lt"/>
              <a:ea typeface="黑体" panose="02010609060101010101" pitchFamily="49" charset="-122"/>
              <a:cs typeface="+mn-cs"/>
            </a:endParaRPr>
          </a:p>
          <a:p>
            <a:pPr marL="800100" marR="0" lvl="1" indent="-342900" algn="l" defTabSz="914400" rtl="0" eaLnBrk="0" fontAlgn="base" latinLnBrk="0" hangingPunct="0">
              <a:lnSpc>
                <a:spcPct val="100000"/>
              </a:lnSpc>
              <a:spcBef>
                <a:spcPct val="10000"/>
              </a:spcBef>
              <a:spcAft>
                <a:spcPts val="400"/>
              </a:spcAft>
              <a:buClr>
                <a:srgbClr val="0C7B9C"/>
              </a:buClr>
              <a:buSzTx/>
              <a:buFont typeface="Wingdings" panose="05000000000000000000" pitchFamily="2" charset="2"/>
              <a:buChar char="ü"/>
              <a:defRPr/>
            </a:pPr>
            <a:r>
              <a:rPr kumimoji="0" lang="zh-CN" altLang="en-US" sz="2400" b="0" i="0" u="none" strike="noStrike" kern="0" cap="none" spc="0" normalizeH="0" baseline="0" noProof="0" dirty="0">
                <a:ln>
                  <a:noFill/>
                </a:ln>
                <a:solidFill>
                  <a:schemeClr val="tx1"/>
                </a:solidFill>
                <a:effectLst/>
                <a:uLnTx/>
                <a:uFillTx/>
                <a:latin typeface="+mn-lt"/>
                <a:ea typeface="黑体" panose="02010609060101010101" pitchFamily="49" charset="-122"/>
                <a:cs typeface="+mn-cs"/>
              </a:rPr>
              <a:t>训练</a:t>
            </a:r>
            <a:r>
              <a:rPr kumimoji="0" lang="en-US" altLang="zh-CN" sz="2400" b="0" i="0" u="none" strike="noStrike" kern="0" cap="none" spc="0" normalizeH="0" baseline="0" noProof="0" dirty="0">
                <a:ln>
                  <a:noFill/>
                </a:ln>
                <a:solidFill>
                  <a:schemeClr val="tx1"/>
                </a:solidFill>
                <a:effectLst/>
                <a:uLnTx/>
                <a:uFillTx/>
                <a:latin typeface="+mn-lt"/>
                <a:ea typeface="黑体" panose="02010609060101010101" pitchFamily="49" charset="-122"/>
                <a:cs typeface="+mn-cs"/>
              </a:rPr>
              <a:t>/</a:t>
            </a:r>
            <a:r>
              <a:rPr kumimoji="0" lang="zh-CN" altLang="en-US" sz="2400" b="0" i="0" u="none" strike="noStrike" kern="0" cap="none" spc="0" normalizeH="0" baseline="0" noProof="0" dirty="0">
                <a:ln>
                  <a:noFill/>
                </a:ln>
                <a:solidFill>
                  <a:schemeClr val="tx1"/>
                </a:solidFill>
                <a:effectLst/>
                <a:uLnTx/>
                <a:uFillTx/>
                <a:latin typeface="+mn-lt"/>
                <a:ea typeface="黑体" panose="02010609060101010101" pitchFamily="49" charset="-122"/>
                <a:cs typeface="+mn-cs"/>
              </a:rPr>
              <a:t>测试样本比例通常为</a:t>
            </a:r>
            <a:r>
              <a:rPr kumimoji="0" lang="en-US" altLang="zh-CN" sz="2400" b="0" i="0" u="none" strike="noStrike" kern="0" cap="none" spc="0" normalizeH="0" baseline="0" noProof="0" dirty="0">
                <a:ln>
                  <a:noFill/>
                </a:ln>
                <a:solidFill>
                  <a:schemeClr val="tx1"/>
                </a:solidFill>
                <a:effectLst/>
                <a:uLnTx/>
                <a:uFillTx/>
                <a:latin typeface="+mn-lt"/>
                <a:ea typeface="黑体" panose="02010609060101010101" pitchFamily="49" charset="-122"/>
                <a:cs typeface="+mn-cs"/>
              </a:rPr>
              <a:t>2:1~4:1</a:t>
            </a:r>
            <a:endParaRPr kumimoji="0" lang="zh-CN" altLang="en-US" sz="2400" b="0" i="0" u="none" strike="noStrike" kern="0" cap="none" spc="0" normalizeH="0" baseline="0" noProof="0" dirty="0">
              <a:ln>
                <a:noFill/>
              </a:ln>
              <a:solidFill>
                <a:schemeClr val="tx1"/>
              </a:solidFill>
              <a:effectLst/>
              <a:uLnTx/>
              <a:uFillTx/>
              <a:latin typeface="+mn-lt"/>
              <a:ea typeface="黑体" panose="02010609060101010101" pitchFamily="49" charset="-122"/>
              <a:cs typeface="+mn-cs"/>
            </a:endParaRPr>
          </a:p>
          <a:p>
            <a:pPr marL="800100" marR="0" lvl="1" indent="-342900" algn="l" defTabSz="914400" rtl="0" eaLnBrk="0" fontAlgn="base" latinLnBrk="0" hangingPunct="0">
              <a:lnSpc>
                <a:spcPct val="110000"/>
              </a:lnSpc>
              <a:spcBef>
                <a:spcPct val="10000"/>
              </a:spcBef>
              <a:spcAft>
                <a:spcPts val="400"/>
              </a:spcAft>
              <a:buClr>
                <a:srgbClr val="0C7B9C"/>
              </a:buClr>
              <a:buSzTx/>
              <a:buFont typeface="Monotype Sorts" pitchFamily="2" charset="2"/>
              <a:buChar char="–"/>
              <a:defRPr/>
            </a:pPr>
            <a:endParaRPr kumimoji="0" lang="en-US" altLang="zh-CN" sz="2400" b="0" i="0" u="none" strike="noStrike" kern="0" cap="none" spc="0" normalizeH="0" baseline="0" noProof="0" dirty="0">
              <a:ln>
                <a:noFill/>
              </a:ln>
              <a:solidFill>
                <a:schemeClr val="tx1"/>
              </a:solidFill>
              <a:effectLst/>
              <a:uLnTx/>
              <a:uFillTx/>
              <a:latin typeface="+mn-lt"/>
              <a:ea typeface="黑体" panose="02010609060101010101" pitchFamily="49" charset="-122"/>
              <a:cs typeface="+mn-cs"/>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35553" name="Picture 4" descr="未命名"/>
          <p:cNvPicPr>
            <a:picLocks noChangeAspect="1"/>
          </p:cNvPicPr>
          <p:nvPr/>
        </p:nvPicPr>
        <p:blipFill>
          <a:blip r:embed="rId1"/>
          <a:stretch>
            <a:fillRect/>
          </a:stretch>
        </p:blipFill>
        <p:spPr>
          <a:xfrm>
            <a:off x="3343275" y="2819400"/>
            <a:ext cx="762000" cy="660400"/>
          </a:xfrm>
          <a:prstGeom prst="rect">
            <a:avLst/>
          </a:prstGeom>
          <a:noFill/>
          <a:ln w="9525">
            <a:noFill/>
          </a:ln>
        </p:spPr>
      </p:pic>
      <p:sp>
        <p:nvSpPr>
          <p:cNvPr id="535554" name="Text Box 5"/>
          <p:cNvSpPr txBox="1"/>
          <p:nvPr/>
        </p:nvSpPr>
        <p:spPr>
          <a:xfrm>
            <a:off x="838200" y="1447800"/>
            <a:ext cx="7302500" cy="708025"/>
          </a:xfrm>
          <a:prstGeom prst="rect">
            <a:avLst/>
          </a:prstGeom>
          <a:noFill/>
          <a:ln w="9525">
            <a:noFill/>
          </a:ln>
        </p:spPr>
        <p:txBody>
          <a:bodyPr anchor="t" anchorCtr="0">
            <a:spAutoFit/>
          </a:bodyPr>
          <a:p>
            <a:pPr algn="ctr">
              <a:buClrTx/>
              <a:buFontTx/>
            </a:pPr>
            <a:r>
              <a:rPr lang="zh-CN" altLang="en-US" sz="4000" dirty="0">
                <a:latin typeface="Times New Roman" panose="02020603050405020304" pitchFamily="18" charset="0"/>
                <a:ea typeface="楷体_GB2312" pitchFamily="49" charset="-122"/>
              </a:rPr>
              <a:t>第</a:t>
            </a:r>
            <a:r>
              <a:rPr lang="en-US" altLang="zh-CN" sz="4000" dirty="0">
                <a:latin typeface="Times New Roman" panose="02020603050405020304" pitchFamily="18" charset="0"/>
                <a:ea typeface="楷体_GB2312" pitchFamily="49" charset="-122"/>
              </a:rPr>
              <a:t>11</a:t>
            </a:r>
            <a:r>
              <a:rPr lang="zh-CN" altLang="en-US" sz="4000" dirty="0">
                <a:latin typeface="Times New Roman" panose="02020603050405020304" pitchFamily="18" charset="0"/>
                <a:ea typeface="楷体_GB2312" pitchFamily="49" charset="-122"/>
              </a:rPr>
              <a:t>章：代价敏感学习</a:t>
            </a:r>
            <a:endParaRPr lang="zh-CN" altLang="en-US" sz="4000" dirty="0">
              <a:latin typeface="Times New Roman" panose="02020603050405020304" pitchFamily="18" charset="0"/>
              <a:ea typeface="楷体_GB2312" pitchFamily="49" charset="-122"/>
            </a:endParaRPr>
          </a:p>
        </p:txBody>
      </p:sp>
      <p:sp>
        <p:nvSpPr>
          <p:cNvPr id="535555" name="Text Box 8"/>
          <p:cNvSpPr txBox="1"/>
          <p:nvPr/>
        </p:nvSpPr>
        <p:spPr>
          <a:xfrm>
            <a:off x="684213" y="1270000"/>
            <a:ext cx="792162" cy="365125"/>
          </a:xfrm>
          <a:prstGeom prst="rect">
            <a:avLst/>
          </a:prstGeom>
          <a:noFill/>
          <a:ln w="9525">
            <a:noFill/>
          </a:ln>
        </p:spPr>
        <p:txBody>
          <a:bodyPr anchor="t" anchorCtr="0">
            <a:spAutoFit/>
          </a:bodyPr>
          <a:p>
            <a:pPr>
              <a:buClrTx/>
              <a:buFontTx/>
            </a:pPr>
            <a:r>
              <a:rPr lang="zh-CN" altLang="en-US" dirty="0">
                <a:latin typeface="Times New Roman" panose="02020603050405020304" pitchFamily="18" charset="0"/>
              </a:rPr>
              <a:t> </a:t>
            </a:r>
            <a:endParaRPr lang="zh-CN" altLang="en-US" dirty="0">
              <a:latin typeface="Times New Roman" panose="02020603050405020304" pitchFamily="18" charset="0"/>
            </a:endParaRPr>
          </a:p>
        </p:txBody>
      </p:sp>
      <p:pic>
        <p:nvPicPr>
          <p:cNvPr id="535556" name="图片 11" descr="3.png"/>
          <p:cNvPicPr>
            <a:picLocks noChangeAspect="1"/>
          </p:cNvPicPr>
          <p:nvPr/>
        </p:nvPicPr>
        <p:blipFill>
          <a:blip r:embed="rId2"/>
          <a:stretch>
            <a:fillRect/>
          </a:stretch>
        </p:blipFill>
        <p:spPr>
          <a:xfrm>
            <a:off x="2516188" y="3733800"/>
            <a:ext cx="628650" cy="628650"/>
          </a:xfrm>
          <a:prstGeom prst="rect">
            <a:avLst/>
          </a:prstGeom>
          <a:noFill/>
          <a:ln w="9525">
            <a:noFill/>
          </a:ln>
        </p:spPr>
      </p:pic>
      <p:sp>
        <p:nvSpPr>
          <p:cNvPr id="535557" name="文本框 6"/>
          <p:cNvSpPr txBox="1"/>
          <p:nvPr/>
        </p:nvSpPr>
        <p:spPr>
          <a:xfrm>
            <a:off x="1981200" y="2905125"/>
            <a:ext cx="1262063" cy="523875"/>
          </a:xfrm>
          <a:prstGeom prst="rect">
            <a:avLst/>
          </a:prstGeom>
          <a:noFill/>
          <a:ln w="9525">
            <a:noFill/>
          </a:ln>
        </p:spPr>
        <p:txBody>
          <a:bodyPr wrap="none" anchor="t" anchorCtr="0">
            <a:spAutoFit/>
          </a:bodyPr>
          <a:p>
            <a:pPr>
              <a:buClrTx/>
              <a:buFontTx/>
            </a:pPr>
            <a:r>
              <a:rPr lang="zh-CN" altLang="en-US" dirty="0">
                <a:latin typeface="微软雅黑" panose="020B0503020204020204" pitchFamily="34" charset="-122"/>
                <a:ea typeface="微软雅黑" panose="020B0503020204020204" pitchFamily="34" charset="-122"/>
              </a:rPr>
              <a:t>蒋良孝</a:t>
            </a:r>
            <a:endParaRPr lang="zh-CN" altLang="en-US" dirty="0">
              <a:latin typeface="微软雅黑" panose="020B0503020204020204" pitchFamily="34" charset="-122"/>
              <a:ea typeface="微软雅黑" panose="020B0503020204020204" pitchFamily="34" charset="-122"/>
            </a:endParaRPr>
          </a:p>
        </p:txBody>
      </p:sp>
      <p:sp>
        <p:nvSpPr>
          <p:cNvPr id="535558" name="文本框 7"/>
          <p:cNvSpPr txBox="1"/>
          <p:nvPr/>
        </p:nvSpPr>
        <p:spPr>
          <a:xfrm>
            <a:off x="4052888" y="2919413"/>
            <a:ext cx="3262312" cy="461962"/>
          </a:xfrm>
          <a:prstGeom prst="rect">
            <a:avLst/>
          </a:prstGeom>
          <a:noFill/>
          <a:ln w="9525">
            <a:noFill/>
          </a:ln>
        </p:spPr>
        <p:txBody>
          <a:bodyPr wrap="none" anchor="t" anchorCtr="0">
            <a:spAutoFit/>
          </a:bodyPr>
          <a:p>
            <a:pPr>
              <a:buClrTx/>
              <a:buFontTx/>
            </a:pPr>
            <a:r>
              <a:rPr lang="zh-CN" altLang="en-US" sz="2400" dirty="0">
                <a:latin typeface="微软雅黑" panose="020B0503020204020204" pitchFamily="34" charset="-122"/>
                <a:ea typeface="微软雅黑" panose="020B0503020204020204" pitchFamily="34" charset="-122"/>
              </a:rPr>
              <a:t>中国地质大学（武汉）</a:t>
            </a:r>
            <a:endParaRPr lang="zh-CN" altLang="en-US" sz="2400" dirty="0">
              <a:latin typeface="微软雅黑" panose="020B0503020204020204" pitchFamily="34" charset="-122"/>
              <a:ea typeface="微软雅黑" panose="020B0503020204020204" pitchFamily="34" charset="-122"/>
            </a:endParaRPr>
          </a:p>
        </p:txBody>
      </p:sp>
      <p:cxnSp>
        <p:nvCxnSpPr>
          <p:cNvPr id="535559" name="直接连接符 9"/>
          <p:cNvCxnSpPr/>
          <p:nvPr/>
        </p:nvCxnSpPr>
        <p:spPr>
          <a:xfrm>
            <a:off x="3275013" y="2819400"/>
            <a:ext cx="0" cy="635000"/>
          </a:xfrm>
          <a:prstGeom prst="line">
            <a:avLst/>
          </a:prstGeom>
          <a:ln w="38100" cap="flat" cmpd="sng">
            <a:solidFill>
              <a:srgbClr val="0000FF"/>
            </a:solidFill>
            <a:prstDash val="solid"/>
            <a:round/>
            <a:headEnd type="none" w="med" len="med"/>
            <a:tailEnd type="none" w="med" len="med"/>
          </a:ln>
        </p:spPr>
      </p:cxnSp>
      <p:sp>
        <p:nvSpPr>
          <p:cNvPr id="535560" name="文本框 1"/>
          <p:cNvSpPr txBox="1"/>
          <p:nvPr/>
        </p:nvSpPr>
        <p:spPr>
          <a:xfrm>
            <a:off x="3200400" y="4419600"/>
            <a:ext cx="2625725" cy="461963"/>
          </a:xfrm>
          <a:prstGeom prst="rect">
            <a:avLst/>
          </a:prstGeom>
          <a:noFill/>
          <a:ln w="9525">
            <a:noFill/>
          </a:ln>
        </p:spPr>
        <p:txBody>
          <a:bodyPr wrap="none" anchor="t" anchorCtr="0">
            <a:spAutoFit/>
          </a:bodyPr>
          <a:p>
            <a:pPr>
              <a:buClrTx/>
              <a:buFontTx/>
            </a:pPr>
            <a:r>
              <a:rPr lang="en-US" altLang="zh-CN" sz="2400" dirty="0">
                <a:latin typeface="Times New Roman" panose="02020603050405020304" pitchFamily="18" charset="0"/>
              </a:rPr>
              <a:t>ljiang@cug.edu.cn</a:t>
            </a:r>
            <a:endParaRPr lang="zh-CN" altLang="en-US" sz="2400" dirty="0">
              <a:latin typeface="Times New Roman" panose="02020603050405020304" pitchFamily="18" charset="0"/>
            </a:endParaRPr>
          </a:p>
        </p:txBody>
      </p:sp>
      <p:sp>
        <p:nvSpPr>
          <p:cNvPr id="535561" name="文本框 1"/>
          <p:cNvSpPr txBox="1"/>
          <p:nvPr/>
        </p:nvSpPr>
        <p:spPr>
          <a:xfrm>
            <a:off x="3049588" y="3805238"/>
            <a:ext cx="3570287" cy="461962"/>
          </a:xfrm>
          <a:prstGeom prst="rect">
            <a:avLst/>
          </a:prstGeom>
          <a:noFill/>
          <a:ln w="9525">
            <a:noFill/>
          </a:ln>
        </p:spPr>
        <p:txBody>
          <a:bodyPr wrap="none" anchor="t" anchorCtr="0">
            <a:spAutoFit/>
          </a:bodyPr>
          <a:p>
            <a:pPr>
              <a:buClrTx/>
              <a:buFontTx/>
            </a:pPr>
            <a:r>
              <a:rPr lang="zh-CN" altLang="en-US" sz="2400" b="0" dirty="0">
                <a:solidFill>
                  <a:srgbClr val="0000FF"/>
                </a:solidFill>
                <a:latin typeface="华文行楷" panose="02010800040101010101" pitchFamily="2" charset="-122"/>
                <a:ea typeface="华文行楷" panose="02010800040101010101" pitchFamily="2" charset="-122"/>
              </a:rPr>
              <a:t>机器学习与数据挖掘团队</a:t>
            </a:r>
            <a:endParaRPr lang="zh-CN" altLang="en-US" sz="2400" b="0" dirty="0">
              <a:solidFill>
                <a:srgbClr val="0000FF"/>
              </a:solidFill>
              <a:latin typeface="华文行楷" panose="02010800040101010101" pitchFamily="2" charset="-122"/>
              <a:ea typeface="华文行楷" panose="02010800040101010101" pitchFamily="2" charset="-122"/>
            </a:endParaRPr>
          </a:p>
        </p:txBody>
      </p:sp>
      <p:sp>
        <p:nvSpPr>
          <p:cNvPr id="535562" name="矩形 28"/>
          <p:cNvSpPr/>
          <p:nvPr/>
        </p:nvSpPr>
        <p:spPr>
          <a:xfrm>
            <a:off x="2362200" y="5114925"/>
            <a:ext cx="4572000" cy="523875"/>
          </a:xfrm>
          <a:prstGeom prst="rect">
            <a:avLst/>
          </a:prstGeom>
          <a:noFill/>
          <a:ln w="9525">
            <a:noFill/>
          </a:ln>
        </p:spPr>
        <p:txBody>
          <a:bodyPr anchor="t" anchorCtr="0">
            <a:spAutoFit/>
          </a:bodyPr>
          <a:p>
            <a:pPr algn="ctr">
              <a:buClrTx/>
              <a:buFontTx/>
            </a:pPr>
            <a:r>
              <a:rPr lang="en-US" altLang="zh-CN" b="0" dirty="0">
                <a:latin typeface="Times New Roman" panose="02020603050405020304" pitchFamily="18" charset="0"/>
                <a:hlinkClick r:id="rId3"/>
              </a:rPr>
              <a:t>http://grzy.cug.edu.cn/jlx/</a:t>
            </a:r>
            <a:endParaRPr lang="zh-CN" altLang="en-US" b="0" dirty="0">
              <a:solidFill>
                <a:srgbClr val="0000FF"/>
              </a:solidFill>
              <a:latin typeface="Times New Roman" panose="02020603050405020304" pitchFamily="18" charset="0"/>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7601" name="TextBox 14"/>
          <p:cNvSpPr txBox="1"/>
          <p:nvPr/>
        </p:nvSpPr>
        <p:spPr>
          <a:xfrm>
            <a:off x="914400" y="115888"/>
            <a:ext cx="3962400" cy="646112"/>
          </a:xfrm>
          <a:prstGeom prst="rect">
            <a:avLst/>
          </a:prstGeom>
          <a:noFill/>
          <a:ln w="9525">
            <a:noFill/>
          </a:ln>
        </p:spPr>
        <p:txBody>
          <a:bodyPr anchor="t" anchorCtr="0">
            <a:spAutoFit/>
          </a:bodyPr>
          <a:p>
            <a:pPr>
              <a:buClrTx/>
              <a:buFontTx/>
            </a:pPr>
            <a:r>
              <a:rPr lang="zh-CN" altLang="en-US" sz="3600" dirty="0">
                <a:solidFill>
                  <a:srgbClr val="0000CC"/>
                </a:solidFill>
                <a:latin typeface="楷体" panose="02010609060101010101" pitchFamily="49" charset="-122"/>
                <a:ea typeface="楷体" panose="02010609060101010101" pitchFamily="49" charset="-122"/>
              </a:rPr>
              <a:t>本章内容</a:t>
            </a:r>
            <a:endParaRPr lang="zh-CN" altLang="en-US" sz="3600" dirty="0">
              <a:solidFill>
                <a:srgbClr val="0000CC"/>
              </a:solidFill>
              <a:latin typeface="楷体" panose="02010609060101010101" pitchFamily="49" charset="-122"/>
              <a:ea typeface="楷体" panose="02010609060101010101" pitchFamily="49" charset="-122"/>
            </a:endParaRPr>
          </a:p>
        </p:txBody>
      </p:sp>
      <p:pic>
        <p:nvPicPr>
          <p:cNvPr id="537602" name="图片 11" descr="3.png"/>
          <p:cNvPicPr>
            <a:picLocks noChangeAspect="1"/>
          </p:cNvPicPr>
          <p:nvPr/>
        </p:nvPicPr>
        <p:blipFill>
          <a:blip r:embed="rId1"/>
          <a:stretch>
            <a:fillRect/>
          </a:stretch>
        </p:blipFill>
        <p:spPr>
          <a:xfrm>
            <a:off x="285750" y="209550"/>
            <a:ext cx="628650" cy="628650"/>
          </a:xfrm>
          <a:prstGeom prst="rect">
            <a:avLst/>
          </a:prstGeom>
          <a:noFill/>
          <a:ln w="9525">
            <a:noFill/>
          </a:ln>
        </p:spPr>
      </p:pic>
      <p:sp>
        <p:nvSpPr>
          <p:cNvPr id="10" name="AutoShape 11"/>
          <p:cNvSpPr>
            <a:spLocks noChangeArrowheads="1"/>
          </p:cNvSpPr>
          <p:nvPr/>
        </p:nvSpPr>
        <p:spPr bwMode="auto">
          <a:xfrm>
            <a:off x="1331913" y="3513138"/>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1" fontAlgn="base" latinLnBrk="0" hangingPunct="1">
              <a:lnSpc>
                <a:spcPct val="90000"/>
              </a:lnSpc>
              <a:spcBef>
                <a:spcPct val="0"/>
              </a:spcBef>
              <a:spcAft>
                <a:spcPct val="0"/>
              </a:spcAft>
              <a:buClr>
                <a:srgbClr val="FF0000"/>
              </a:buClr>
              <a:buSzTx/>
              <a:buFontTx/>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三、代价敏感学习的评估</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1" name="AutoShape 12"/>
          <p:cNvSpPr>
            <a:spLocks noChangeArrowheads="1"/>
          </p:cNvSpPr>
          <p:nvPr/>
        </p:nvSpPr>
        <p:spPr bwMode="auto">
          <a:xfrm>
            <a:off x="1331913" y="4448175"/>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1" fontAlgn="base" latinLnBrk="0" hangingPunct="1">
              <a:lnSpc>
                <a:spcPct val="90000"/>
              </a:lnSpc>
              <a:spcBef>
                <a:spcPct val="0"/>
              </a:spcBef>
              <a:spcAft>
                <a:spcPct val="0"/>
              </a:spcAft>
              <a:buClr>
                <a:srgbClr val="FF0000"/>
              </a:buClr>
              <a:buSzTx/>
              <a:buFontTx/>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四、代价敏感学习的方法</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2" name="AutoShape 8"/>
          <p:cNvSpPr>
            <a:spLocks noChangeArrowheads="1"/>
          </p:cNvSpPr>
          <p:nvPr/>
        </p:nvSpPr>
        <p:spPr bwMode="auto">
          <a:xfrm>
            <a:off x="1330325" y="1600200"/>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1" fontAlgn="base" latinLnBrk="0" hangingPunct="1">
              <a:lnSpc>
                <a:spcPct val="90000"/>
              </a:lnSpc>
              <a:spcBef>
                <a:spcPct val="0"/>
              </a:spcBef>
              <a:spcAft>
                <a:spcPct val="0"/>
              </a:spcAft>
              <a:buClr>
                <a:srgbClr val="FF0000"/>
              </a:buClr>
              <a:buSzTx/>
              <a:buFontTx/>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一、代价敏感学习的背景</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3" name="AutoShape 10"/>
          <p:cNvSpPr>
            <a:spLocks noChangeArrowheads="1"/>
          </p:cNvSpPr>
          <p:nvPr/>
        </p:nvSpPr>
        <p:spPr bwMode="auto">
          <a:xfrm>
            <a:off x="1331913" y="2527300"/>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1" fontAlgn="base" latinLnBrk="0" hangingPunct="1">
              <a:lnSpc>
                <a:spcPct val="90000"/>
              </a:lnSpc>
              <a:spcBef>
                <a:spcPct val="0"/>
              </a:spcBef>
              <a:spcAft>
                <a:spcPct val="0"/>
              </a:spcAft>
              <a:buClr>
                <a:srgbClr val="FF0000"/>
              </a:buClr>
              <a:buSzTx/>
              <a:buFontTx/>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二、代价敏感学习的定义</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9649" name="Rectangle 3"/>
          <p:cNvSpPr txBox="1"/>
          <p:nvPr/>
        </p:nvSpPr>
        <p:spPr>
          <a:xfrm>
            <a:off x="304800" y="1219200"/>
            <a:ext cx="8534400" cy="5257800"/>
          </a:xfrm>
          <a:prstGeom prst="rect">
            <a:avLst/>
          </a:prstGeom>
          <a:noFill/>
          <a:ln w="9525">
            <a:noFill/>
          </a:ln>
        </p:spPr>
        <p:txBody>
          <a:bodyPr anchor="t" anchorCtr="0"/>
          <a:p>
            <a:pPr marL="292100" indent="-292100">
              <a:lnSpc>
                <a:spcPct val="90000"/>
              </a:lnSpc>
              <a:spcBef>
                <a:spcPct val="10000"/>
              </a:spcBef>
              <a:spcAft>
                <a:spcPts val="400"/>
              </a:spcAft>
              <a:buClr>
                <a:srgbClr val="0C7B9C"/>
              </a:buClr>
              <a:buSzPct val="75000"/>
              <a:buFont typeface="Monotype Sorts" pitchFamily="2" charset="2"/>
              <a:buChar char="l"/>
            </a:pPr>
            <a:r>
              <a:rPr lang="zh-CN" altLang="en-US" sz="2400" b="0" dirty="0">
                <a:solidFill>
                  <a:srgbClr val="FF0000"/>
                </a:solidFill>
                <a:latin typeface="Arial" panose="020B0604020202020204" pitchFamily="34" charset="0"/>
              </a:rPr>
              <a:t>常用性能评估指标：准确率或错误率</a:t>
            </a:r>
            <a:endParaRPr lang="en-US" altLang="zh-CN" sz="2400" b="0" dirty="0">
              <a:solidFill>
                <a:srgbClr val="FF0000"/>
              </a:solidFill>
              <a:latin typeface="Arial" panose="020B0604020202020204" pitchFamily="34" charset="0"/>
            </a:endParaRPr>
          </a:p>
          <a:p>
            <a:pPr marL="292100" indent="-292100">
              <a:lnSpc>
                <a:spcPct val="90000"/>
              </a:lnSpc>
              <a:spcBef>
                <a:spcPct val="10000"/>
              </a:spcBef>
              <a:spcAft>
                <a:spcPts val="400"/>
              </a:spcAft>
              <a:buClr>
                <a:srgbClr val="0C7B9C"/>
              </a:buClr>
              <a:buSzPct val="75000"/>
              <a:buFontTx/>
            </a:pPr>
            <a:endParaRPr lang="zh-CN" altLang="en-US" sz="2400" b="0" dirty="0">
              <a:solidFill>
                <a:srgbClr val="FF0000"/>
              </a:solidFill>
              <a:latin typeface="Arial" panose="020B0604020202020204" pitchFamily="34" charset="0"/>
            </a:endParaRPr>
          </a:p>
          <a:p>
            <a:pPr marL="292100" indent="-292100">
              <a:lnSpc>
                <a:spcPct val="90000"/>
              </a:lnSpc>
              <a:spcBef>
                <a:spcPct val="10000"/>
              </a:spcBef>
              <a:spcAft>
                <a:spcPts val="400"/>
              </a:spcAft>
              <a:buClr>
                <a:srgbClr val="0C7B9C"/>
              </a:buClr>
              <a:buSzPct val="75000"/>
              <a:buFont typeface="Monotype Sorts" pitchFamily="2" charset="2"/>
              <a:buChar char="l"/>
            </a:pPr>
            <a:r>
              <a:rPr lang="zh-CN" altLang="en-US" sz="2400" b="0" dirty="0">
                <a:latin typeface="Times New Roman" panose="02020603050405020304" pitchFamily="18" charset="0"/>
              </a:rPr>
              <a:t>传统的代价不敏感分类假定：</a:t>
            </a:r>
            <a:endParaRPr lang="en-US" altLang="zh-CN" sz="2400" b="0" dirty="0">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Tx/>
            </a:pPr>
            <a:r>
              <a:rPr lang="en-US" altLang="zh-CN" sz="2400" b="0" dirty="0">
                <a:latin typeface="Times New Roman" panose="02020603050405020304" pitchFamily="18" charset="0"/>
              </a:rPr>
              <a:t>	</a:t>
            </a:r>
            <a:r>
              <a:rPr lang="en-US" altLang="zh-CN" sz="2400" dirty="0">
                <a:latin typeface="Times New Roman" panose="02020603050405020304" pitchFamily="18" charset="0"/>
              </a:rPr>
              <a:t>1</a:t>
            </a:r>
            <a:r>
              <a:rPr lang="zh-CN" altLang="en-US" sz="2400" dirty="0">
                <a:latin typeface="Times New Roman" panose="02020603050405020304" pitchFamily="18" charset="0"/>
              </a:rPr>
              <a:t>）不同类的误分类代价相同</a:t>
            </a:r>
            <a:endParaRPr lang="en-US" altLang="zh-CN" sz="2400" dirty="0">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Tx/>
            </a:pPr>
            <a:r>
              <a:rPr lang="en-US" altLang="zh-CN" sz="2400" dirty="0">
                <a:latin typeface="Times New Roman" panose="02020603050405020304" pitchFamily="18" charset="0"/>
              </a:rPr>
              <a:t>	2</a:t>
            </a:r>
            <a:r>
              <a:rPr lang="zh-CN" altLang="en-US" sz="2400" dirty="0">
                <a:latin typeface="Times New Roman" panose="02020603050405020304" pitchFamily="18" charset="0"/>
              </a:rPr>
              <a:t>）用于学习的训练数据足够完备</a:t>
            </a:r>
            <a:endParaRPr lang="en-US" altLang="zh-CN" sz="2400" dirty="0">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Tx/>
            </a:pPr>
            <a:r>
              <a:rPr lang="en-US" altLang="zh-CN" sz="2400" b="0" dirty="0">
                <a:latin typeface="Arial" panose="020B0604020202020204" pitchFamily="34" charset="0"/>
              </a:rPr>
              <a:t>	</a:t>
            </a:r>
            <a:endParaRPr lang="en-US" altLang="zh-CN" sz="2400" b="0" dirty="0">
              <a:latin typeface="Arial" panose="020B0604020202020204" pitchFamily="34" charset="0"/>
            </a:endParaRPr>
          </a:p>
          <a:p>
            <a:pPr marL="292100" indent="-292100">
              <a:lnSpc>
                <a:spcPct val="90000"/>
              </a:lnSpc>
              <a:spcBef>
                <a:spcPct val="10000"/>
              </a:spcBef>
              <a:spcAft>
                <a:spcPts val="400"/>
              </a:spcAft>
              <a:buClr>
                <a:srgbClr val="0C7B9C"/>
              </a:buClr>
              <a:buSzPct val="75000"/>
              <a:buFont typeface="Monotype Sorts" pitchFamily="2" charset="2"/>
              <a:buChar char="l"/>
            </a:pPr>
            <a:r>
              <a:rPr lang="zh-CN" altLang="en-US" sz="2400" b="0" dirty="0">
                <a:latin typeface="Times New Roman" panose="02020603050405020304" pitchFamily="18" charset="0"/>
              </a:rPr>
              <a:t>二者在许多实际的应用问题中很难得到满足。原因在于：</a:t>
            </a:r>
            <a:endParaRPr lang="zh-CN" altLang="en-US" sz="2400" b="0" dirty="0">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Tx/>
            </a:pPr>
            <a:r>
              <a:rPr lang="en-US" altLang="zh-CN" sz="2400" b="0" dirty="0">
                <a:latin typeface="Arial" panose="020B0604020202020204" pitchFamily="34" charset="0"/>
              </a:rPr>
              <a:t>	</a:t>
            </a:r>
            <a:r>
              <a:rPr lang="en-US" altLang="zh-CN" sz="2400" dirty="0">
                <a:latin typeface="Arial" panose="020B0604020202020204" pitchFamily="34" charset="0"/>
              </a:rPr>
              <a:t>1</a:t>
            </a:r>
            <a:r>
              <a:rPr lang="zh-CN" altLang="en-US" sz="2400" dirty="0">
                <a:latin typeface="Arial" panose="020B0604020202020204" pitchFamily="34" charset="0"/>
              </a:rPr>
              <a:t>）不同类的误分类代价经常不同</a:t>
            </a:r>
            <a:endParaRPr lang="zh-CN" altLang="en-US" sz="2400" dirty="0">
              <a:latin typeface="Arial" panose="020B0604020202020204" pitchFamily="34" charset="0"/>
            </a:endParaRPr>
          </a:p>
          <a:p>
            <a:pPr marL="292100" indent="-292100">
              <a:lnSpc>
                <a:spcPct val="90000"/>
              </a:lnSpc>
              <a:spcBef>
                <a:spcPct val="10000"/>
              </a:spcBef>
              <a:spcAft>
                <a:spcPts val="400"/>
              </a:spcAft>
              <a:buClr>
                <a:srgbClr val="0C7B9C"/>
              </a:buClr>
              <a:buSzPct val="75000"/>
              <a:buFontTx/>
            </a:pPr>
            <a:r>
              <a:rPr lang="en-US" altLang="zh-CN" sz="2400" dirty="0">
                <a:latin typeface="Arial" panose="020B0604020202020204" pitchFamily="34" charset="0"/>
              </a:rPr>
              <a:t>	2</a:t>
            </a:r>
            <a:r>
              <a:rPr lang="zh-CN" altLang="en-US" sz="2400" dirty="0">
                <a:latin typeface="Arial" panose="020B0604020202020204" pitchFamily="34" charset="0"/>
              </a:rPr>
              <a:t>）训练数据也经常因为获取困难、耗时、或者昂贵而不足</a:t>
            </a:r>
            <a:endParaRPr lang="en-US" altLang="zh-CN" sz="2400" dirty="0">
              <a:latin typeface="Arial" panose="020B0604020202020204" pitchFamily="34" charset="0"/>
            </a:endParaRPr>
          </a:p>
          <a:p>
            <a:pPr marL="292100" indent="-292100">
              <a:lnSpc>
                <a:spcPct val="90000"/>
              </a:lnSpc>
              <a:spcBef>
                <a:spcPct val="10000"/>
              </a:spcBef>
              <a:spcAft>
                <a:spcPts val="400"/>
              </a:spcAft>
              <a:buClr>
                <a:srgbClr val="0C7B9C"/>
              </a:buClr>
              <a:buSzPct val="75000"/>
              <a:buFontTx/>
            </a:pPr>
            <a:endParaRPr lang="en-US" altLang="zh-CN" sz="2400" dirty="0">
              <a:latin typeface="Arial" panose="020B0604020202020204" pitchFamily="34" charset="0"/>
            </a:endParaRPr>
          </a:p>
          <a:p>
            <a:pPr marL="292100" indent="-292100">
              <a:lnSpc>
                <a:spcPct val="90000"/>
              </a:lnSpc>
              <a:spcBef>
                <a:spcPct val="10000"/>
              </a:spcBef>
              <a:spcAft>
                <a:spcPts val="400"/>
              </a:spcAft>
              <a:buClr>
                <a:srgbClr val="0C7B9C"/>
              </a:buClr>
              <a:buSzPct val="75000"/>
              <a:buFont typeface="Monotype Sorts" pitchFamily="2" charset="2"/>
              <a:buChar char="l"/>
            </a:pPr>
            <a:r>
              <a:rPr lang="zh-CN" altLang="en-US" sz="2400" b="0" dirty="0">
                <a:latin typeface="Times New Roman" panose="02020603050405020304" pitchFamily="18" charset="0"/>
              </a:rPr>
              <a:t>作为解决这些实际应用问题的关键技术，</a:t>
            </a:r>
            <a:r>
              <a:rPr lang="zh-CN" altLang="en-US" sz="2400" b="0" dirty="0">
                <a:solidFill>
                  <a:srgbClr val="FF0000"/>
                </a:solidFill>
                <a:latin typeface="Times New Roman" panose="02020603050405020304" pitchFamily="18" charset="0"/>
              </a:rPr>
              <a:t>代价敏感学习</a:t>
            </a:r>
            <a:r>
              <a:rPr lang="zh-CN" altLang="en-US" sz="2400" b="0" dirty="0">
                <a:latin typeface="Times New Roman" panose="02020603050405020304" pitchFamily="18" charset="0"/>
              </a:rPr>
              <a:t>被提出，并受到了机器学习与数据挖掘领域广大学者的高度重视</a:t>
            </a:r>
            <a:endParaRPr lang="zh-CN" altLang="en-US" sz="2400" b="0" dirty="0">
              <a:latin typeface="Times New Roman" panose="02020603050405020304" pitchFamily="18" charset="0"/>
            </a:endParaRPr>
          </a:p>
        </p:txBody>
      </p:sp>
      <p:pic>
        <p:nvPicPr>
          <p:cNvPr id="539650" name="Picture 6"/>
          <p:cNvPicPr>
            <a:picLocks noChangeAspect="1"/>
          </p:cNvPicPr>
          <p:nvPr/>
        </p:nvPicPr>
        <p:blipFill>
          <a:blip r:embed="rId1"/>
          <a:stretch>
            <a:fillRect/>
          </a:stretch>
        </p:blipFill>
        <p:spPr>
          <a:xfrm>
            <a:off x="5638800" y="1066800"/>
            <a:ext cx="3276600" cy="2616200"/>
          </a:xfrm>
          <a:prstGeom prst="rect">
            <a:avLst/>
          </a:prstGeom>
          <a:noFill/>
          <a:ln w="12700">
            <a:noFill/>
          </a:ln>
        </p:spPr>
      </p:pic>
      <p:sp>
        <p:nvSpPr>
          <p:cNvPr id="539651" name="TextBox 6"/>
          <p:cNvSpPr txBox="1"/>
          <p:nvPr/>
        </p:nvSpPr>
        <p:spPr>
          <a:xfrm>
            <a:off x="7162800" y="2971800"/>
            <a:ext cx="1600200" cy="738188"/>
          </a:xfrm>
          <a:prstGeom prst="rect">
            <a:avLst/>
          </a:prstGeom>
          <a:noFill/>
          <a:ln w="9525">
            <a:noFill/>
          </a:ln>
        </p:spPr>
        <p:txBody>
          <a:bodyPr anchor="t" anchorCtr="0">
            <a:spAutoFit/>
          </a:bodyPr>
          <a:p>
            <a:pPr>
              <a:buClrTx/>
              <a:buFont typeface="Wingdings" panose="05000000000000000000" pitchFamily="2" charset="2"/>
              <a:buChar char="ü"/>
            </a:pPr>
            <a:r>
              <a:rPr lang="zh-CN" altLang="en-US" sz="1400" dirty="0">
                <a:solidFill>
                  <a:srgbClr val="FF0000"/>
                </a:solidFill>
                <a:latin typeface="Times New Roman" panose="02020603050405020304" pitchFamily="18" charset="0"/>
              </a:rPr>
              <a:t>类别误分代价？</a:t>
            </a:r>
            <a:endParaRPr lang="en-US" altLang="zh-CN" sz="1400" dirty="0">
              <a:solidFill>
                <a:srgbClr val="FF0000"/>
              </a:solidFill>
              <a:latin typeface="Times New Roman" panose="02020603050405020304" pitchFamily="18" charset="0"/>
            </a:endParaRPr>
          </a:p>
          <a:p>
            <a:pPr>
              <a:buClrTx/>
              <a:buFont typeface="Wingdings" panose="05000000000000000000" pitchFamily="2" charset="2"/>
              <a:buChar char="ü"/>
            </a:pPr>
            <a:r>
              <a:rPr lang="zh-CN" altLang="en-US" sz="1400" dirty="0">
                <a:solidFill>
                  <a:srgbClr val="FF0000"/>
                </a:solidFill>
                <a:latin typeface="Times New Roman" panose="02020603050405020304" pitchFamily="18" charset="0"/>
              </a:rPr>
              <a:t>属性测试代价？</a:t>
            </a:r>
            <a:endParaRPr lang="en-US" altLang="zh-CN" sz="1400" dirty="0">
              <a:solidFill>
                <a:srgbClr val="FF0000"/>
              </a:solidFill>
              <a:latin typeface="Times New Roman" panose="02020603050405020304" pitchFamily="18" charset="0"/>
            </a:endParaRPr>
          </a:p>
          <a:p>
            <a:pPr>
              <a:buClrTx/>
              <a:buFont typeface="Wingdings" panose="05000000000000000000" pitchFamily="2" charset="2"/>
              <a:buChar char="ü"/>
            </a:pPr>
            <a:r>
              <a:rPr lang="zh-CN" altLang="en-US" sz="1400" dirty="0">
                <a:solidFill>
                  <a:srgbClr val="FF0000"/>
                </a:solidFill>
                <a:latin typeface="Times New Roman" panose="02020603050405020304" pitchFamily="18" charset="0"/>
              </a:rPr>
              <a:t>类别标注代价？</a:t>
            </a:r>
            <a:endParaRPr lang="zh-CN" altLang="en-US" sz="1400" dirty="0">
              <a:solidFill>
                <a:srgbClr val="FF0000"/>
              </a:solidFill>
              <a:latin typeface="Times New Roman" panose="02020603050405020304" pitchFamily="18" charset="0"/>
            </a:endParaRPr>
          </a:p>
        </p:txBody>
      </p:sp>
      <p:sp>
        <p:nvSpPr>
          <p:cNvPr id="539652" name="TextBox 14"/>
          <p:cNvSpPr txBox="1"/>
          <p:nvPr/>
        </p:nvSpPr>
        <p:spPr>
          <a:xfrm>
            <a:off x="304800" y="115888"/>
            <a:ext cx="7010400" cy="646112"/>
          </a:xfrm>
          <a:prstGeom prst="rect">
            <a:avLst/>
          </a:prstGeom>
          <a:noFill/>
          <a:ln w="9525">
            <a:noFill/>
          </a:ln>
        </p:spPr>
        <p:txBody>
          <a:bodyPr anchor="t" anchorCtr="0">
            <a:spAutoFit/>
          </a:bodyPr>
          <a:p>
            <a:pPr>
              <a:buClrTx/>
              <a:buFontTx/>
            </a:pPr>
            <a:r>
              <a:rPr lang="zh-CN" altLang="en-US" sz="3600" dirty="0">
                <a:solidFill>
                  <a:srgbClr val="0000CC"/>
                </a:solidFill>
                <a:latin typeface="楷体" panose="02010609060101010101" pitchFamily="49" charset="-122"/>
                <a:ea typeface="楷体" panose="02010609060101010101" pitchFamily="49" charset="-122"/>
              </a:rPr>
              <a:t>一、代价敏感学习的背景</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41697" name="Picture 2"/>
          <p:cNvPicPr>
            <a:picLocks noChangeAspect="1"/>
          </p:cNvPicPr>
          <p:nvPr/>
        </p:nvPicPr>
        <p:blipFill>
          <a:blip r:embed="rId1"/>
          <a:stretch>
            <a:fillRect/>
          </a:stretch>
        </p:blipFill>
        <p:spPr>
          <a:xfrm>
            <a:off x="395288" y="1219200"/>
            <a:ext cx="8367712" cy="5181600"/>
          </a:xfrm>
          <a:prstGeom prst="rect">
            <a:avLst/>
          </a:prstGeom>
          <a:noFill/>
          <a:ln w="12700">
            <a:noFill/>
          </a:ln>
        </p:spPr>
      </p:pic>
      <p:sp>
        <p:nvSpPr>
          <p:cNvPr id="541698" name="TextBox 14"/>
          <p:cNvSpPr txBox="1"/>
          <p:nvPr/>
        </p:nvSpPr>
        <p:spPr>
          <a:xfrm>
            <a:off x="304800" y="115888"/>
            <a:ext cx="7010400" cy="646112"/>
          </a:xfrm>
          <a:prstGeom prst="rect">
            <a:avLst/>
          </a:prstGeom>
          <a:noFill/>
          <a:ln w="9525">
            <a:noFill/>
          </a:ln>
        </p:spPr>
        <p:txBody>
          <a:bodyPr anchor="t" anchorCtr="0">
            <a:spAutoFit/>
          </a:bodyPr>
          <a:p>
            <a:pPr>
              <a:buClrTx/>
              <a:buFontTx/>
            </a:pPr>
            <a:r>
              <a:rPr lang="zh-CN" altLang="en-US" sz="3600" dirty="0">
                <a:solidFill>
                  <a:srgbClr val="0000CC"/>
                </a:solidFill>
                <a:latin typeface="楷体" panose="02010609060101010101" pitchFamily="49" charset="-122"/>
                <a:ea typeface="楷体" panose="02010609060101010101" pitchFamily="49" charset="-122"/>
              </a:rPr>
              <a:t>一、代价敏感学习的背景</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3745" name="Rectangle 3"/>
          <p:cNvSpPr txBox="1"/>
          <p:nvPr/>
        </p:nvSpPr>
        <p:spPr>
          <a:xfrm>
            <a:off x="304800" y="1219200"/>
            <a:ext cx="8534400" cy="5257800"/>
          </a:xfrm>
          <a:prstGeom prst="rect">
            <a:avLst/>
          </a:prstGeom>
          <a:noFill/>
          <a:ln w="9525">
            <a:noFill/>
          </a:ln>
        </p:spPr>
        <p:txBody>
          <a:bodyPr anchor="t" anchorCtr="0"/>
          <a:p>
            <a:pPr marL="292100" indent="-292100">
              <a:lnSpc>
                <a:spcPct val="90000"/>
              </a:lnSpc>
              <a:spcBef>
                <a:spcPct val="10000"/>
              </a:spcBef>
              <a:spcAft>
                <a:spcPts val="400"/>
              </a:spcAft>
              <a:buClr>
                <a:srgbClr val="0C7B9C"/>
              </a:buClr>
              <a:buSzPct val="75000"/>
              <a:buFont typeface="Monotype Sorts" pitchFamily="2" charset="2"/>
              <a:buChar char="l"/>
            </a:pPr>
            <a:r>
              <a:rPr lang="zh-CN" altLang="en-US" sz="2400" b="0" dirty="0">
                <a:solidFill>
                  <a:srgbClr val="FF0000"/>
                </a:solidFill>
                <a:latin typeface="Times New Roman" panose="02020603050405020304" pitchFamily="18" charset="0"/>
              </a:rPr>
              <a:t>代价敏感学习的目标是最小化分类器的总代价，</a:t>
            </a:r>
            <a:r>
              <a:rPr lang="zh-CN" altLang="en-US" sz="2400" b="0" dirty="0">
                <a:solidFill>
                  <a:srgbClr val="0066FF"/>
                </a:solidFill>
                <a:latin typeface="Times New Roman" panose="02020603050405020304" pitchFamily="18" charset="0"/>
              </a:rPr>
              <a:t>而代价不敏感学习的目标是最小化分类器的错误率</a:t>
            </a:r>
            <a:endParaRPr lang="en-US" altLang="zh-CN" sz="2400" b="0" dirty="0">
              <a:solidFill>
                <a:srgbClr val="0066FF"/>
              </a:solidFill>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Tx/>
            </a:pPr>
            <a:endParaRPr lang="zh-CN" altLang="en-US" sz="2400" b="0" dirty="0">
              <a:solidFill>
                <a:srgbClr val="FF0000"/>
              </a:solidFill>
              <a:latin typeface="Arial" panose="020B0604020202020204" pitchFamily="34" charset="0"/>
            </a:endParaRPr>
          </a:p>
          <a:p>
            <a:pPr marL="292100" indent="-292100">
              <a:lnSpc>
                <a:spcPct val="90000"/>
              </a:lnSpc>
              <a:spcBef>
                <a:spcPct val="10000"/>
              </a:spcBef>
              <a:spcAft>
                <a:spcPts val="400"/>
              </a:spcAft>
              <a:buClr>
                <a:srgbClr val="0C7B9C"/>
              </a:buClr>
              <a:buSzPct val="75000"/>
              <a:buFont typeface="Monotype Sorts" pitchFamily="2" charset="2"/>
              <a:buChar char="l"/>
            </a:pPr>
            <a:r>
              <a:rPr lang="zh-CN" altLang="en-US" sz="2400" b="0" dirty="0">
                <a:latin typeface="Times New Roman" panose="02020603050405020304" pitchFamily="18" charset="0"/>
              </a:rPr>
              <a:t>分类器的代价主要体现在两个方面：</a:t>
            </a:r>
            <a:endParaRPr lang="en-US" altLang="zh-CN" sz="2400" b="0" dirty="0">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Tx/>
            </a:pPr>
            <a:r>
              <a:rPr lang="en-US" altLang="zh-CN" sz="2400" b="0" dirty="0">
                <a:latin typeface="Times New Roman" panose="02020603050405020304" pitchFamily="18" charset="0"/>
              </a:rPr>
              <a:t>	</a:t>
            </a:r>
            <a:r>
              <a:rPr lang="en-US" altLang="zh-CN" sz="2400" dirty="0">
                <a:latin typeface="Times New Roman" panose="02020603050405020304" pitchFamily="18" charset="0"/>
              </a:rPr>
              <a:t>1</a:t>
            </a:r>
            <a:r>
              <a:rPr lang="zh-CN" altLang="en-US" sz="2400" dirty="0">
                <a:latin typeface="Times New Roman" panose="02020603050405020304" pitchFamily="18" charset="0"/>
              </a:rPr>
              <a:t>）误分类代价</a:t>
            </a:r>
            <a:endParaRPr lang="en-US" altLang="zh-CN" sz="2400" dirty="0">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Tx/>
            </a:pPr>
            <a:r>
              <a:rPr lang="en-US" altLang="zh-CN" sz="2400" dirty="0">
                <a:latin typeface="Times New Roman" panose="02020603050405020304" pitchFamily="18" charset="0"/>
              </a:rPr>
              <a:t>	2</a:t>
            </a:r>
            <a:r>
              <a:rPr lang="zh-CN" altLang="en-US" sz="2400" dirty="0">
                <a:latin typeface="Times New Roman" panose="02020603050405020304" pitchFamily="18" charset="0"/>
              </a:rPr>
              <a:t>）数据获取代价（</a:t>
            </a:r>
            <a:r>
              <a:rPr lang="zh-CN" altLang="en-US" sz="2400" dirty="0">
                <a:solidFill>
                  <a:srgbClr val="FF0000"/>
                </a:solidFill>
                <a:latin typeface="Times New Roman" panose="02020603050405020304" pitchFamily="18" charset="0"/>
              </a:rPr>
              <a:t>属性测试代价</a:t>
            </a:r>
            <a:r>
              <a:rPr lang="zh-CN" altLang="en-US" sz="2400" dirty="0">
                <a:latin typeface="Times New Roman" panose="02020603050405020304" pitchFamily="18" charset="0"/>
              </a:rPr>
              <a:t>和</a:t>
            </a:r>
            <a:r>
              <a:rPr lang="zh-CN" altLang="en-US" sz="2400" dirty="0">
                <a:solidFill>
                  <a:srgbClr val="FF0000"/>
                </a:solidFill>
                <a:latin typeface="Times New Roman" panose="02020603050405020304" pitchFamily="18" charset="0"/>
              </a:rPr>
              <a:t>类别标注代价</a:t>
            </a:r>
            <a:r>
              <a:rPr lang="zh-CN" altLang="en-US" sz="2400" dirty="0">
                <a:latin typeface="Times New Roman" panose="02020603050405020304" pitchFamily="18" charset="0"/>
              </a:rPr>
              <a:t>）</a:t>
            </a:r>
            <a:endParaRPr lang="en-US" altLang="zh-CN" sz="2400" dirty="0">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Tx/>
            </a:pPr>
            <a:r>
              <a:rPr lang="en-US" altLang="zh-CN" sz="2400" b="0" dirty="0">
                <a:latin typeface="Arial" panose="020B0604020202020204" pitchFamily="34" charset="0"/>
              </a:rPr>
              <a:t>	</a:t>
            </a:r>
            <a:endParaRPr lang="en-US" altLang="zh-CN" sz="2400" b="0" dirty="0">
              <a:latin typeface="Arial" panose="020B0604020202020204" pitchFamily="34" charset="0"/>
            </a:endParaRPr>
          </a:p>
          <a:p>
            <a:pPr marL="292100" indent="-292100">
              <a:lnSpc>
                <a:spcPct val="90000"/>
              </a:lnSpc>
              <a:spcBef>
                <a:spcPct val="10000"/>
              </a:spcBef>
              <a:spcAft>
                <a:spcPts val="400"/>
              </a:spcAft>
              <a:buClr>
                <a:srgbClr val="0C7B9C"/>
              </a:buClr>
              <a:buSzPct val="75000"/>
              <a:buFont typeface="Monotype Sorts" pitchFamily="2" charset="2"/>
              <a:buChar char="l"/>
            </a:pPr>
            <a:r>
              <a:rPr lang="zh-CN" altLang="en-US" sz="2400" b="0" dirty="0">
                <a:latin typeface="Times New Roman" panose="02020603050405020304" pitchFamily="18" charset="0"/>
              </a:rPr>
              <a:t>本课程主要关注误分类代价。误分类代价发生在分类器的预测阶段，主要包括：</a:t>
            </a:r>
            <a:endParaRPr lang="zh-CN" altLang="en-US" sz="2400" b="0" dirty="0">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Tx/>
            </a:pPr>
            <a:r>
              <a:rPr lang="en-US" altLang="zh-CN" sz="2400" b="0" dirty="0">
                <a:latin typeface="Arial" panose="020B0604020202020204" pitchFamily="34" charset="0"/>
              </a:rPr>
              <a:t>	</a:t>
            </a:r>
            <a:r>
              <a:rPr lang="en-US" altLang="zh-CN" sz="2400" dirty="0">
                <a:latin typeface="Times New Roman" panose="02020603050405020304" pitchFamily="18" charset="0"/>
              </a:rPr>
              <a:t>1</a:t>
            </a:r>
            <a:r>
              <a:rPr lang="zh-CN" altLang="en-US" sz="2400" dirty="0">
                <a:latin typeface="Times New Roman" panose="02020603050405020304" pitchFamily="18" charset="0"/>
              </a:rPr>
              <a:t>）类依赖的误分类代价</a:t>
            </a:r>
            <a:endParaRPr lang="zh-CN" altLang="en-US" sz="2400" dirty="0">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Tx/>
            </a:pPr>
            <a:r>
              <a:rPr lang="en-US" altLang="zh-CN" sz="2400" dirty="0">
                <a:latin typeface="Times New Roman" panose="02020603050405020304" pitchFamily="18" charset="0"/>
              </a:rPr>
              <a:t>	2</a:t>
            </a:r>
            <a:r>
              <a:rPr lang="zh-CN" altLang="en-US" sz="2400" dirty="0">
                <a:latin typeface="Times New Roman" panose="02020603050405020304" pitchFamily="18" charset="0"/>
              </a:rPr>
              <a:t>）样本依赖的误分类代价</a:t>
            </a:r>
            <a:endParaRPr lang="en-US" altLang="zh-CN" sz="2400" dirty="0">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Tx/>
            </a:pPr>
            <a:endParaRPr lang="en-US" altLang="zh-CN" sz="2400" dirty="0">
              <a:latin typeface="Arial" panose="020B0604020202020204" pitchFamily="34" charset="0"/>
            </a:endParaRPr>
          </a:p>
          <a:p>
            <a:pPr marL="292100" indent="-292100">
              <a:lnSpc>
                <a:spcPct val="90000"/>
              </a:lnSpc>
              <a:spcBef>
                <a:spcPct val="10000"/>
              </a:spcBef>
              <a:spcAft>
                <a:spcPts val="400"/>
              </a:spcAft>
              <a:buClr>
                <a:srgbClr val="0C7B9C"/>
              </a:buClr>
              <a:buSzPct val="75000"/>
              <a:buFont typeface="Monotype Sorts" pitchFamily="2" charset="2"/>
              <a:buChar char="l"/>
            </a:pPr>
            <a:r>
              <a:rPr lang="zh-CN" altLang="en-US" sz="2400" b="0" dirty="0">
                <a:latin typeface="Times New Roman" panose="02020603050405020304" pitchFamily="18" charset="0"/>
              </a:rPr>
              <a:t>学习类依赖的误分类代价敏感的分类器要简单实用得多</a:t>
            </a:r>
            <a:endParaRPr lang="zh-CN" altLang="en-US" sz="2400" b="0" dirty="0">
              <a:latin typeface="Times New Roman" panose="02020603050405020304" pitchFamily="18" charset="0"/>
            </a:endParaRPr>
          </a:p>
        </p:txBody>
      </p:sp>
      <p:sp>
        <p:nvSpPr>
          <p:cNvPr id="543746" name="TextBox 14"/>
          <p:cNvSpPr txBox="1"/>
          <p:nvPr/>
        </p:nvSpPr>
        <p:spPr>
          <a:xfrm>
            <a:off x="304800" y="115888"/>
            <a:ext cx="7010400" cy="646112"/>
          </a:xfrm>
          <a:prstGeom prst="rect">
            <a:avLst/>
          </a:prstGeom>
          <a:noFill/>
          <a:ln w="9525">
            <a:noFill/>
          </a:ln>
        </p:spPr>
        <p:txBody>
          <a:bodyPr anchor="t" anchorCtr="0">
            <a:spAutoFit/>
          </a:bodyPr>
          <a:p>
            <a:pPr>
              <a:buClrTx/>
              <a:buFontTx/>
            </a:pPr>
            <a:r>
              <a:rPr lang="zh-CN" altLang="en-US" sz="3600" dirty="0">
                <a:solidFill>
                  <a:srgbClr val="0000CC"/>
                </a:solidFill>
                <a:latin typeface="楷体" panose="02010609060101010101" pitchFamily="49" charset="-122"/>
                <a:ea typeface="楷体" panose="02010609060101010101" pitchFamily="49" charset="-122"/>
              </a:rPr>
              <a:t>二、代价敏感学习的定义</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5793" name="Rectangle 3"/>
          <p:cNvSpPr txBox="1"/>
          <p:nvPr/>
        </p:nvSpPr>
        <p:spPr>
          <a:xfrm>
            <a:off x="304800" y="1219200"/>
            <a:ext cx="8534400" cy="5257800"/>
          </a:xfrm>
          <a:prstGeom prst="rect">
            <a:avLst/>
          </a:prstGeom>
          <a:noFill/>
          <a:ln w="9525">
            <a:noFill/>
          </a:ln>
        </p:spPr>
        <p:txBody>
          <a:bodyPr anchor="t" anchorCtr="0"/>
          <a:p>
            <a:pPr marL="292100" indent="-292100">
              <a:lnSpc>
                <a:spcPct val="90000"/>
              </a:lnSpc>
              <a:spcBef>
                <a:spcPct val="10000"/>
              </a:spcBef>
              <a:spcAft>
                <a:spcPts val="400"/>
              </a:spcAft>
              <a:buClr>
                <a:srgbClr val="0C7B9C"/>
              </a:buClr>
              <a:buSzPct val="75000"/>
              <a:buFont typeface="Monotype Sorts" pitchFamily="2" charset="2"/>
              <a:buChar char="l"/>
            </a:pPr>
            <a:r>
              <a:rPr lang="zh-CN" altLang="en-US" sz="2400" b="0" dirty="0">
                <a:solidFill>
                  <a:srgbClr val="FF0000"/>
                </a:solidFill>
                <a:latin typeface="Times New Roman" panose="02020603050405020304" pitchFamily="18" charset="0"/>
              </a:rPr>
              <a:t>类依赖的误分类代价敏感的分类器采用最小化期望代价的原则来进行分类</a:t>
            </a:r>
            <a:endParaRPr lang="en-US" altLang="zh-CN" sz="2400" b="0" dirty="0">
              <a:solidFill>
                <a:srgbClr val="0066FF"/>
              </a:solidFill>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 typeface="Monotype Sorts" pitchFamily="2" charset="2"/>
              <a:buChar char="l"/>
            </a:pPr>
            <a:r>
              <a:rPr lang="zh-CN" altLang="en-US" sz="2400" b="0" dirty="0">
                <a:latin typeface="Times New Roman" panose="02020603050405020304" pitchFamily="18" charset="0"/>
              </a:rPr>
              <a:t>分类器将一个待测样本     分成第    类的期望代价为：</a:t>
            </a:r>
            <a:endParaRPr lang="en-US" altLang="zh-CN" sz="2400" b="0" dirty="0">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Tx/>
            </a:pPr>
            <a:r>
              <a:rPr lang="en-US" altLang="zh-CN" sz="2400" b="0" dirty="0">
                <a:latin typeface="Times New Roman" panose="02020603050405020304" pitchFamily="18" charset="0"/>
              </a:rPr>
              <a:t>	</a:t>
            </a:r>
            <a:r>
              <a:rPr lang="en-US" altLang="zh-CN" sz="2400" b="0" dirty="0">
                <a:latin typeface="Arial" panose="020B0604020202020204" pitchFamily="34" charset="0"/>
              </a:rPr>
              <a:t>	</a:t>
            </a:r>
            <a:endParaRPr lang="en-US" altLang="zh-CN" sz="2400" b="0" dirty="0">
              <a:latin typeface="Arial" panose="020B0604020202020204" pitchFamily="34" charset="0"/>
            </a:endParaRPr>
          </a:p>
          <a:p>
            <a:pPr marL="292100" indent="-292100">
              <a:lnSpc>
                <a:spcPct val="90000"/>
              </a:lnSpc>
              <a:spcBef>
                <a:spcPct val="10000"/>
              </a:spcBef>
              <a:spcAft>
                <a:spcPts val="400"/>
              </a:spcAft>
              <a:buClr>
                <a:srgbClr val="0C7B9C"/>
              </a:buClr>
              <a:buSzPct val="75000"/>
              <a:buFontTx/>
            </a:pPr>
            <a:endParaRPr lang="en-US" altLang="zh-CN" sz="2400" b="0" dirty="0">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 typeface="Monotype Sorts" pitchFamily="2" charset="2"/>
              <a:buChar char="l"/>
            </a:pPr>
            <a:r>
              <a:rPr lang="zh-CN" altLang="en-US" sz="2400" b="0" dirty="0">
                <a:latin typeface="Times New Roman" panose="02020603050405020304" pitchFamily="18" charset="0"/>
              </a:rPr>
              <a:t>为了讲解方便，假定待分类的问题是一个二类分类问题，即只有正负两类，我们用</a:t>
            </a:r>
            <a:r>
              <a:rPr lang="en-US" altLang="zh-CN" sz="2400" b="0" dirty="0">
                <a:latin typeface="Times New Roman" panose="02020603050405020304" pitchFamily="18" charset="0"/>
              </a:rPr>
              <a:t>1</a:t>
            </a:r>
            <a:r>
              <a:rPr lang="zh-CN" altLang="en-US" sz="2400" b="0" dirty="0">
                <a:latin typeface="Times New Roman" panose="02020603050405020304" pitchFamily="18" charset="0"/>
              </a:rPr>
              <a:t>来表示正类，用</a:t>
            </a:r>
            <a:r>
              <a:rPr lang="en-US" altLang="zh-CN" sz="2400" b="0" dirty="0">
                <a:latin typeface="Times New Roman" panose="02020603050405020304" pitchFamily="18" charset="0"/>
              </a:rPr>
              <a:t>0</a:t>
            </a:r>
            <a:r>
              <a:rPr lang="zh-CN" altLang="en-US" sz="2400" b="0" dirty="0">
                <a:latin typeface="Times New Roman" panose="02020603050405020304" pitchFamily="18" charset="0"/>
              </a:rPr>
              <a:t>来表示负类，即二类分类问题的误分类代价矩阵如下：</a:t>
            </a:r>
            <a:endParaRPr lang="en-US" altLang="zh-CN" sz="2400" b="0" dirty="0">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Tx/>
            </a:pPr>
            <a:endParaRPr lang="en-US" altLang="zh-CN" sz="2400" dirty="0">
              <a:latin typeface="Arial" panose="020B0604020202020204" pitchFamily="34" charset="0"/>
            </a:endParaRPr>
          </a:p>
        </p:txBody>
      </p:sp>
      <p:pic>
        <p:nvPicPr>
          <p:cNvPr id="545794" name="Picture 6"/>
          <p:cNvPicPr>
            <a:picLocks noChangeAspect="1"/>
          </p:cNvPicPr>
          <p:nvPr/>
        </p:nvPicPr>
        <p:blipFill>
          <a:blip r:embed="rId1"/>
          <a:stretch>
            <a:fillRect/>
          </a:stretch>
        </p:blipFill>
        <p:spPr>
          <a:xfrm>
            <a:off x="3810000" y="2066925"/>
            <a:ext cx="238125" cy="295275"/>
          </a:xfrm>
          <a:prstGeom prst="rect">
            <a:avLst/>
          </a:prstGeom>
          <a:noFill/>
          <a:ln w="12700">
            <a:noFill/>
          </a:ln>
        </p:spPr>
      </p:pic>
      <p:pic>
        <p:nvPicPr>
          <p:cNvPr id="545795" name="Picture 7"/>
          <p:cNvPicPr>
            <a:picLocks noChangeAspect="1"/>
          </p:cNvPicPr>
          <p:nvPr/>
        </p:nvPicPr>
        <p:blipFill>
          <a:blip r:embed="rId2"/>
          <a:stretch>
            <a:fillRect/>
          </a:stretch>
        </p:blipFill>
        <p:spPr>
          <a:xfrm>
            <a:off x="5095875" y="2057400"/>
            <a:ext cx="161925" cy="314325"/>
          </a:xfrm>
          <a:prstGeom prst="rect">
            <a:avLst/>
          </a:prstGeom>
          <a:noFill/>
          <a:ln w="12700">
            <a:noFill/>
          </a:ln>
        </p:spPr>
      </p:pic>
      <p:pic>
        <p:nvPicPr>
          <p:cNvPr id="545796" name="Picture 3"/>
          <p:cNvPicPr>
            <a:picLocks noChangeAspect="1"/>
          </p:cNvPicPr>
          <p:nvPr/>
        </p:nvPicPr>
        <p:blipFill>
          <a:blip r:embed="rId3"/>
          <a:stretch>
            <a:fillRect/>
          </a:stretch>
        </p:blipFill>
        <p:spPr>
          <a:xfrm>
            <a:off x="2767013" y="2524125"/>
            <a:ext cx="3609975" cy="676275"/>
          </a:xfrm>
          <a:prstGeom prst="rect">
            <a:avLst/>
          </a:prstGeom>
          <a:noFill/>
          <a:ln w="12700">
            <a:noFill/>
          </a:ln>
        </p:spPr>
      </p:pic>
      <p:sp>
        <p:nvSpPr>
          <p:cNvPr id="545797" name="TextBox 14"/>
          <p:cNvSpPr txBox="1"/>
          <p:nvPr/>
        </p:nvSpPr>
        <p:spPr>
          <a:xfrm>
            <a:off x="304800" y="115888"/>
            <a:ext cx="7010400" cy="646112"/>
          </a:xfrm>
          <a:prstGeom prst="rect">
            <a:avLst/>
          </a:prstGeom>
          <a:noFill/>
          <a:ln w="9525">
            <a:noFill/>
          </a:ln>
        </p:spPr>
        <p:txBody>
          <a:bodyPr anchor="t" anchorCtr="0">
            <a:spAutoFit/>
          </a:bodyPr>
          <a:p>
            <a:pPr>
              <a:buClrTx/>
              <a:buFontTx/>
            </a:pPr>
            <a:r>
              <a:rPr lang="zh-CN" altLang="en-US" sz="3600" dirty="0">
                <a:solidFill>
                  <a:srgbClr val="0000CC"/>
                </a:solidFill>
                <a:latin typeface="楷体" panose="02010609060101010101" pitchFamily="49" charset="-122"/>
                <a:ea typeface="楷体" panose="02010609060101010101" pitchFamily="49" charset="-122"/>
              </a:rPr>
              <a:t>二、代价敏感学习的定义</a:t>
            </a:r>
            <a:endParaRPr lang="zh-CN" altLang="en-US" sz="3600" dirty="0">
              <a:solidFill>
                <a:srgbClr val="0000CC"/>
              </a:solidFill>
              <a:latin typeface="楷体" panose="02010609060101010101" pitchFamily="49" charset="-122"/>
              <a:ea typeface="楷体" panose="02010609060101010101" pitchFamily="49" charset="-122"/>
            </a:endParaRPr>
          </a:p>
        </p:txBody>
      </p:sp>
      <p:graphicFrame>
        <p:nvGraphicFramePr>
          <p:cNvPr id="10" name="表格 9"/>
          <p:cNvGraphicFramePr>
            <a:graphicFrameLocks noGrp="1"/>
          </p:cNvGraphicFramePr>
          <p:nvPr/>
        </p:nvGraphicFramePr>
        <p:xfrm>
          <a:off x="2590800" y="4495800"/>
          <a:ext cx="4129088" cy="1812925"/>
        </p:xfrm>
        <a:graphic>
          <a:graphicData uri="http://schemas.openxmlformats.org/drawingml/2006/table">
            <a:tbl>
              <a:tblPr/>
              <a:tblGrid>
                <a:gridCol w="1376363"/>
                <a:gridCol w="1376363"/>
                <a:gridCol w="1376363"/>
              </a:tblGrid>
              <a:tr h="453231">
                <a:tc rowSpan="2">
                  <a:txBody>
                    <a:bodyPr/>
                    <a:lstStyle/>
                    <a:p>
                      <a:pPr algn="ctr">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真实情况</a:t>
                      </a:r>
                      <a:endParaRPr lang="zh-CN" sz="1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zh-CN" sz="1600" b="1" kern="10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预测</a:t>
                      </a:r>
                      <a:r>
                        <a:rPr lang="zh-CN" altLang="en-US" sz="1600" b="1" kern="10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结果</a:t>
                      </a:r>
                      <a:endParaRPr lang="zh-CN" sz="16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r>
              <a:tr h="453231">
                <a:tc vMerge="1">
                  <a:tcPr/>
                </a:tc>
                <a:tc>
                  <a:txBody>
                    <a:bodyPr/>
                    <a:lstStyle/>
                    <a:p>
                      <a:pPr algn="ctr">
                        <a:spcAft>
                          <a:spcPts val="0"/>
                        </a:spcAft>
                      </a:pPr>
                      <a:r>
                        <a:rPr lang="zh-CN" sz="1600" b="1" kern="10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正例</a:t>
                      </a:r>
                      <a:endParaRPr lang="zh-CN" sz="16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b="1" kern="10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负例</a:t>
                      </a:r>
                      <a:endParaRPr lang="zh-CN" sz="16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3231">
                <a:tc>
                  <a:txBody>
                    <a:bodyPr/>
                    <a:lstStyle/>
                    <a:p>
                      <a:pPr algn="ctr">
                        <a:spcAft>
                          <a:spcPts val="0"/>
                        </a:spcAft>
                      </a:pPr>
                      <a:r>
                        <a:rPr lang="zh-CN" sz="1600" b="1" kern="1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正例</a:t>
                      </a:r>
                      <a:endParaRPr lang="zh-CN" sz="1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600" b="1" kern="100" dirty="0" smtClean="0">
                          <a:latin typeface="Times New Roman" panose="02020603050405020304" pitchFamily="18" charset="0"/>
                          <a:ea typeface="宋体" panose="02010600030101010101" pitchFamily="2" charset="-122"/>
                          <a:cs typeface="Times New Roman" panose="02020603050405020304" pitchFamily="18" charset="0"/>
                        </a:rPr>
                        <a:t>C</a:t>
                      </a:r>
                      <a:r>
                        <a:rPr lang="en-US" altLang="zh-CN" sz="1600" b="1" kern="100" baseline="0" dirty="0" smtClean="0">
                          <a:latin typeface="Times New Roman" panose="02020603050405020304" pitchFamily="18" charset="0"/>
                          <a:ea typeface="宋体" panose="02010600030101010101" pitchFamily="2" charset="-122"/>
                          <a:cs typeface="Times New Roman" panose="02020603050405020304" pitchFamily="18" charset="0"/>
                        </a:rPr>
                        <a:t> (1,1)</a:t>
                      </a:r>
                      <a:endParaRPr lang="zh-CN" sz="1600" b="1"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1" kern="100" dirty="0" smtClean="0">
                          <a:latin typeface="Times New Roman" panose="02020603050405020304" pitchFamily="18" charset="0"/>
                          <a:ea typeface="宋体" panose="02010600030101010101" pitchFamily="2" charset="-122"/>
                          <a:cs typeface="Times New Roman" panose="02020603050405020304" pitchFamily="18" charset="0"/>
                        </a:rPr>
                        <a:t>C</a:t>
                      </a:r>
                      <a:r>
                        <a:rPr lang="en-US" altLang="zh-CN" sz="1600" b="1" kern="100" baseline="0" dirty="0" smtClean="0">
                          <a:latin typeface="Times New Roman" panose="02020603050405020304" pitchFamily="18" charset="0"/>
                          <a:ea typeface="宋体" panose="02010600030101010101" pitchFamily="2" charset="-122"/>
                          <a:cs typeface="Times New Roman" panose="02020603050405020304" pitchFamily="18" charset="0"/>
                        </a:rPr>
                        <a:t> (0,1)</a:t>
                      </a:r>
                      <a:endParaRPr lang="zh-CN" altLang="zh-CN" sz="1600" b="1" kern="100" dirty="0" smtClean="0">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3231">
                <a:tc>
                  <a:txBody>
                    <a:bodyPr/>
                    <a:lstStyle/>
                    <a:p>
                      <a:pPr algn="ctr">
                        <a:spcAft>
                          <a:spcPts val="0"/>
                        </a:spcAft>
                      </a:pPr>
                      <a:r>
                        <a:rPr lang="zh-CN" sz="1600" b="1" kern="1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负例</a:t>
                      </a:r>
                      <a:endParaRPr lang="zh-CN" sz="1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1" kern="100" dirty="0" smtClean="0">
                          <a:latin typeface="Times New Roman" panose="02020603050405020304" pitchFamily="18" charset="0"/>
                          <a:ea typeface="宋体" panose="02010600030101010101" pitchFamily="2" charset="-122"/>
                          <a:cs typeface="Times New Roman" panose="02020603050405020304" pitchFamily="18" charset="0"/>
                        </a:rPr>
                        <a:t>C</a:t>
                      </a:r>
                      <a:r>
                        <a:rPr lang="en-US" altLang="zh-CN" sz="1600" b="1" kern="100" baseline="0" dirty="0" smtClean="0">
                          <a:latin typeface="Times New Roman" panose="02020603050405020304" pitchFamily="18" charset="0"/>
                          <a:ea typeface="宋体" panose="02010600030101010101" pitchFamily="2" charset="-122"/>
                          <a:cs typeface="Times New Roman" panose="02020603050405020304" pitchFamily="18" charset="0"/>
                        </a:rPr>
                        <a:t> (1,0)</a:t>
                      </a:r>
                      <a:endParaRPr lang="zh-CN" altLang="zh-CN" sz="1600" b="1" kern="100" dirty="0" smtClean="0">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1" kern="100" dirty="0" smtClean="0">
                          <a:latin typeface="Times New Roman" panose="02020603050405020304" pitchFamily="18" charset="0"/>
                          <a:ea typeface="宋体" panose="02010600030101010101" pitchFamily="2" charset="-122"/>
                          <a:cs typeface="Times New Roman" panose="02020603050405020304" pitchFamily="18" charset="0"/>
                        </a:rPr>
                        <a:t>C</a:t>
                      </a:r>
                      <a:r>
                        <a:rPr lang="en-US" altLang="zh-CN" sz="1600" b="1" kern="100" baseline="0" dirty="0" smtClean="0">
                          <a:latin typeface="Times New Roman" panose="02020603050405020304" pitchFamily="18" charset="0"/>
                          <a:ea typeface="宋体" panose="02010600030101010101" pitchFamily="2" charset="-122"/>
                          <a:cs typeface="Times New Roman" panose="02020603050405020304" pitchFamily="18" charset="0"/>
                        </a:rPr>
                        <a:t> (0,0)</a:t>
                      </a:r>
                      <a:endParaRPr lang="zh-CN" sz="1600" b="1"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7841" name="Rectangle 3"/>
          <p:cNvSpPr txBox="1"/>
          <p:nvPr/>
        </p:nvSpPr>
        <p:spPr>
          <a:xfrm>
            <a:off x="304800" y="1219200"/>
            <a:ext cx="8534400" cy="5257800"/>
          </a:xfrm>
          <a:prstGeom prst="rect">
            <a:avLst/>
          </a:prstGeom>
          <a:noFill/>
          <a:ln w="9525">
            <a:noFill/>
          </a:ln>
        </p:spPr>
        <p:txBody>
          <a:bodyPr anchor="t" anchorCtr="0"/>
          <a:p>
            <a:pPr marL="292100" indent="-292100">
              <a:lnSpc>
                <a:spcPct val="90000"/>
              </a:lnSpc>
              <a:spcBef>
                <a:spcPct val="10000"/>
              </a:spcBef>
              <a:spcAft>
                <a:spcPts val="400"/>
              </a:spcAft>
              <a:buClr>
                <a:srgbClr val="0C7B9C"/>
              </a:buClr>
              <a:buSzPct val="75000"/>
              <a:buFont typeface="Monotype Sorts" pitchFamily="2" charset="2"/>
              <a:buChar char="l"/>
            </a:pPr>
            <a:r>
              <a:rPr lang="zh-CN" altLang="en-US" sz="2400" b="0" dirty="0">
                <a:latin typeface="Times New Roman" panose="02020603050405020304" pitchFamily="18" charset="0"/>
              </a:rPr>
              <a:t>给定二类分类问题分类结果的混淆矩阵：</a:t>
            </a:r>
            <a:endParaRPr lang="en-US" altLang="zh-CN" sz="2400" b="0" dirty="0">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 typeface="Monotype Sorts" pitchFamily="2" charset="2"/>
              <a:buChar char="l"/>
            </a:pPr>
            <a:endParaRPr lang="en-US" altLang="zh-CN" sz="2400" b="0" dirty="0">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 typeface="Monotype Sorts" pitchFamily="2" charset="2"/>
              <a:buChar char="l"/>
            </a:pPr>
            <a:endParaRPr lang="en-US" altLang="zh-CN" sz="2400" b="0" dirty="0">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 typeface="Monotype Sorts" pitchFamily="2" charset="2"/>
              <a:buChar char="l"/>
            </a:pPr>
            <a:endParaRPr lang="en-US" altLang="zh-CN" sz="2400" b="0" dirty="0">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 typeface="Monotype Sorts" pitchFamily="2" charset="2"/>
              <a:buChar char="l"/>
            </a:pPr>
            <a:endParaRPr lang="en-US" altLang="zh-CN" sz="2400" b="0" dirty="0">
              <a:solidFill>
                <a:srgbClr val="FF0000"/>
              </a:solidFill>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 typeface="Monotype Sorts" pitchFamily="2" charset="2"/>
              <a:buChar char="l"/>
            </a:pPr>
            <a:endParaRPr lang="en-US" altLang="zh-CN" sz="2400" b="0" dirty="0">
              <a:solidFill>
                <a:srgbClr val="FF0000"/>
              </a:solidFill>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 typeface="Monotype Sorts" pitchFamily="2" charset="2"/>
              <a:buChar char="l"/>
            </a:pPr>
            <a:endParaRPr lang="en-US" altLang="zh-CN" sz="2400" b="0" dirty="0">
              <a:solidFill>
                <a:srgbClr val="FF0000"/>
              </a:solidFill>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 typeface="Monotype Sorts" pitchFamily="2" charset="2"/>
              <a:buChar char="l"/>
            </a:pPr>
            <a:r>
              <a:rPr lang="zh-CN" altLang="en-US" sz="2400" b="0" dirty="0">
                <a:solidFill>
                  <a:srgbClr val="FF0000"/>
                </a:solidFill>
                <a:latin typeface="Times New Roman" panose="02020603050405020304" pitchFamily="18" charset="0"/>
              </a:rPr>
              <a:t>性能评估指标：误分类总代价</a:t>
            </a:r>
            <a:endParaRPr lang="en-US" altLang="zh-CN" sz="2400" b="0" dirty="0">
              <a:solidFill>
                <a:srgbClr val="0066FF"/>
              </a:solidFill>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Tx/>
            </a:pPr>
            <a:endParaRPr lang="zh-CN" altLang="en-US" sz="2400" b="0" dirty="0">
              <a:solidFill>
                <a:srgbClr val="FF0000"/>
              </a:solidFill>
              <a:latin typeface="Arial" panose="020B0604020202020204" pitchFamily="34" charset="0"/>
            </a:endParaRPr>
          </a:p>
          <a:p>
            <a:pPr marL="292100" indent="-292100">
              <a:lnSpc>
                <a:spcPct val="90000"/>
              </a:lnSpc>
              <a:spcBef>
                <a:spcPct val="10000"/>
              </a:spcBef>
              <a:spcAft>
                <a:spcPts val="400"/>
              </a:spcAft>
              <a:buClr>
                <a:srgbClr val="0C7B9C"/>
              </a:buClr>
              <a:buSzPct val="75000"/>
              <a:buFontTx/>
            </a:pPr>
            <a:r>
              <a:rPr lang="en-US" altLang="zh-CN" sz="2400" b="0" dirty="0">
                <a:latin typeface="Times New Roman" panose="02020603050405020304" pitchFamily="18" charset="0"/>
              </a:rPr>
              <a:t>	</a:t>
            </a:r>
            <a:r>
              <a:rPr lang="en-US" altLang="zh-CN" sz="2400" b="0" dirty="0">
                <a:latin typeface="Arial" panose="020B0604020202020204" pitchFamily="34" charset="0"/>
              </a:rPr>
              <a:t>	</a:t>
            </a:r>
            <a:endParaRPr lang="en-US" altLang="zh-CN" sz="2400" b="0" dirty="0">
              <a:latin typeface="Arial" panose="020B0604020202020204" pitchFamily="34" charset="0"/>
            </a:endParaRPr>
          </a:p>
          <a:p>
            <a:pPr marL="292100" indent="-292100">
              <a:lnSpc>
                <a:spcPct val="90000"/>
              </a:lnSpc>
              <a:spcBef>
                <a:spcPct val="10000"/>
              </a:spcBef>
              <a:spcAft>
                <a:spcPts val="400"/>
              </a:spcAft>
              <a:buClr>
                <a:srgbClr val="0C7B9C"/>
              </a:buClr>
              <a:buSzPct val="75000"/>
              <a:buFontTx/>
            </a:pPr>
            <a:endParaRPr lang="en-US" altLang="zh-CN" sz="2400" b="0" dirty="0">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Tx/>
            </a:pPr>
            <a:endParaRPr lang="en-US" altLang="zh-CN" sz="2400" dirty="0">
              <a:latin typeface="Arial" panose="020B0604020202020204" pitchFamily="34" charset="0"/>
            </a:endParaRPr>
          </a:p>
        </p:txBody>
      </p:sp>
      <p:pic>
        <p:nvPicPr>
          <p:cNvPr id="547842" name="Picture 3"/>
          <p:cNvPicPr>
            <a:picLocks noChangeAspect="1"/>
          </p:cNvPicPr>
          <p:nvPr/>
        </p:nvPicPr>
        <p:blipFill>
          <a:blip r:embed="rId1"/>
          <a:stretch>
            <a:fillRect/>
          </a:stretch>
        </p:blipFill>
        <p:spPr>
          <a:xfrm>
            <a:off x="723900" y="4665663"/>
            <a:ext cx="7810500" cy="439737"/>
          </a:xfrm>
          <a:prstGeom prst="rect">
            <a:avLst/>
          </a:prstGeom>
          <a:noFill/>
          <a:ln w="12700">
            <a:noFill/>
          </a:ln>
        </p:spPr>
      </p:pic>
      <p:sp>
        <p:nvSpPr>
          <p:cNvPr id="547843" name="TextBox 14"/>
          <p:cNvSpPr txBox="1"/>
          <p:nvPr/>
        </p:nvSpPr>
        <p:spPr>
          <a:xfrm>
            <a:off x="304800" y="115888"/>
            <a:ext cx="7010400" cy="646112"/>
          </a:xfrm>
          <a:prstGeom prst="rect">
            <a:avLst/>
          </a:prstGeom>
          <a:noFill/>
          <a:ln w="9525">
            <a:noFill/>
          </a:ln>
        </p:spPr>
        <p:txBody>
          <a:bodyPr anchor="t" anchorCtr="0">
            <a:spAutoFit/>
          </a:bodyPr>
          <a:p>
            <a:pPr>
              <a:buClrTx/>
              <a:buFontTx/>
            </a:pPr>
            <a:r>
              <a:rPr lang="zh-CN" altLang="en-US" sz="3600" dirty="0">
                <a:solidFill>
                  <a:srgbClr val="0000CC"/>
                </a:solidFill>
                <a:latin typeface="楷体" panose="02010609060101010101" pitchFamily="49" charset="-122"/>
                <a:ea typeface="楷体" panose="02010609060101010101" pitchFamily="49" charset="-122"/>
              </a:rPr>
              <a:t>三、代价敏感学习的评估</a:t>
            </a:r>
            <a:endParaRPr lang="zh-CN" altLang="en-US" sz="3600" dirty="0">
              <a:solidFill>
                <a:srgbClr val="0000CC"/>
              </a:solidFill>
              <a:latin typeface="楷体" panose="02010609060101010101" pitchFamily="49" charset="-122"/>
              <a:ea typeface="楷体" panose="02010609060101010101" pitchFamily="49" charset="-122"/>
            </a:endParaRPr>
          </a:p>
        </p:txBody>
      </p:sp>
      <p:graphicFrame>
        <p:nvGraphicFramePr>
          <p:cNvPr id="8" name="表格 7"/>
          <p:cNvGraphicFramePr>
            <a:graphicFrameLocks noGrp="1"/>
          </p:cNvGraphicFramePr>
          <p:nvPr/>
        </p:nvGraphicFramePr>
        <p:xfrm>
          <a:off x="1676400" y="1920875"/>
          <a:ext cx="4129088" cy="1812925"/>
        </p:xfrm>
        <a:graphic>
          <a:graphicData uri="http://schemas.openxmlformats.org/drawingml/2006/table">
            <a:tbl>
              <a:tblPr/>
              <a:tblGrid>
                <a:gridCol w="1376363"/>
                <a:gridCol w="1376363"/>
                <a:gridCol w="1376363"/>
              </a:tblGrid>
              <a:tr h="453231">
                <a:tc rowSpan="2">
                  <a:txBody>
                    <a:bodyPr/>
                    <a:lstStyle/>
                    <a:p>
                      <a:pPr algn="ctr">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真实情况</a:t>
                      </a:r>
                      <a:endParaRPr lang="zh-CN" sz="1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zh-CN" sz="1600" b="1" kern="10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预测</a:t>
                      </a:r>
                      <a:r>
                        <a:rPr lang="zh-CN" altLang="en-US" sz="1600" b="1" kern="10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结果</a:t>
                      </a:r>
                      <a:endParaRPr lang="zh-CN" sz="16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r>
              <a:tr h="453231">
                <a:tc vMerge="1">
                  <a:tcPr/>
                </a:tc>
                <a:tc>
                  <a:txBody>
                    <a:bodyPr/>
                    <a:lstStyle/>
                    <a:p>
                      <a:pPr algn="ctr">
                        <a:spcAft>
                          <a:spcPts val="0"/>
                        </a:spcAft>
                      </a:pPr>
                      <a:r>
                        <a:rPr lang="zh-CN" sz="1600" b="1" kern="10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正例</a:t>
                      </a:r>
                      <a:endParaRPr lang="zh-CN" sz="16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b="1" kern="10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负例</a:t>
                      </a:r>
                      <a:endParaRPr lang="zh-CN" sz="16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3231">
                <a:tc>
                  <a:txBody>
                    <a:bodyPr/>
                    <a:lstStyle/>
                    <a:p>
                      <a:pPr algn="ctr">
                        <a:spcAft>
                          <a:spcPts val="0"/>
                        </a:spcAft>
                      </a:pPr>
                      <a:r>
                        <a:rPr lang="zh-CN" sz="1600" b="1" kern="1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正例</a:t>
                      </a:r>
                      <a:endParaRPr lang="zh-CN" sz="1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b="1" kern="100" dirty="0">
                          <a:latin typeface="Times New Roman" panose="02020603050405020304" pitchFamily="18" charset="0"/>
                          <a:ea typeface="宋体" panose="02010600030101010101" pitchFamily="2" charset="-122"/>
                          <a:cs typeface="Times New Roman" panose="02020603050405020304" pitchFamily="18" charset="0"/>
                        </a:rPr>
                        <a:t>TP</a:t>
                      </a:r>
                      <a:r>
                        <a:rPr lang="zh-CN" sz="1600" b="1" kern="100" dirty="0">
                          <a:latin typeface="Times New Roman" panose="02020603050405020304" pitchFamily="18" charset="0"/>
                          <a:ea typeface="宋体" panose="02010600030101010101" pitchFamily="2" charset="-122"/>
                          <a:cs typeface="Times New Roman" panose="02020603050405020304" pitchFamily="18" charset="0"/>
                        </a:rPr>
                        <a:t>（真正例）</a:t>
                      </a:r>
                      <a:endParaRPr lang="zh-CN" sz="1600" b="1"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b="1" kern="100" dirty="0">
                          <a:latin typeface="Times New Roman" panose="02020603050405020304" pitchFamily="18" charset="0"/>
                          <a:ea typeface="宋体" panose="02010600030101010101" pitchFamily="2" charset="-122"/>
                          <a:cs typeface="Times New Roman" panose="02020603050405020304" pitchFamily="18" charset="0"/>
                        </a:rPr>
                        <a:t>FN</a:t>
                      </a:r>
                      <a:r>
                        <a:rPr lang="zh-CN" sz="1600" b="1" kern="100" dirty="0">
                          <a:latin typeface="Times New Roman" panose="02020603050405020304" pitchFamily="18" charset="0"/>
                          <a:ea typeface="宋体" panose="02010600030101010101" pitchFamily="2" charset="-122"/>
                          <a:cs typeface="Times New Roman" panose="02020603050405020304" pitchFamily="18" charset="0"/>
                        </a:rPr>
                        <a:t>（假负例）</a:t>
                      </a:r>
                      <a:endParaRPr lang="zh-CN" sz="1600" b="1"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3231">
                <a:tc>
                  <a:txBody>
                    <a:bodyPr/>
                    <a:lstStyle/>
                    <a:p>
                      <a:pPr algn="ctr">
                        <a:spcAft>
                          <a:spcPts val="0"/>
                        </a:spcAft>
                      </a:pPr>
                      <a:r>
                        <a:rPr lang="zh-CN" sz="1600" b="1" kern="1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负例</a:t>
                      </a:r>
                      <a:endParaRPr lang="zh-CN" sz="1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b="1" kern="100" dirty="0" smtClean="0">
                          <a:latin typeface="Times New Roman" panose="02020603050405020304" pitchFamily="18" charset="0"/>
                          <a:ea typeface="宋体" panose="02010600030101010101" pitchFamily="2" charset="-122"/>
                          <a:cs typeface="Times New Roman" panose="02020603050405020304" pitchFamily="18" charset="0"/>
                        </a:rPr>
                        <a:t>FP</a:t>
                      </a:r>
                      <a:r>
                        <a:rPr lang="zh-CN" sz="1600" b="1" kern="100" dirty="0">
                          <a:latin typeface="Times New Roman" panose="02020603050405020304" pitchFamily="18" charset="0"/>
                          <a:ea typeface="宋体" panose="02010600030101010101" pitchFamily="2" charset="-122"/>
                          <a:cs typeface="Times New Roman" panose="02020603050405020304" pitchFamily="18" charset="0"/>
                        </a:rPr>
                        <a:t>（假正例）</a:t>
                      </a:r>
                      <a:endParaRPr lang="zh-CN" sz="1600" b="1"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b="1" kern="100" dirty="0">
                          <a:latin typeface="Times New Roman" panose="02020603050405020304" pitchFamily="18" charset="0"/>
                          <a:ea typeface="宋体" panose="02010600030101010101" pitchFamily="2" charset="-122"/>
                          <a:cs typeface="Times New Roman" panose="02020603050405020304" pitchFamily="18" charset="0"/>
                        </a:rPr>
                        <a:t>TN</a:t>
                      </a:r>
                      <a:r>
                        <a:rPr lang="zh-CN" sz="1600" b="1" kern="100" dirty="0">
                          <a:latin typeface="Times New Roman" panose="02020603050405020304" pitchFamily="18" charset="0"/>
                          <a:ea typeface="宋体" panose="02010600030101010101" pitchFamily="2" charset="-122"/>
                          <a:cs typeface="Times New Roman" panose="02020603050405020304" pitchFamily="18" charset="0"/>
                        </a:rPr>
                        <a:t>（真负例）</a:t>
                      </a:r>
                      <a:endParaRPr lang="zh-CN" sz="1600" b="1"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49889" name="Picture 7"/>
          <p:cNvPicPr>
            <a:picLocks noChangeAspect="1"/>
          </p:cNvPicPr>
          <p:nvPr/>
        </p:nvPicPr>
        <p:blipFill>
          <a:blip r:embed="rId1"/>
          <a:stretch>
            <a:fillRect/>
          </a:stretch>
        </p:blipFill>
        <p:spPr>
          <a:xfrm>
            <a:off x="766763" y="1066800"/>
            <a:ext cx="7610475" cy="5629275"/>
          </a:xfrm>
          <a:prstGeom prst="rect">
            <a:avLst/>
          </a:prstGeom>
          <a:noFill/>
          <a:ln w="12700">
            <a:noFill/>
          </a:ln>
        </p:spPr>
      </p:pic>
      <p:sp>
        <p:nvSpPr>
          <p:cNvPr id="549890" name="TextBox 14"/>
          <p:cNvSpPr txBox="1"/>
          <p:nvPr/>
        </p:nvSpPr>
        <p:spPr>
          <a:xfrm>
            <a:off x="304800" y="115888"/>
            <a:ext cx="7010400" cy="646112"/>
          </a:xfrm>
          <a:prstGeom prst="rect">
            <a:avLst/>
          </a:prstGeom>
          <a:noFill/>
          <a:ln w="9525">
            <a:noFill/>
          </a:ln>
        </p:spPr>
        <p:txBody>
          <a:bodyPr anchor="t" anchorCtr="0">
            <a:spAutoFit/>
          </a:bodyPr>
          <a:p>
            <a:pPr>
              <a:buClrTx/>
              <a:buFontTx/>
            </a:pPr>
            <a:r>
              <a:rPr lang="zh-CN" altLang="en-US" sz="3600" dirty="0">
                <a:solidFill>
                  <a:srgbClr val="0000CC"/>
                </a:solidFill>
                <a:latin typeface="楷体" panose="02010609060101010101" pitchFamily="49" charset="-122"/>
                <a:ea typeface="楷体" panose="02010609060101010101" pitchFamily="49" charset="-122"/>
              </a:rPr>
              <a:t>四、代价敏感学习的方法</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1937" name="Rectangle 3"/>
          <p:cNvSpPr txBox="1"/>
          <p:nvPr/>
        </p:nvSpPr>
        <p:spPr>
          <a:xfrm>
            <a:off x="304800" y="4495800"/>
            <a:ext cx="8534400" cy="1143000"/>
          </a:xfrm>
          <a:prstGeom prst="rect">
            <a:avLst/>
          </a:prstGeom>
          <a:noFill/>
          <a:ln w="9525">
            <a:noFill/>
          </a:ln>
        </p:spPr>
        <p:txBody>
          <a:bodyPr anchor="t" anchorCtr="0"/>
          <a:p>
            <a:pPr marL="292100" indent="-292100">
              <a:lnSpc>
                <a:spcPct val="90000"/>
              </a:lnSpc>
              <a:spcBef>
                <a:spcPct val="10000"/>
              </a:spcBef>
              <a:spcAft>
                <a:spcPts val="400"/>
              </a:spcAft>
              <a:buClr>
                <a:srgbClr val="0C7B9C"/>
              </a:buClr>
              <a:buSzPct val="75000"/>
              <a:buFont typeface="Monotype Sorts" pitchFamily="2" charset="2"/>
              <a:buChar char="l"/>
            </a:pPr>
            <a:r>
              <a:rPr lang="zh-CN" altLang="en-US" sz="2400" b="0" dirty="0">
                <a:solidFill>
                  <a:srgbClr val="0000FF"/>
                </a:solidFill>
                <a:latin typeface="Times New Roman" panose="02020603050405020304" pitchFamily="18" charset="0"/>
              </a:rPr>
              <a:t>直接代价敏感学习方法</a:t>
            </a:r>
            <a:r>
              <a:rPr lang="zh-CN" altLang="en-US" sz="2400" b="0" dirty="0">
                <a:solidFill>
                  <a:srgbClr val="FF0000"/>
                </a:solidFill>
                <a:latin typeface="Times New Roman" panose="02020603050405020304" pitchFamily="18" charset="0"/>
              </a:rPr>
              <a:t>直接将分类器的误分类总代价作为学习和优化的目标嵌入分类器的学习过程中，以使得分类器本身具有代价敏感性。</a:t>
            </a:r>
            <a:endParaRPr lang="en-US" altLang="zh-CN" sz="2400" b="0" dirty="0">
              <a:solidFill>
                <a:srgbClr val="0066FF"/>
              </a:solidFill>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Tx/>
            </a:pPr>
            <a:endParaRPr lang="zh-CN" altLang="en-US" sz="2400" b="0" dirty="0">
              <a:solidFill>
                <a:srgbClr val="FF0000"/>
              </a:solidFill>
              <a:latin typeface="Arial" panose="020B0604020202020204" pitchFamily="34" charset="0"/>
            </a:endParaRPr>
          </a:p>
          <a:p>
            <a:pPr marL="292100" indent="-292100">
              <a:lnSpc>
                <a:spcPct val="90000"/>
              </a:lnSpc>
              <a:spcBef>
                <a:spcPct val="10000"/>
              </a:spcBef>
              <a:spcAft>
                <a:spcPts val="400"/>
              </a:spcAft>
              <a:buClr>
                <a:srgbClr val="0C7B9C"/>
              </a:buClr>
              <a:buSzPct val="75000"/>
              <a:buFontTx/>
            </a:pPr>
            <a:r>
              <a:rPr lang="en-US" altLang="zh-CN" sz="2400" b="0" dirty="0">
                <a:latin typeface="Times New Roman" panose="02020603050405020304" pitchFamily="18" charset="0"/>
              </a:rPr>
              <a:t>	</a:t>
            </a:r>
            <a:r>
              <a:rPr lang="en-US" altLang="zh-CN" sz="2400" b="0" dirty="0">
                <a:latin typeface="Arial" panose="020B0604020202020204" pitchFamily="34" charset="0"/>
              </a:rPr>
              <a:t>	</a:t>
            </a:r>
            <a:endParaRPr lang="en-US" altLang="zh-CN" sz="2400" b="0" dirty="0">
              <a:latin typeface="Arial" panose="020B0604020202020204" pitchFamily="34" charset="0"/>
            </a:endParaRPr>
          </a:p>
          <a:p>
            <a:pPr marL="292100" indent="-292100">
              <a:lnSpc>
                <a:spcPct val="90000"/>
              </a:lnSpc>
              <a:spcBef>
                <a:spcPct val="10000"/>
              </a:spcBef>
              <a:spcAft>
                <a:spcPts val="400"/>
              </a:spcAft>
              <a:buClr>
                <a:srgbClr val="0C7B9C"/>
              </a:buClr>
              <a:buSzPct val="75000"/>
              <a:buFontTx/>
            </a:pPr>
            <a:endParaRPr lang="en-US" altLang="zh-CN" sz="2400" b="0" dirty="0">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Tx/>
            </a:pPr>
            <a:endParaRPr lang="en-US" altLang="zh-CN" sz="2400" dirty="0">
              <a:latin typeface="Arial" panose="020B0604020202020204" pitchFamily="34" charset="0"/>
            </a:endParaRPr>
          </a:p>
        </p:txBody>
      </p:sp>
      <p:pic>
        <p:nvPicPr>
          <p:cNvPr id="551938" name="Picture 3"/>
          <p:cNvPicPr>
            <a:picLocks noChangeAspect="1"/>
          </p:cNvPicPr>
          <p:nvPr/>
        </p:nvPicPr>
        <p:blipFill>
          <a:blip r:embed="rId1"/>
          <a:stretch>
            <a:fillRect/>
          </a:stretch>
        </p:blipFill>
        <p:spPr>
          <a:xfrm>
            <a:off x="304800" y="1209675"/>
            <a:ext cx="8763000" cy="3057525"/>
          </a:xfrm>
          <a:prstGeom prst="rect">
            <a:avLst/>
          </a:prstGeom>
          <a:noFill/>
          <a:ln w="12700">
            <a:noFill/>
          </a:ln>
        </p:spPr>
      </p:pic>
      <p:sp>
        <p:nvSpPr>
          <p:cNvPr id="551939" name="TextBox 14"/>
          <p:cNvSpPr txBox="1"/>
          <p:nvPr/>
        </p:nvSpPr>
        <p:spPr>
          <a:xfrm>
            <a:off x="304800" y="115888"/>
            <a:ext cx="7010400" cy="646112"/>
          </a:xfrm>
          <a:prstGeom prst="rect">
            <a:avLst/>
          </a:prstGeom>
          <a:noFill/>
          <a:ln w="9525">
            <a:noFill/>
          </a:ln>
        </p:spPr>
        <p:txBody>
          <a:bodyPr anchor="t" anchorCtr="0">
            <a:spAutoFit/>
          </a:bodyPr>
          <a:p>
            <a:pPr>
              <a:buClrTx/>
              <a:buFontTx/>
            </a:pPr>
            <a:r>
              <a:rPr lang="zh-CN" altLang="en-US" sz="3600" dirty="0">
                <a:solidFill>
                  <a:srgbClr val="0000CC"/>
                </a:solidFill>
                <a:latin typeface="楷体" panose="02010609060101010101" pitchFamily="49" charset="-122"/>
                <a:ea typeface="楷体" panose="02010609060101010101" pitchFamily="49" charset="-122"/>
              </a:rPr>
              <a:t>四、代价敏感学习的方法</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3985" name="Rectangle 3"/>
          <p:cNvSpPr txBox="1"/>
          <p:nvPr/>
        </p:nvSpPr>
        <p:spPr>
          <a:xfrm>
            <a:off x="304800" y="3429000"/>
            <a:ext cx="8534400" cy="1905000"/>
          </a:xfrm>
          <a:prstGeom prst="rect">
            <a:avLst/>
          </a:prstGeom>
          <a:noFill/>
          <a:ln w="9525">
            <a:noFill/>
          </a:ln>
        </p:spPr>
        <p:txBody>
          <a:bodyPr anchor="t" anchorCtr="0"/>
          <a:p>
            <a:pPr marL="292100" indent="-292100">
              <a:lnSpc>
                <a:spcPct val="90000"/>
              </a:lnSpc>
              <a:spcBef>
                <a:spcPct val="10000"/>
              </a:spcBef>
              <a:spcAft>
                <a:spcPts val="400"/>
              </a:spcAft>
              <a:buClr>
                <a:srgbClr val="0C7B9C"/>
              </a:buClr>
              <a:buSzPct val="75000"/>
              <a:buFont typeface="Monotype Sorts" pitchFamily="2" charset="2"/>
              <a:buChar char="l"/>
            </a:pPr>
            <a:r>
              <a:rPr lang="zh-CN" altLang="en-US" sz="2400" b="0" dirty="0">
                <a:solidFill>
                  <a:srgbClr val="0000FF"/>
                </a:solidFill>
                <a:latin typeface="Times New Roman" panose="02020603050405020304" pitchFamily="18" charset="0"/>
              </a:rPr>
              <a:t>阈值调整的元学习方法</a:t>
            </a:r>
            <a:r>
              <a:rPr lang="zh-CN" altLang="en-US" sz="2400" b="0" dirty="0">
                <a:solidFill>
                  <a:srgbClr val="FF0000"/>
                </a:solidFill>
                <a:latin typeface="Times New Roman" panose="02020603050405020304" pitchFamily="18" charset="0"/>
              </a:rPr>
              <a:t>通过调整分类器的判别阈值将代价不敏感的分类器转化成代价敏感的分类器。</a:t>
            </a:r>
            <a:endParaRPr lang="en-US" altLang="zh-CN" sz="2400" b="0" dirty="0">
              <a:solidFill>
                <a:srgbClr val="FF0000"/>
              </a:solidFill>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Tx/>
            </a:pPr>
            <a:endParaRPr lang="en-US" altLang="zh-CN" sz="2400" b="0" dirty="0">
              <a:solidFill>
                <a:srgbClr val="FF0000"/>
              </a:solidFill>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 typeface="Monotype Sorts" pitchFamily="2" charset="2"/>
              <a:buChar char="l"/>
            </a:pPr>
            <a:r>
              <a:rPr lang="zh-CN" altLang="en-US" sz="2400" b="0" dirty="0">
                <a:latin typeface="Times New Roman" panose="02020603050405020304" pitchFamily="18" charset="0"/>
              </a:rPr>
              <a:t>代价敏感的分类器将一个待测样本     分成第    类，需要最小化期望代价：</a:t>
            </a:r>
            <a:endParaRPr lang="en-US" altLang="zh-CN" sz="2400" b="0" dirty="0">
              <a:solidFill>
                <a:srgbClr val="0066FF"/>
              </a:solidFill>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Tx/>
            </a:pPr>
            <a:endParaRPr lang="zh-CN" altLang="en-US" sz="2400" b="0" dirty="0">
              <a:solidFill>
                <a:srgbClr val="FF0000"/>
              </a:solidFill>
              <a:latin typeface="Arial" panose="020B0604020202020204" pitchFamily="34" charset="0"/>
            </a:endParaRPr>
          </a:p>
          <a:p>
            <a:pPr marL="292100" indent="-292100">
              <a:lnSpc>
                <a:spcPct val="90000"/>
              </a:lnSpc>
              <a:spcBef>
                <a:spcPct val="10000"/>
              </a:spcBef>
              <a:spcAft>
                <a:spcPts val="400"/>
              </a:spcAft>
              <a:buClr>
                <a:srgbClr val="0C7B9C"/>
              </a:buClr>
              <a:buSzPct val="75000"/>
              <a:buFontTx/>
            </a:pPr>
            <a:r>
              <a:rPr lang="en-US" altLang="zh-CN" sz="2400" b="0" dirty="0">
                <a:latin typeface="Times New Roman" panose="02020603050405020304" pitchFamily="18" charset="0"/>
              </a:rPr>
              <a:t>	</a:t>
            </a:r>
            <a:r>
              <a:rPr lang="en-US" altLang="zh-CN" sz="2400" b="0" dirty="0">
                <a:latin typeface="Arial" panose="020B0604020202020204" pitchFamily="34" charset="0"/>
              </a:rPr>
              <a:t>	</a:t>
            </a:r>
            <a:endParaRPr lang="en-US" altLang="zh-CN" sz="2400" b="0" dirty="0">
              <a:latin typeface="Arial" panose="020B0604020202020204" pitchFamily="34" charset="0"/>
            </a:endParaRPr>
          </a:p>
          <a:p>
            <a:pPr marL="292100" indent="-292100">
              <a:lnSpc>
                <a:spcPct val="90000"/>
              </a:lnSpc>
              <a:spcBef>
                <a:spcPct val="10000"/>
              </a:spcBef>
              <a:spcAft>
                <a:spcPts val="400"/>
              </a:spcAft>
              <a:buClr>
                <a:srgbClr val="0C7B9C"/>
              </a:buClr>
              <a:buSzPct val="75000"/>
              <a:buFontTx/>
            </a:pPr>
            <a:endParaRPr lang="en-US" altLang="zh-CN" sz="2400" b="0" dirty="0">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Tx/>
            </a:pPr>
            <a:endParaRPr lang="en-US" altLang="zh-CN" sz="2400" dirty="0">
              <a:latin typeface="Arial" panose="020B0604020202020204" pitchFamily="34" charset="0"/>
            </a:endParaRPr>
          </a:p>
        </p:txBody>
      </p:sp>
      <p:pic>
        <p:nvPicPr>
          <p:cNvPr id="553986" name="Picture 2"/>
          <p:cNvPicPr>
            <a:picLocks noChangeAspect="1"/>
          </p:cNvPicPr>
          <p:nvPr/>
        </p:nvPicPr>
        <p:blipFill>
          <a:blip r:embed="rId1"/>
          <a:stretch>
            <a:fillRect/>
          </a:stretch>
        </p:blipFill>
        <p:spPr>
          <a:xfrm>
            <a:off x="457200" y="1447800"/>
            <a:ext cx="7343775" cy="1685925"/>
          </a:xfrm>
          <a:prstGeom prst="rect">
            <a:avLst/>
          </a:prstGeom>
          <a:noFill/>
          <a:ln w="12700">
            <a:noFill/>
          </a:ln>
        </p:spPr>
      </p:pic>
      <p:pic>
        <p:nvPicPr>
          <p:cNvPr id="553987" name="Picture 6"/>
          <p:cNvPicPr>
            <a:picLocks noChangeAspect="1"/>
          </p:cNvPicPr>
          <p:nvPr/>
        </p:nvPicPr>
        <p:blipFill>
          <a:blip r:embed="rId2"/>
          <a:stretch>
            <a:fillRect/>
          </a:stretch>
        </p:blipFill>
        <p:spPr>
          <a:xfrm>
            <a:off x="5334000" y="4648200"/>
            <a:ext cx="238125" cy="295275"/>
          </a:xfrm>
          <a:prstGeom prst="rect">
            <a:avLst/>
          </a:prstGeom>
          <a:noFill/>
          <a:ln w="12700">
            <a:noFill/>
          </a:ln>
        </p:spPr>
      </p:pic>
      <p:pic>
        <p:nvPicPr>
          <p:cNvPr id="553988" name="Picture 7"/>
          <p:cNvPicPr>
            <a:picLocks noChangeAspect="1"/>
          </p:cNvPicPr>
          <p:nvPr/>
        </p:nvPicPr>
        <p:blipFill>
          <a:blip r:embed="rId3"/>
          <a:stretch>
            <a:fillRect/>
          </a:stretch>
        </p:blipFill>
        <p:spPr>
          <a:xfrm>
            <a:off x="6629400" y="4648200"/>
            <a:ext cx="161925" cy="314325"/>
          </a:xfrm>
          <a:prstGeom prst="rect">
            <a:avLst/>
          </a:prstGeom>
          <a:noFill/>
          <a:ln w="12700">
            <a:noFill/>
          </a:ln>
        </p:spPr>
      </p:pic>
      <p:pic>
        <p:nvPicPr>
          <p:cNvPr id="553989" name="Picture 3"/>
          <p:cNvPicPr>
            <a:picLocks noChangeAspect="1"/>
          </p:cNvPicPr>
          <p:nvPr/>
        </p:nvPicPr>
        <p:blipFill>
          <a:blip r:embed="rId4"/>
          <a:stretch>
            <a:fillRect/>
          </a:stretch>
        </p:blipFill>
        <p:spPr>
          <a:xfrm>
            <a:off x="2767013" y="5343525"/>
            <a:ext cx="3609975" cy="676275"/>
          </a:xfrm>
          <a:prstGeom prst="rect">
            <a:avLst/>
          </a:prstGeom>
          <a:noFill/>
          <a:ln w="12700">
            <a:noFill/>
          </a:ln>
        </p:spPr>
      </p:pic>
      <p:sp>
        <p:nvSpPr>
          <p:cNvPr id="553990" name="TextBox 14"/>
          <p:cNvSpPr txBox="1"/>
          <p:nvPr/>
        </p:nvSpPr>
        <p:spPr>
          <a:xfrm>
            <a:off x="304800" y="115888"/>
            <a:ext cx="7010400" cy="646112"/>
          </a:xfrm>
          <a:prstGeom prst="rect">
            <a:avLst/>
          </a:prstGeom>
          <a:noFill/>
          <a:ln w="9525">
            <a:noFill/>
          </a:ln>
        </p:spPr>
        <p:txBody>
          <a:bodyPr anchor="t" anchorCtr="0">
            <a:spAutoFit/>
          </a:bodyPr>
          <a:p>
            <a:pPr>
              <a:buClrTx/>
              <a:buFontTx/>
            </a:pPr>
            <a:r>
              <a:rPr lang="zh-CN" altLang="en-US" sz="3600" dirty="0">
                <a:solidFill>
                  <a:srgbClr val="0000CC"/>
                </a:solidFill>
                <a:latin typeface="楷体" panose="02010609060101010101" pitchFamily="49" charset="-122"/>
                <a:ea typeface="楷体" panose="02010609060101010101" pitchFamily="49" charset="-122"/>
              </a:rPr>
              <a:t>四、代价敏感学习的方法</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一、评估方法</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9" name="内容占位符 2"/>
          <p:cNvSpPr txBox="1"/>
          <p:nvPr/>
        </p:nvSpPr>
        <p:spPr>
          <a:xfrm>
            <a:off x="457200" y="1168400"/>
            <a:ext cx="7937500" cy="2260600"/>
          </a:xfrm>
          <a:prstGeom prst="rect">
            <a:avLst/>
          </a:prstGeom>
        </p:spPr>
        <p:txBody>
          <a:bodyPr>
            <a:normAutofit/>
          </a:bodyPr>
          <a:lstStyle/>
          <a:p>
            <a:pPr marL="292100" marR="0" indent="-292100" defTabSz="914400" eaLnBrk="0" hangingPunct="0">
              <a:spcBef>
                <a:spcPct val="10000"/>
              </a:spcBef>
              <a:spcAft>
                <a:spcPts val="400"/>
              </a:spcAft>
              <a:buClr>
                <a:srgbClr val="0C7B9C"/>
              </a:buClr>
              <a:buSzPct val="75000"/>
              <a:buFont typeface="Monotype Sorts" pitchFamily="2" charset="2"/>
              <a:buChar char="l"/>
              <a:defRPr/>
            </a:pPr>
            <a:r>
              <a:rPr kumimoji="0" lang="zh-CN" altLang="en-US" b="0" kern="0" cap="none" spc="0" normalizeH="0" baseline="0" noProof="0" dirty="0">
                <a:solidFill>
                  <a:srgbClr val="023A91"/>
                </a:solidFill>
                <a:latin typeface="+mn-lt"/>
                <a:ea typeface="+mn-ea"/>
                <a:cs typeface="+mn-cs"/>
              </a:rPr>
              <a:t>交叉验证法：</a:t>
            </a:r>
            <a:endParaRPr kumimoji="0" lang="en-US" altLang="zh-CN" b="0" kern="0" cap="none" spc="0" normalizeH="0" baseline="0" noProof="0" dirty="0">
              <a:solidFill>
                <a:srgbClr val="023A91"/>
              </a:solidFill>
              <a:latin typeface="+mn-lt"/>
              <a:ea typeface="+mn-ea"/>
              <a:cs typeface="+mn-cs"/>
            </a:endParaRPr>
          </a:p>
          <a:p>
            <a:pPr marL="325755" marR="0" lvl="1" indent="0" algn="l" defTabSz="914400" rtl="0" eaLnBrk="0" fontAlgn="base" latinLnBrk="0" hangingPunct="0">
              <a:lnSpc>
                <a:spcPct val="100000"/>
              </a:lnSpc>
              <a:spcBef>
                <a:spcPct val="10000"/>
              </a:spcBef>
              <a:spcAft>
                <a:spcPts val="400"/>
              </a:spcAft>
              <a:buClr>
                <a:srgbClr val="0C7B9C"/>
              </a:buClr>
              <a:buSzTx/>
              <a:buFont typeface="Monotype Sorts"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黑体" panose="02010609060101010101" pitchFamily="49" charset="-122"/>
                <a:cs typeface="+mn-cs"/>
              </a:rPr>
              <a:t>将数据集分层采样划分为</a:t>
            </a:r>
            <a:r>
              <a:rPr kumimoji="0" lang="en-US" altLang="zh-CN" sz="2400" b="0" i="0" u="none" strike="noStrike" kern="0" cap="none" spc="0" normalizeH="0" baseline="0" noProof="0" dirty="0">
                <a:ln>
                  <a:noFill/>
                </a:ln>
                <a:solidFill>
                  <a:schemeClr val="tx1"/>
                </a:solidFill>
                <a:effectLst/>
                <a:uLnTx/>
                <a:uFillTx/>
                <a:latin typeface="+mn-lt"/>
                <a:ea typeface="黑体" panose="02010609060101010101" pitchFamily="49" charset="-122"/>
                <a:cs typeface="+mn-cs"/>
              </a:rPr>
              <a:t>k</a:t>
            </a:r>
            <a:r>
              <a:rPr kumimoji="0" lang="zh-CN" altLang="en-US" sz="2400" b="0" i="0" u="none" strike="noStrike" kern="0" cap="none" spc="0" normalizeH="0" baseline="0" noProof="0" dirty="0">
                <a:ln>
                  <a:noFill/>
                </a:ln>
                <a:solidFill>
                  <a:schemeClr val="tx1"/>
                </a:solidFill>
                <a:effectLst/>
                <a:uLnTx/>
                <a:uFillTx/>
                <a:latin typeface="+mn-lt"/>
                <a:ea typeface="黑体" panose="02010609060101010101" pitchFamily="49" charset="-122"/>
                <a:cs typeface="+mn-cs"/>
              </a:rPr>
              <a:t>个大小相似的互斥子集，每次用</a:t>
            </a:r>
            <a:r>
              <a:rPr kumimoji="0" lang="en-US" altLang="zh-CN" sz="2400" b="0" i="0" u="none" strike="noStrike" kern="0" cap="none" spc="0" normalizeH="0" baseline="0" noProof="0" dirty="0">
                <a:ln>
                  <a:noFill/>
                </a:ln>
                <a:solidFill>
                  <a:schemeClr val="tx1"/>
                </a:solidFill>
                <a:effectLst/>
                <a:uLnTx/>
                <a:uFillTx/>
                <a:latin typeface="+mn-lt"/>
                <a:ea typeface="黑体" panose="02010609060101010101" pitchFamily="49" charset="-122"/>
                <a:cs typeface="+mn-cs"/>
              </a:rPr>
              <a:t>k-1</a:t>
            </a:r>
            <a:r>
              <a:rPr kumimoji="0" lang="zh-CN" altLang="en-US" sz="2400" b="0" i="0" u="none" strike="noStrike" kern="0" cap="none" spc="0" normalizeH="0" baseline="0" noProof="0" dirty="0">
                <a:ln>
                  <a:noFill/>
                </a:ln>
                <a:solidFill>
                  <a:schemeClr val="tx1"/>
                </a:solidFill>
                <a:effectLst/>
                <a:uLnTx/>
                <a:uFillTx/>
                <a:latin typeface="+mn-lt"/>
                <a:ea typeface="黑体" panose="02010609060101010101" pitchFamily="49" charset="-122"/>
                <a:cs typeface="+mn-cs"/>
              </a:rPr>
              <a:t>个子集的并集作为训练集，余下的子集作为测试集，最终返回</a:t>
            </a:r>
            <a:r>
              <a:rPr kumimoji="0" lang="en-US" altLang="zh-CN" sz="2400" b="0" i="0" u="none" strike="noStrike" kern="0" cap="none" spc="0" normalizeH="0" baseline="0" noProof="0" dirty="0">
                <a:ln>
                  <a:noFill/>
                </a:ln>
                <a:solidFill>
                  <a:schemeClr val="tx1"/>
                </a:solidFill>
                <a:effectLst/>
                <a:uLnTx/>
                <a:uFillTx/>
                <a:latin typeface="+mn-lt"/>
                <a:ea typeface="黑体" panose="02010609060101010101" pitchFamily="49" charset="-122"/>
                <a:cs typeface="+mn-cs"/>
              </a:rPr>
              <a:t>k</a:t>
            </a:r>
            <a:r>
              <a:rPr kumimoji="0" lang="zh-CN" altLang="en-US" sz="2400" b="0" i="0" u="none" strike="noStrike" kern="0" cap="none" spc="0" normalizeH="0" baseline="0" noProof="0" dirty="0">
                <a:ln>
                  <a:noFill/>
                </a:ln>
                <a:solidFill>
                  <a:schemeClr val="tx1"/>
                </a:solidFill>
                <a:effectLst/>
                <a:uLnTx/>
                <a:uFillTx/>
                <a:latin typeface="+mn-lt"/>
                <a:ea typeface="黑体" panose="02010609060101010101" pitchFamily="49" charset="-122"/>
                <a:cs typeface="+mn-cs"/>
              </a:rPr>
              <a:t>个测试结果的均值，</a:t>
            </a:r>
            <a:r>
              <a:rPr kumimoji="0" lang="en-US" altLang="zh-CN" sz="2400" b="0" i="0" u="none" strike="noStrike" kern="0" cap="none" spc="0" normalizeH="0" baseline="0" noProof="0" dirty="0">
                <a:ln>
                  <a:noFill/>
                </a:ln>
                <a:solidFill>
                  <a:schemeClr val="tx1"/>
                </a:solidFill>
                <a:effectLst/>
                <a:uLnTx/>
                <a:uFillTx/>
                <a:latin typeface="+mn-lt"/>
                <a:ea typeface="黑体" panose="02010609060101010101" pitchFamily="49" charset="-122"/>
                <a:cs typeface="+mn-cs"/>
              </a:rPr>
              <a:t>k</a:t>
            </a:r>
            <a:r>
              <a:rPr kumimoji="0" lang="zh-CN" altLang="en-US" sz="2400" b="0" i="0" u="none" strike="noStrike" kern="0" cap="none" spc="0" normalizeH="0" baseline="0" noProof="0" dirty="0">
                <a:ln>
                  <a:noFill/>
                </a:ln>
                <a:solidFill>
                  <a:schemeClr val="tx1"/>
                </a:solidFill>
                <a:effectLst/>
                <a:uLnTx/>
                <a:uFillTx/>
                <a:latin typeface="+mn-lt"/>
                <a:ea typeface="黑体" panose="02010609060101010101" pitchFamily="49" charset="-122"/>
                <a:cs typeface="+mn-cs"/>
              </a:rPr>
              <a:t>最常用的取值是</a:t>
            </a:r>
            <a:r>
              <a:rPr kumimoji="0" lang="en-US" altLang="zh-CN" sz="2400" b="0" i="0" u="none" strike="noStrike" kern="0" cap="none" spc="0" normalizeH="0" baseline="0" noProof="0" dirty="0">
                <a:ln>
                  <a:noFill/>
                </a:ln>
                <a:solidFill>
                  <a:schemeClr val="tx1"/>
                </a:solidFill>
                <a:effectLst/>
                <a:uLnTx/>
                <a:uFillTx/>
                <a:latin typeface="+mn-lt"/>
                <a:ea typeface="黑体" panose="02010609060101010101" pitchFamily="49" charset="-122"/>
                <a:cs typeface="+mn-cs"/>
              </a:rPr>
              <a:t>10</a:t>
            </a:r>
            <a:r>
              <a:rPr kumimoji="0" lang="zh-CN" altLang="en-US" sz="2400" b="0" i="0" u="none" strike="noStrike" kern="0" cap="none" spc="0" normalizeH="0" baseline="0" noProof="0" dirty="0">
                <a:ln>
                  <a:noFill/>
                </a:ln>
                <a:solidFill>
                  <a:schemeClr val="tx1"/>
                </a:solidFill>
                <a:effectLst/>
                <a:uLnTx/>
                <a:uFillTx/>
                <a:latin typeface="+mn-lt"/>
                <a:ea typeface="黑体" panose="02010609060101010101" pitchFamily="49" charset="-122"/>
                <a:cs typeface="+mn-cs"/>
              </a:rPr>
              <a:t>。</a:t>
            </a:r>
            <a:endParaRPr kumimoji="0" lang="en-US" altLang="zh-CN" sz="2400" b="0" i="0" u="none" strike="noStrike" kern="0" cap="none" spc="0" normalizeH="0" baseline="0" noProof="0" dirty="0">
              <a:ln>
                <a:noFill/>
              </a:ln>
              <a:solidFill>
                <a:schemeClr val="tx1"/>
              </a:solidFill>
              <a:effectLst/>
              <a:uLnTx/>
              <a:uFillTx/>
              <a:latin typeface="+mn-lt"/>
              <a:ea typeface="黑体" panose="02010609060101010101" pitchFamily="49" charset="-122"/>
              <a:cs typeface="+mn-cs"/>
            </a:endParaRPr>
          </a:p>
        </p:txBody>
      </p:sp>
      <p:pic>
        <p:nvPicPr>
          <p:cNvPr id="58371" name="Picture 2"/>
          <p:cNvPicPr>
            <a:picLocks noChangeAspect="1"/>
          </p:cNvPicPr>
          <p:nvPr/>
        </p:nvPicPr>
        <p:blipFill>
          <a:blip r:embed="rId1"/>
          <a:stretch>
            <a:fillRect/>
          </a:stretch>
        </p:blipFill>
        <p:spPr>
          <a:xfrm>
            <a:off x="901700" y="3387725"/>
            <a:ext cx="6413500" cy="2632075"/>
          </a:xfrm>
          <a:prstGeom prst="rect">
            <a:avLst/>
          </a:prstGeom>
          <a:noFill/>
          <a:ln w="9525">
            <a:noFill/>
          </a:ln>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6033" name="Rectangle 3"/>
          <p:cNvSpPr txBox="1"/>
          <p:nvPr/>
        </p:nvSpPr>
        <p:spPr>
          <a:xfrm>
            <a:off x="304800" y="1219200"/>
            <a:ext cx="8534400" cy="5257800"/>
          </a:xfrm>
          <a:prstGeom prst="rect">
            <a:avLst/>
          </a:prstGeom>
          <a:noFill/>
          <a:ln w="9525">
            <a:noFill/>
          </a:ln>
        </p:spPr>
        <p:txBody>
          <a:bodyPr anchor="t" anchorCtr="0"/>
          <a:p>
            <a:pPr marL="292100" indent="-292100">
              <a:lnSpc>
                <a:spcPct val="90000"/>
              </a:lnSpc>
              <a:spcBef>
                <a:spcPct val="10000"/>
              </a:spcBef>
              <a:spcAft>
                <a:spcPts val="400"/>
              </a:spcAft>
              <a:buClr>
                <a:srgbClr val="0C7B9C"/>
              </a:buClr>
              <a:buSzPct val="75000"/>
              <a:buFont typeface="Monotype Sorts" pitchFamily="2" charset="2"/>
              <a:buChar char="l"/>
            </a:pPr>
            <a:r>
              <a:rPr lang="zh-CN" altLang="en-US" sz="2400" b="0" dirty="0">
                <a:latin typeface="Times New Roman" panose="02020603050405020304" pitchFamily="18" charset="0"/>
              </a:rPr>
              <a:t>根据这个公式，分类器将     分成正类，当且仅当：</a:t>
            </a:r>
            <a:endParaRPr lang="en-US" altLang="zh-CN" sz="2400" b="0" dirty="0">
              <a:solidFill>
                <a:srgbClr val="0066FF"/>
              </a:solidFill>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Tx/>
            </a:pPr>
            <a:endParaRPr lang="zh-CN" altLang="en-US" sz="2400" b="0" dirty="0">
              <a:solidFill>
                <a:srgbClr val="FF0000"/>
              </a:solidFill>
              <a:latin typeface="Arial" panose="020B0604020202020204" pitchFamily="34" charset="0"/>
            </a:endParaRPr>
          </a:p>
          <a:p>
            <a:pPr marL="292100" indent="-292100">
              <a:lnSpc>
                <a:spcPct val="90000"/>
              </a:lnSpc>
              <a:spcBef>
                <a:spcPct val="10000"/>
              </a:spcBef>
              <a:spcAft>
                <a:spcPts val="400"/>
              </a:spcAft>
              <a:buClr>
                <a:srgbClr val="0C7B9C"/>
              </a:buClr>
              <a:buSzPct val="75000"/>
              <a:buFontTx/>
            </a:pPr>
            <a:r>
              <a:rPr lang="en-US" altLang="zh-CN" sz="2400" b="0" dirty="0">
                <a:latin typeface="Times New Roman" panose="02020603050405020304" pitchFamily="18" charset="0"/>
              </a:rPr>
              <a:t>	</a:t>
            </a:r>
            <a:r>
              <a:rPr lang="en-US" altLang="zh-CN" sz="2400" b="0" dirty="0">
                <a:latin typeface="Arial" panose="020B0604020202020204" pitchFamily="34" charset="0"/>
              </a:rPr>
              <a:t>	</a:t>
            </a:r>
            <a:endParaRPr lang="en-US" altLang="zh-CN" sz="2400" b="0" dirty="0">
              <a:latin typeface="Arial" panose="020B0604020202020204" pitchFamily="34" charset="0"/>
            </a:endParaRPr>
          </a:p>
          <a:p>
            <a:pPr marL="292100" indent="-292100">
              <a:lnSpc>
                <a:spcPct val="90000"/>
              </a:lnSpc>
              <a:spcBef>
                <a:spcPct val="10000"/>
              </a:spcBef>
              <a:spcAft>
                <a:spcPts val="400"/>
              </a:spcAft>
              <a:buClr>
                <a:srgbClr val="0C7B9C"/>
              </a:buClr>
              <a:buSzPct val="75000"/>
              <a:buFontTx/>
            </a:pPr>
            <a:endParaRPr lang="en-US" altLang="zh-CN" sz="2400" b="0" dirty="0">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 typeface="Monotype Sorts" pitchFamily="2" charset="2"/>
              <a:buChar char="l"/>
            </a:pPr>
            <a:endParaRPr lang="en-US" altLang="zh-CN" sz="2400" b="0" dirty="0">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 typeface="Monotype Sorts" pitchFamily="2" charset="2"/>
              <a:buChar char="l"/>
            </a:pPr>
            <a:r>
              <a:rPr lang="zh-CN" altLang="en-US" sz="2400" b="0" dirty="0">
                <a:latin typeface="Times New Roman" panose="02020603050405020304" pitchFamily="18" charset="0"/>
              </a:rPr>
              <a:t>假定：</a:t>
            </a:r>
            <a:endParaRPr lang="en-US" altLang="zh-CN" sz="2400" b="0" dirty="0">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Tx/>
            </a:pPr>
            <a:endParaRPr lang="en-US" altLang="zh-CN" sz="2400" b="0" dirty="0">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 typeface="Monotype Sorts" pitchFamily="2" charset="2"/>
              <a:buChar char="l"/>
            </a:pPr>
            <a:r>
              <a:rPr lang="zh-CN" altLang="en-US" sz="2400" b="0" dirty="0">
                <a:latin typeface="Times New Roman" panose="02020603050405020304" pitchFamily="18" charset="0"/>
              </a:rPr>
              <a:t>那么，上述公式可等价为：</a:t>
            </a:r>
            <a:endParaRPr lang="en-US" altLang="zh-CN" sz="2400" b="0" dirty="0">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 typeface="Monotype Sorts" pitchFamily="2" charset="2"/>
              <a:buChar char="l"/>
            </a:pPr>
            <a:endParaRPr lang="en-US" altLang="zh-CN" sz="2400" b="0" dirty="0">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 typeface="Monotype Sorts" pitchFamily="2" charset="2"/>
              <a:buChar char="l"/>
            </a:pPr>
            <a:r>
              <a:rPr lang="zh-CN" altLang="en-US" sz="2400" b="0" dirty="0">
                <a:latin typeface="Times New Roman" panose="02020603050405020304" pitchFamily="18" charset="0"/>
              </a:rPr>
              <a:t>因为，</a:t>
            </a:r>
            <a:endParaRPr lang="en-US" altLang="zh-CN" sz="2400" b="0" dirty="0">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 typeface="Monotype Sorts" pitchFamily="2" charset="2"/>
              <a:buChar char="l"/>
            </a:pPr>
            <a:endParaRPr lang="en-US" altLang="zh-CN" sz="2400" b="0" dirty="0">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 typeface="Monotype Sorts" pitchFamily="2" charset="2"/>
              <a:buChar char="l"/>
            </a:pPr>
            <a:r>
              <a:rPr lang="zh-CN" altLang="en-US" sz="2400" b="0" dirty="0">
                <a:latin typeface="Times New Roman" panose="02020603050405020304" pitchFamily="18" charset="0"/>
              </a:rPr>
              <a:t>所以，                                                                     </a:t>
            </a:r>
            <a:r>
              <a:rPr lang="zh-CN" altLang="en-US" sz="2400" dirty="0">
                <a:solidFill>
                  <a:srgbClr val="0000FF"/>
                </a:solidFill>
                <a:latin typeface="Times New Roman" panose="02020603050405020304" pitchFamily="18" charset="0"/>
              </a:rPr>
              <a:t>（</a:t>
            </a:r>
            <a:r>
              <a:rPr lang="en-US" altLang="zh-CN" sz="2400" dirty="0">
                <a:solidFill>
                  <a:srgbClr val="0000FF"/>
                </a:solidFill>
                <a:latin typeface="Times New Roman" panose="02020603050405020304" pitchFamily="18" charset="0"/>
              </a:rPr>
              <a:t>0.5</a:t>
            </a:r>
            <a:r>
              <a:rPr lang="zh-CN" altLang="en-US" sz="2400" dirty="0">
                <a:solidFill>
                  <a:srgbClr val="0000FF"/>
                </a:solidFill>
                <a:latin typeface="Times New Roman" panose="02020603050405020304" pitchFamily="18" charset="0"/>
              </a:rPr>
              <a:t>）</a:t>
            </a:r>
            <a:endParaRPr lang="en-US" altLang="zh-CN" sz="2400" dirty="0">
              <a:solidFill>
                <a:srgbClr val="0000FF"/>
              </a:solidFill>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Tx/>
            </a:pPr>
            <a:endParaRPr lang="en-US" altLang="zh-CN" sz="2400" dirty="0">
              <a:latin typeface="Arial" panose="020B0604020202020204" pitchFamily="34" charset="0"/>
            </a:endParaRPr>
          </a:p>
          <a:p>
            <a:pPr marL="292100" indent="-292100">
              <a:lnSpc>
                <a:spcPct val="90000"/>
              </a:lnSpc>
              <a:spcBef>
                <a:spcPct val="10000"/>
              </a:spcBef>
              <a:spcAft>
                <a:spcPts val="400"/>
              </a:spcAft>
              <a:buClr>
                <a:srgbClr val="0C7B9C"/>
              </a:buClr>
              <a:buSzPct val="75000"/>
              <a:buFontTx/>
            </a:pPr>
            <a:endParaRPr lang="en-US" altLang="zh-CN" sz="2400" dirty="0">
              <a:latin typeface="Arial" panose="020B0604020202020204" pitchFamily="34" charset="0"/>
            </a:endParaRPr>
          </a:p>
        </p:txBody>
      </p:sp>
      <p:pic>
        <p:nvPicPr>
          <p:cNvPr id="556034" name="Picture 6"/>
          <p:cNvPicPr>
            <a:picLocks noChangeAspect="1"/>
          </p:cNvPicPr>
          <p:nvPr/>
        </p:nvPicPr>
        <p:blipFill>
          <a:blip r:embed="rId1"/>
          <a:stretch>
            <a:fillRect/>
          </a:stretch>
        </p:blipFill>
        <p:spPr>
          <a:xfrm>
            <a:off x="4105275" y="1304925"/>
            <a:ext cx="238125" cy="295275"/>
          </a:xfrm>
          <a:prstGeom prst="rect">
            <a:avLst/>
          </a:prstGeom>
          <a:noFill/>
          <a:ln w="12700">
            <a:noFill/>
          </a:ln>
        </p:spPr>
      </p:pic>
      <p:pic>
        <p:nvPicPr>
          <p:cNvPr id="556035" name="Picture 2"/>
          <p:cNvPicPr>
            <a:picLocks noChangeAspect="1"/>
          </p:cNvPicPr>
          <p:nvPr/>
        </p:nvPicPr>
        <p:blipFill>
          <a:blip r:embed="rId2"/>
          <a:stretch>
            <a:fillRect/>
          </a:stretch>
        </p:blipFill>
        <p:spPr>
          <a:xfrm>
            <a:off x="676275" y="1933575"/>
            <a:ext cx="7934325" cy="352425"/>
          </a:xfrm>
          <a:prstGeom prst="rect">
            <a:avLst/>
          </a:prstGeom>
          <a:noFill/>
          <a:ln w="12700">
            <a:noFill/>
          </a:ln>
        </p:spPr>
      </p:pic>
      <p:pic>
        <p:nvPicPr>
          <p:cNvPr id="556036" name="Picture 3"/>
          <p:cNvPicPr>
            <a:picLocks noChangeAspect="1"/>
          </p:cNvPicPr>
          <p:nvPr/>
        </p:nvPicPr>
        <p:blipFill>
          <a:blip r:embed="rId3"/>
          <a:stretch>
            <a:fillRect/>
          </a:stretch>
        </p:blipFill>
        <p:spPr>
          <a:xfrm>
            <a:off x="685800" y="2628900"/>
            <a:ext cx="6934200" cy="342900"/>
          </a:xfrm>
          <a:prstGeom prst="rect">
            <a:avLst/>
          </a:prstGeom>
          <a:noFill/>
          <a:ln w="12700">
            <a:noFill/>
          </a:ln>
        </p:spPr>
      </p:pic>
      <p:pic>
        <p:nvPicPr>
          <p:cNvPr id="556037" name="Picture 4"/>
          <p:cNvPicPr>
            <a:picLocks noChangeAspect="1"/>
          </p:cNvPicPr>
          <p:nvPr/>
        </p:nvPicPr>
        <p:blipFill>
          <a:blip r:embed="rId4"/>
          <a:stretch>
            <a:fillRect/>
          </a:stretch>
        </p:blipFill>
        <p:spPr>
          <a:xfrm>
            <a:off x="1590675" y="3362325"/>
            <a:ext cx="2828925" cy="371475"/>
          </a:xfrm>
          <a:prstGeom prst="rect">
            <a:avLst/>
          </a:prstGeom>
          <a:noFill/>
          <a:ln w="12700">
            <a:noFill/>
          </a:ln>
        </p:spPr>
      </p:pic>
      <p:pic>
        <p:nvPicPr>
          <p:cNvPr id="556038" name="Picture 5"/>
          <p:cNvPicPr>
            <a:picLocks noChangeAspect="1"/>
          </p:cNvPicPr>
          <p:nvPr/>
        </p:nvPicPr>
        <p:blipFill>
          <a:blip r:embed="rId5"/>
          <a:stretch>
            <a:fillRect/>
          </a:stretch>
        </p:blipFill>
        <p:spPr>
          <a:xfrm>
            <a:off x="4267200" y="4200525"/>
            <a:ext cx="3962400" cy="371475"/>
          </a:xfrm>
          <a:prstGeom prst="rect">
            <a:avLst/>
          </a:prstGeom>
          <a:noFill/>
          <a:ln w="12700">
            <a:noFill/>
          </a:ln>
        </p:spPr>
      </p:pic>
      <p:pic>
        <p:nvPicPr>
          <p:cNvPr id="556039" name="Picture 6"/>
          <p:cNvPicPr>
            <a:picLocks noChangeAspect="1"/>
          </p:cNvPicPr>
          <p:nvPr/>
        </p:nvPicPr>
        <p:blipFill>
          <a:blip r:embed="rId6"/>
          <a:stretch>
            <a:fillRect/>
          </a:stretch>
        </p:blipFill>
        <p:spPr>
          <a:xfrm>
            <a:off x="1524000" y="5010150"/>
            <a:ext cx="2533650" cy="323850"/>
          </a:xfrm>
          <a:prstGeom prst="rect">
            <a:avLst/>
          </a:prstGeom>
          <a:noFill/>
          <a:ln w="12700">
            <a:noFill/>
          </a:ln>
        </p:spPr>
      </p:pic>
      <p:pic>
        <p:nvPicPr>
          <p:cNvPr id="556040" name="Picture 7"/>
          <p:cNvPicPr>
            <a:picLocks noChangeAspect="1"/>
          </p:cNvPicPr>
          <p:nvPr/>
        </p:nvPicPr>
        <p:blipFill>
          <a:blip r:embed="rId7"/>
          <a:stretch>
            <a:fillRect/>
          </a:stretch>
        </p:blipFill>
        <p:spPr>
          <a:xfrm>
            <a:off x="1600200" y="5791200"/>
            <a:ext cx="1162050" cy="361950"/>
          </a:xfrm>
          <a:prstGeom prst="rect">
            <a:avLst/>
          </a:prstGeom>
          <a:noFill/>
          <a:ln w="12700">
            <a:noFill/>
          </a:ln>
        </p:spPr>
      </p:pic>
      <p:pic>
        <p:nvPicPr>
          <p:cNvPr id="556041" name="Picture 8"/>
          <p:cNvPicPr>
            <a:picLocks noChangeAspect="1"/>
          </p:cNvPicPr>
          <p:nvPr/>
        </p:nvPicPr>
        <p:blipFill>
          <a:blip r:embed="rId8"/>
          <a:stretch>
            <a:fillRect/>
          </a:stretch>
        </p:blipFill>
        <p:spPr>
          <a:xfrm>
            <a:off x="2819400" y="5610225"/>
            <a:ext cx="1885950" cy="790575"/>
          </a:xfrm>
          <a:prstGeom prst="rect">
            <a:avLst/>
          </a:prstGeom>
          <a:noFill/>
          <a:ln w="12700">
            <a:noFill/>
          </a:ln>
        </p:spPr>
      </p:pic>
      <p:cxnSp>
        <p:nvCxnSpPr>
          <p:cNvPr id="556042" name="直接连接符 15"/>
          <p:cNvCxnSpPr/>
          <p:nvPr/>
        </p:nvCxnSpPr>
        <p:spPr>
          <a:xfrm rot="5400000">
            <a:off x="7048500" y="5829300"/>
            <a:ext cx="533400" cy="304800"/>
          </a:xfrm>
          <a:prstGeom prst="line">
            <a:avLst/>
          </a:prstGeom>
          <a:ln w="19050" cap="flat" cmpd="sng">
            <a:solidFill>
              <a:srgbClr val="FF0000"/>
            </a:solidFill>
            <a:prstDash val="solid"/>
            <a:round/>
            <a:headEnd type="none" w="med" len="med"/>
            <a:tailEnd type="none" w="med" len="med"/>
          </a:ln>
        </p:spPr>
      </p:cxnSp>
      <p:cxnSp>
        <p:nvCxnSpPr>
          <p:cNvPr id="556043" name="直接连接符 17"/>
          <p:cNvCxnSpPr/>
          <p:nvPr/>
        </p:nvCxnSpPr>
        <p:spPr>
          <a:xfrm rot="-5400000" flipH="1">
            <a:off x="7124700" y="5753100"/>
            <a:ext cx="457200" cy="381000"/>
          </a:xfrm>
          <a:prstGeom prst="line">
            <a:avLst/>
          </a:prstGeom>
          <a:ln w="19050" cap="flat" cmpd="sng">
            <a:solidFill>
              <a:srgbClr val="FF0000"/>
            </a:solidFill>
            <a:prstDash val="solid"/>
            <a:round/>
            <a:headEnd type="none" w="med" len="med"/>
            <a:tailEnd type="none" w="med" len="med"/>
          </a:ln>
        </p:spPr>
      </p:cxnSp>
      <p:sp>
        <p:nvSpPr>
          <p:cNvPr id="556044" name="TextBox 14"/>
          <p:cNvSpPr txBox="1"/>
          <p:nvPr/>
        </p:nvSpPr>
        <p:spPr>
          <a:xfrm>
            <a:off x="304800" y="115888"/>
            <a:ext cx="7010400" cy="646112"/>
          </a:xfrm>
          <a:prstGeom prst="rect">
            <a:avLst/>
          </a:prstGeom>
          <a:noFill/>
          <a:ln w="9525">
            <a:noFill/>
          </a:ln>
        </p:spPr>
        <p:txBody>
          <a:bodyPr anchor="t" anchorCtr="0">
            <a:spAutoFit/>
          </a:bodyPr>
          <a:p>
            <a:pPr>
              <a:buClrTx/>
              <a:buFontTx/>
            </a:pPr>
            <a:r>
              <a:rPr lang="zh-CN" altLang="en-US" sz="3600" dirty="0">
                <a:solidFill>
                  <a:srgbClr val="0000CC"/>
                </a:solidFill>
                <a:latin typeface="楷体" panose="02010609060101010101" pitchFamily="49" charset="-122"/>
                <a:ea typeface="楷体" panose="02010609060101010101" pitchFamily="49" charset="-122"/>
              </a:rPr>
              <a:t>四、代价敏感学习的方法</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8081" name="Rectangle 3"/>
          <p:cNvSpPr txBox="1"/>
          <p:nvPr/>
        </p:nvSpPr>
        <p:spPr>
          <a:xfrm>
            <a:off x="304800" y="3429000"/>
            <a:ext cx="8534400" cy="1676400"/>
          </a:xfrm>
          <a:prstGeom prst="rect">
            <a:avLst/>
          </a:prstGeom>
          <a:noFill/>
          <a:ln w="9525">
            <a:noFill/>
          </a:ln>
        </p:spPr>
        <p:txBody>
          <a:bodyPr anchor="t" anchorCtr="0"/>
          <a:p>
            <a:pPr marL="292100" indent="-292100">
              <a:lnSpc>
                <a:spcPct val="90000"/>
              </a:lnSpc>
              <a:spcBef>
                <a:spcPct val="10000"/>
              </a:spcBef>
              <a:spcAft>
                <a:spcPts val="400"/>
              </a:spcAft>
              <a:buClr>
                <a:srgbClr val="0C7B9C"/>
              </a:buClr>
              <a:buSzPct val="75000"/>
              <a:buFont typeface="Monotype Sorts" pitchFamily="2" charset="2"/>
              <a:buChar char="l"/>
            </a:pPr>
            <a:r>
              <a:rPr lang="zh-CN" altLang="en-US" sz="2400" b="0" dirty="0">
                <a:solidFill>
                  <a:srgbClr val="0000FF"/>
                </a:solidFill>
                <a:latin typeface="Times New Roman" panose="02020603050405020304" pitchFamily="18" charset="0"/>
              </a:rPr>
              <a:t>再平衡的元学习方法</a:t>
            </a:r>
            <a:r>
              <a:rPr lang="zh-CN" altLang="en-US" sz="2400" b="0" dirty="0">
                <a:solidFill>
                  <a:srgbClr val="FF0000"/>
                </a:solidFill>
                <a:latin typeface="Times New Roman" panose="02020603050405020304" pitchFamily="18" charset="0"/>
              </a:rPr>
              <a:t>通过再平衡训练样本集中不同类的误分总代价将代价不敏感的分类器转化成代价敏感的分类器。</a:t>
            </a:r>
            <a:endParaRPr lang="en-US" altLang="zh-CN" sz="2400" b="0" dirty="0">
              <a:solidFill>
                <a:srgbClr val="FF0000"/>
              </a:solidFill>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Tx/>
            </a:pPr>
            <a:endParaRPr lang="en-US" altLang="zh-CN" sz="2400" b="0" dirty="0">
              <a:solidFill>
                <a:srgbClr val="FF0000"/>
              </a:solidFill>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 typeface="Monotype Sorts" pitchFamily="2" charset="2"/>
              <a:buChar char="l"/>
            </a:pPr>
            <a:r>
              <a:rPr lang="zh-CN" altLang="en-US" sz="2400" b="0" dirty="0">
                <a:latin typeface="Times New Roman" panose="02020603050405020304" pitchFamily="18" charset="0"/>
              </a:rPr>
              <a:t>正负两类样本再平衡的缩放比例：</a:t>
            </a:r>
            <a:endParaRPr lang="en-US" altLang="zh-CN" sz="2400" b="0" dirty="0">
              <a:solidFill>
                <a:srgbClr val="0066FF"/>
              </a:solidFill>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Tx/>
            </a:pPr>
            <a:endParaRPr lang="zh-CN" altLang="en-US" sz="2400" b="0" dirty="0">
              <a:solidFill>
                <a:srgbClr val="FF0000"/>
              </a:solidFill>
              <a:latin typeface="Arial" panose="020B0604020202020204" pitchFamily="34" charset="0"/>
            </a:endParaRPr>
          </a:p>
          <a:p>
            <a:pPr marL="292100" indent="-292100">
              <a:lnSpc>
                <a:spcPct val="90000"/>
              </a:lnSpc>
              <a:spcBef>
                <a:spcPct val="10000"/>
              </a:spcBef>
              <a:spcAft>
                <a:spcPts val="400"/>
              </a:spcAft>
              <a:buClr>
                <a:srgbClr val="0C7B9C"/>
              </a:buClr>
              <a:buSzPct val="75000"/>
              <a:buFontTx/>
            </a:pPr>
            <a:r>
              <a:rPr lang="en-US" altLang="zh-CN" sz="2400" b="0" dirty="0">
                <a:latin typeface="Times New Roman" panose="02020603050405020304" pitchFamily="18" charset="0"/>
              </a:rPr>
              <a:t>	</a:t>
            </a:r>
            <a:r>
              <a:rPr lang="en-US" altLang="zh-CN" sz="2400" b="0" dirty="0">
                <a:latin typeface="Arial" panose="020B0604020202020204" pitchFamily="34" charset="0"/>
              </a:rPr>
              <a:t>	</a:t>
            </a:r>
            <a:endParaRPr lang="en-US" altLang="zh-CN" sz="2400" b="0" dirty="0">
              <a:latin typeface="Arial" panose="020B0604020202020204" pitchFamily="34" charset="0"/>
            </a:endParaRPr>
          </a:p>
          <a:p>
            <a:pPr marL="292100" indent="-292100">
              <a:lnSpc>
                <a:spcPct val="90000"/>
              </a:lnSpc>
              <a:spcBef>
                <a:spcPct val="10000"/>
              </a:spcBef>
              <a:spcAft>
                <a:spcPts val="400"/>
              </a:spcAft>
              <a:buClr>
                <a:srgbClr val="0C7B9C"/>
              </a:buClr>
              <a:buSzPct val="75000"/>
              <a:buFontTx/>
            </a:pPr>
            <a:endParaRPr lang="en-US" altLang="zh-CN" sz="2400" b="0" dirty="0">
              <a:latin typeface="Times New Roman" panose="02020603050405020304" pitchFamily="18" charset="0"/>
            </a:endParaRPr>
          </a:p>
          <a:p>
            <a:pPr marL="292100" indent="-292100">
              <a:lnSpc>
                <a:spcPct val="90000"/>
              </a:lnSpc>
              <a:spcBef>
                <a:spcPct val="10000"/>
              </a:spcBef>
              <a:spcAft>
                <a:spcPts val="400"/>
              </a:spcAft>
              <a:buClr>
                <a:srgbClr val="0C7B9C"/>
              </a:buClr>
              <a:buSzPct val="75000"/>
              <a:buFontTx/>
            </a:pPr>
            <a:endParaRPr lang="en-US" altLang="zh-CN" sz="2400" dirty="0">
              <a:latin typeface="Arial" panose="020B0604020202020204" pitchFamily="34" charset="0"/>
            </a:endParaRPr>
          </a:p>
        </p:txBody>
      </p:sp>
      <p:pic>
        <p:nvPicPr>
          <p:cNvPr id="558082" name="Picture 2"/>
          <p:cNvPicPr>
            <a:picLocks noChangeAspect="1"/>
          </p:cNvPicPr>
          <p:nvPr/>
        </p:nvPicPr>
        <p:blipFill>
          <a:blip r:embed="rId1"/>
          <a:stretch>
            <a:fillRect/>
          </a:stretch>
        </p:blipFill>
        <p:spPr>
          <a:xfrm>
            <a:off x="457200" y="1476375"/>
            <a:ext cx="7372350" cy="1343025"/>
          </a:xfrm>
          <a:prstGeom prst="rect">
            <a:avLst/>
          </a:prstGeom>
          <a:noFill/>
          <a:ln w="12700">
            <a:noFill/>
          </a:ln>
        </p:spPr>
      </p:pic>
      <p:pic>
        <p:nvPicPr>
          <p:cNvPr id="558083" name="Picture 3"/>
          <p:cNvPicPr>
            <a:picLocks noChangeAspect="1"/>
          </p:cNvPicPr>
          <p:nvPr/>
        </p:nvPicPr>
        <p:blipFill>
          <a:blip r:embed="rId2"/>
          <a:stretch>
            <a:fillRect/>
          </a:stretch>
        </p:blipFill>
        <p:spPr>
          <a:xfrm>
            <a:off x="2990850" y="5257800"/>
            <a:ext cx="666750" cy="419100"/>
          </a:xfrm>
          <a:prstGeom prst="rect">
            <a:avLst/>
          </a:prstGeom>
          <a:noFill/>
          <a:ln w="12700">
            <a:noFill/>
          </a:ln>
        </p:spPr>
      </p:pic>
      <p:pic>
        <p:nvPicPr>
          <p:cNvPr id="558084" name="Picture 4"/>
          <p:cNvPicPr>
            <a:picLocks noChangeAspect="1"/>
          </p:cNvPicPr>
          <p:nvPr/>
        </p:nvPicPr>
        <p:blipFill>
          <a:blip r:embed="rId3"/>
          <a:stretch>
            <a:fillRect/>
          </a:stretch>
        </p:blipFill>
        <p:spPr>
          <a:xfrm>
            <a:off x="3676650" y="5305425"/>
            <a:ext cx="885825" cy="333375"/>
          </a:xfrm>
          <a:prstGeom prst="rect">
            <a:avLst/>
          </a:prstGeom>
          <a:noFill/>
          <a:ln w="12700">
            <a:noFill/>
          </a:ln>
        </p:spPr>
      </p:pic>
      <p:pic>
        <p:nvPicPr>
          <p:cNvPr id="558085" name="Picture 6"/>
          <p:cNvPicPr>
            <a:picLocks noChangeAspect="1"/>
          </p:cNvPicPr>
          <p:nvPr/>
        </p:nvPicPr>
        <p:blipFill>
          <a:blip r:embed="rId4"/>
          <a:stretch>
            <a:fillRect/>
          </a:stretch>
        </p:blipFill>
        <p:spPr>
          <a:xfrm>
            <a:off x="4619625" y="5305425"/>
            <a:ext cx="809625" cy="333375"/>
          </a:xfrm>
          <a:prstGeom prst="rect">
            <a:avLst/>
          </a:prstGeom>
          <a:noFill/>
          <a:ln w="12700">
            <a:noFill/>
          </a:ln>
        </p:spPr>
      </p:pic>
      <p:sp>
        <p:nvSpPr>
          <p:cNvPr id="558086" name="TextBox 14"/>
          <p:cNvSpPr txBox="1"/>
          <p:nvPr/>
        </p:nvSpPr>
        <p:spPr>
          <a:xfrm>
            <a:off x="304800" y="115888"/>
            <a:ext cx="7010400" cy="646112"/>
          </a:xfrm>
          <a:prstGeom prst="rect">
            <a:avLst/>
          </a:prstGeom>
          <a:noFill/>
          <a:ln w="9525">
            <a:noFill/>
          </a:ln>
        </p:spPr>
        <p:txBody>
          <a:bodyPr anchor="t" anchorCtr="0">
            <a:spAutoFit/>
          </a:bodyPr>
          <a:p>
            <a:pPr>
              <a:buClrTx/>
              <a:buFontTx/>
            </a:pPr>
            <a:r>
              <a:rPr lang="zh-CN" altLang="en-US" sz="3600" dirty="0">
                <a:solidFill>
                  <a:srgbClr val="0000CC"/>
                </a:solidFill>
                <a:latin typeface="楷体" panose="02010609060101010101" pitchFamily="49" charset="-122"/>
                <a:ea typeface="楷体" panose="02010609060101010101" pitchFamily="49" charset="-122"/>
              </a:rPr>
              <a:t>四、代价敏感学习的方法</a:t>
            </a:r>
            <a:endParaRPr lang="zh-CN" altLang="en-US" sz="3600" dirty="0">
              <a:solidFill>
                <a:srgbClr val="0000CC"/>
              </a:solidFill>
              <a:latin typeface="楷体" panose="02010609060101010101" pitchFamily="49" charset="-122"/>
              <a:ea typeface="楷体" panose="02010609060101010101" pitchFamily="49" charset="-122"/>
            </a:endParaRPr>
          </a:p>
        </p:txBody>
      </p:sp>
      <p:pic>
        <p:nvPicPr>
          <p:cNvPr id="558087" name="Picture 10"/>
          <p:cNvPicPr>
            <a:picLocks noChangeAspect="1"/>
          </p:cNvPicPr>
          <p:nvPr/>
        </p:nvPicPr>
        <p:blipFill>
          <a:blip r:embed="rId5"/>
          <a:stretch>
            <a:fillRect/>
          </a:stretch>
        </p:blipFill>
        <p:spPr>
          <a:xfrm>
            <a:off x="5410200" y="5280025"/>
            <a:ext cx="914400" cy="358775"/>
          </a:xfrm>
          <a:prstGeom prst="rect">
            <a:avLst/>
          </a:prstGeom>
          <a:noFill/>
          <a:ln w="12700">
            <a:noFill/>
          </a:ln>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0129" name="Picture 4" descr="未命名"/>
          <p:cNvPicPr>
            <a:picLocks noChangeAspect="1"/>
          </p:cNvPicPr>
          <p:nvPr/>
        </p:nvPicPr>
        <p:blipFill>
          <a:blip r:embed="rId1"/>
          <a:stretch>
            <a:fillRect/>
          </a:stretch>
        </p:blipFill>
        <p:spPr>
          <a:xfrm>
            <a:off x="3343275" y="2819400"/>
            <a:ext cx="762000" cy="660400"/>
          </a:xfrm>
          <a:prstGeom prst="rect">
            <a:avLst/>
          </a:prstGeom>
          <a:noFill/>
          <a:ln w="9525">
            <a:noFill/>
          </a:ln>
        </p:spPr>
      </p:pic>
      <p:sp>
        <p:nvSpPr>
          <p:cNvPr id="560130" name="Text Box 5"/>
          <p:cNvSpPr txBox="1"/>
          <p:nvPr/>
        </p:nvSpPr>
        <p:spPr>
          <a:xfrm>
            <a:off x="838200" y="1447800"/>
            <a:ext cx="7302500" cy="708025"/>
          </a:xfrm>
          <a:prstGeom prst="rect">
            <a:avLst/>
          </a:prstGeom>
          <a:noFill/>
          <a:ln w="9525">
            <a:noFill/>
          </a:ln>
        </p:spPr>
        <p:txBody>
          <a:bodyPr anchor="t" anchorCtr="0">
            <a:spAutoFit/>
          </a:bodyPr>
          <a:p>
            <a:pPr algn="ctr">
              <a:buClrTx/>
              <a:buFontTx/>
            </a:pPr>
            <a:r>
              <a:rPr lang="zh-CN" altLang="en-US" sz="4000" dirty="0">
                <a:latin typeface="Times New Roman" panose="02020603050405020304" pitchFamily="18" charset="0"/>
                <a:ea typeface="楷体_GB2312" pitchFamily="49" charset="-122"/>
              </a:rPr>
              <a:t>第</a:t>
            </a:r>
            <a:r>
              <a:rPr lang="en-US" altLang="zh-CN" sz="4000" dirty="0">
                <a:latin typeface="Times New Roman" panose="02020603050405020304" pitchFamily="18" charset="0"/>
                <a:ea typeface="楷体_GB2312" pitchFamily="49" charset="-122"/>
              </a:rPr>
              <a:t>12</a:t>
            </a:r>
            <a:r>
              <a:rPr lang="zh-CN" altLang="en-US" sz="4000" dirty="0">
                <a:latin typeface="Times New Roman" panose="02020603050405020304" pitchFamily="18" charset="0"/>
                <a:ea typeface="楷体_GB2312" pitchFamily="49" charset="-122"/>
              </a:rPr>
              <a:t>章：无监督</a:t>
            </a:r>
            <a:r>
              <a:rPr lang="zh-CN" altLang="zh-CN" sz="4000" dirty="0">
                <a:latin typeface="Times New Roman" panose="02020603050405020304" pitchFamily="18" charset="0"/>
                <a:ea typeface="楷体_GB2312" pitchFamily="49" charset="-122"/>
              </a:rPr>
              <a:t>学习</a:t>
            </a:r>
            <a:endParaRPr lang="zh-CN" altLang="en-US" sz="4000" dirty="0">
              <a:latin typeface="Times New Roman" panose="02020603050405020304" pitchFamily="18" charset="0"/>
              <a:ea typeface="楷体_GB2312" pitchFamily="49" charset="-122"/>
            </a:endParaRPr>
          </a:p>
        </p:txBody>
      </p:sp>
      <p:sp>
        <p:nvSpPr>
          <p:cNvPr id="560131" name="Text Box 8"/>
          <p:cNvSpPr txBox="1"/>
          <p:nvPr/>
        </p:nvSpPr>
        <p:spPr>
          <a:xfrm>
            <a:off x="684213" y="1270000"/>
            <a:ext cx="792162" cy="365125"/>
          </a:xfrm>
          <a:prstGeom prst="rect">
            <a:avLst/>
          </a:prstGeom>
          <a:noFill/>
          <a:ln w="9525">
            <a:noFill/>
          </a:ln>
        </p:spPr>
        <p:txBody>
          <a:bodyPr anchor="t" anchorCtr="0">
            <a:spAutoFit/>
          </a:bodyPr>
          <a:p>
            <a:pPr>
              <a:buClrTx/>
              <a:buFontTx/>
            </a:pPr>
            <a:r>
              <a:rPr lang="zh-CN" altLang="en-US" dirty="0">
                <a:latin typeface="Times New Roman" panose="02020603050405020304" pitchFamily="18" charset="0"/>
              </a:rPr>
              <a:t> </a:t>
            </a:r>
            <a:endParaRPr lang="zh-CN" altLang="en-US" dirty="0">
              <a:latin typeface="Times New Roman" panose="02020603050405020304" pitchFamily="18" charset="0"/>
            </a:endParaRPr>
          </a:p>
        </p:txBody>
      </p:sp>
      <p:pic>
        <p:nvPicPr>
          <p:cNvPr id="560132" name="图片 11" descr="3.png"/>
          <p:cNvPicPr>
            <a:picLocks noChangeAspect="1"/>
          </p:cNvPicPr>
          <p:nvPr/>
        </p:nvPicPr>
        <p:blipFill>
          <a:blip r:embed="rId2"/>
          <a:stretch>
            <a:fillRect/>
          </a:stretch>
        </p:blipFill>
        <p:spPr>
          <a:xfrm>
            <a:off x="2516188" y="3733800"/>
            <a:ext cx="628650" cy="628650"/>
          </a:xfrm>
          <a:prstGeom prst="rect">
            <a:avLst/>
          </a:prstGeom>
          <a:noFill/>
          <a:ln w="9525">
            <a:noFill/>
          </a:ln>
        </p:spPr>
      </p:pic>
      <p:sp>
        <p:nvSpPr>
          <p:cNvPr id="560133" name="文本框 6"/>
          <p:cNvSpPr txBox="1"/>
          <p:nvPr/>
        </p:nvSpPr>
        <p:spPr>
          <a:xfrm>
            <a:off x="1981200" y="2905125"/>
            <a:ext cx="1262063" cy="523875"/>
          </a:xfrm>
          <a:prstGeom prst="rect">
            <a:avLst/>
          </a:prstGeom>
          <a:noFill/>
          <a:ln w="9525">
            <a:noFill/>
          </a:ln>
        </p:spPr>
        <p:txBody>
          <a:bodyPr wrap="none" anchor="t" anchorCtr="0">
            <a:spAutoFit/>
          </a:bodyPr>
          <a:p>
            <a:pPr>
              <a:buClrTx/>
              <a:buFontTx/>
            </a:pPr>
            <a:r>
              <a:rPr lang="zh-CN" altLang="en-US" dirty="0">
                <a:latin typeface="微软雅黑" panose="020B0503020204020204" pitchFamily="34" charset="-122"/>
                <a:ea typeface="微软雅黑" panose="020B0503020204020204" pitchFamily="34" charset="-122"/>
              </a:rPr>
              <a:t>蒋良孝</a:t>
            </a:r>
            <a:endParaRPr lang="zh-CN" altLang="en-US" dirty="0">
              <a:latin typeface="微软雅黑" panose="020B0503020204020204" pitchFamily="34" charset="-122"/>
              <a:ea typeface="微软雅黑" panose="020B0503020204020204" pitchFamily="34" charset="-122"/>
            </a:endParaRPr>
          </a:p>
        </p:txBody>
      </p:sp>
      <p:sp>
        <p:nvSpPr>
          <p:cNvPr id="560134" name="文本框 7"/>
          <p:cNvSpPr txBox="1"/>
          <p:nvPr/>
        </p:nvSpPr>
        <p:spPr>
          <a:xfrm>
            <a:off x="4052888" y="2919413"/>
            <a:ext cx="3262312" cy="461962"/>
          </a:xfrm>
          <a:prstGeom prst="rect">
            <a:avLst/>
          </a:prstGeom>
          <a:noFill/>
          <a:ln w="9525">
            <a:noFill/>
          </a:ln>
        </p:spPr>
        <p:txBody>
          <a:bodyPr wrap="none" anchor="t" anchorCtr="0">
            <a:spAutoFit/>
          </a:bodyPr>
          <a:p>
            <a:pPr>
              <a:buClrTx/>
              <a:buFontTx/>
            </a:pPr>
            <a:r>
              <a:rPr lang="zh-CN" altLang="en-US" sz="2400" dirty="0">
                <a:latin typeface="微软雅黑" panose="020B0503020204020204" pitchFamily="34" charset="-122"/>
                <a:ea typeface="微软雅黑" panose="020B0503020204020204" pitchFamily="34" charset="-122"/>
              </a:rPr>
              <a:t>中国地质大学（武汉）</a:t>
            </a:r>
            <a:endParaRPr lang="zh-CN" altLang="en-US" sz="2400" dirty="0">
              <a:latin typeface="微软雅黑" panose="020B0503020204020204" pitchFamily="34" charset="-122"/>
              <a:ea typeface="微软雅黑" panose="020B0503020204020204" pitchFamily="34" charset="-122"/>
            </a:endParaRPr>
          </a:p>
        </p:txBody>
      </p:sp>
      <p:cxnSp>
        <p:nvCxnSpPr>
          <p:cNvPr id="560135" name="直接连接符 9"/>
          <p:cNvCxnSpPr/>
          <p:nvPr/>
        </p:nvCxnSpPr>
        <p:spPr>
          <a:xfrm>
            <a:off x="3275013" y="2819400"/>
            <a:ext cx="0" cy="635000"/>
          </a:xfrm>
          <a:prstGeom prst="line">
            <a:avLst/>
          </a:prstGeom>
          <a:ln w="38100" cap="flat" cmpd="sng">
            <a:solidFill>
              <a:srgbClr val="0000FF"/>
            </a:solidFill>
            <a:prstDash val="solid"/>
            <a:round/>
            <a:headEnd type="none" w="med" len="med"/>
            <a:tailEnd type="none" w="med" len="med"/>
          </a:ln>
        </p:spPr>
      </p:cxnSp>
      <p:sp>
        <p:nvSpPr>
          <p:cNvPr id="560136" name="文本框 1"/>
          <p:cNvSpPr txBox="1"/>
          <p:nvPr/>
        </p:nvSpPr>
        <p:spPr>
          <a:xfrm>
            <a:off x="3200400" y="4419600"/>
            <a:ext cx="2625725" cy="461963"/>
          </a:xfrm>
          <a:prstGeom prst="rect">
            <a:avLst/>
          </a:prstGeom>
          <a:noFill/>
          <a:ln w="9525">
            <a:noFill/>
          </a:ln>
        </p:spPr>
        <p:txBody>
          <a:bodyPr wrap="none" anchor="t" anchorCtr="0">
            <a:spAutoFit/>
          </a:bodyPr>
          <a:p>
            <a:pPr>
              <a:buClrTx/>
              <a:buFontTx/>
            </a:pPr>
            <a:r>
              <a:rPr lang="en-US" altLang="zh-CN" sz="2400" dirty="0">
                <a:latin typeface="Times New Roman" panose="02020603050405020304" pitchFamily="18" charset="0"/>
              </a:rPr>
              <a:t>ljiang@cug.edu.cn</a:t>
            </a:r>
            <a:endParaRPr lang="zh-CN" altLang="en-US" sz="2400" dirty="0">
              <a:latin typeface="Times New Roman" panose="02020603050405020304" pitchFamily="18" charset="0"/>
            </a:endParaRPr>
          </a:p>
        </p:txBody>
      </p:sp>
      <p:sp>
        <p:nvSpPr>
          <p:cNvPr id="560137" name="文本框 1"/>
          <p:cNvSpPr txBox="1"/>
          <p:nvPr/>
        </p:nvSpPr>
        <p:spPr>
          <a:xfrm>
            <a:off x="3049588" y="3805238"/>
            <a:ext cx="3570287" cy="461962"/>
          </a:xfrm>
          <a:prstGeom prst="rect">
            <a:avLst/>
          </a:prstGeom>
          <a:noFill/>
          <a:ln w="9525">
            <a:noFill/>
          </a:ln>
        </p:spPr>
        <p:txBody>
          <a:bodyPr wrap="none" anchor="t" anchorCtr="0">
            <a:spAutoFit/>
          </a:bodyPr>
          <a:p>
            <a:pPr>
              <a:buClrTx/>
              <a:buFontTx/>
            </a:pPr>
            <a:r>
              <a:rPr lang="zh-CN" altLang="en-US" sz="2400" b="0" dirty="0">
                <a:solidFill>
                  <a:srgbClr val="0000FF"/>
                </a:solidFill>
                <a:latin typeface="华文行楷" panose="02010800040101010101" pitchFamily="2" charset="-122"/>
                <a:ea typeface="华文行楷" panose="02010800040101010101" pitchFamily="2" charset="-122"/>
              </a:rPr>
              <a:t>机器学习与数据挖掘团队</a:t>
            </a:r>
            <a:endParaRPr lang="zh-CN" altLang="en-US" sz="2400" b="0" dirty="0">
              <a:solidFill>
                <a:srgbClr val="0000FF"/>
              </a:solidFill>
              <a:latin typeface="华文行楷" panose="02010800040101010101" pitchFamily="2" charset="-122"/>
              <a:ea typeface="华文行楷" panose="02010800040101010101" pitchFamily="2" charset="-122"/>
            </a:endParaRPr>
          </a:p>
        </p:txBody>
      </p:sp>
      <p:sp>
        <p:nvSpPr>
          <p:cNvPr id="560138" name="矩形 28"/>
          <p:cNvSpPr/>
          <p:nvPr/>
        </p:nvSpPr>
        <p:spPr>
          <a:xfrm>
            <a:off x="2362200" y="5114925"/>
            <a:ext cx="4572000" cy="523875"/>
          </a:xfrm>
          <a:prstGeom prst="rect">
            <a:avLst/>
          </a:prstGeom>
          <a:noFill/>
          <a:ln w="9525">
            <a:noFill/>
          </a:ln>
        </p:spPr>
        <p:txBody>
          <a:bodyPr anchor="t" anchorCtr="0">
            <a:spAutoFit/>
          </a:bodyPr>
          <a:p>
            <a:pPr algn="ctr">
              <a:buClrTx/>
              <a:buFontTx/>
            </a:pPr>
            <a:r>
              <a:rPr lang="en-US" altLang="zh-CN" b="0" dirty="0">
                <a:latin typeface="Times New Roman" panose="02020603050405020304" pitchFamily="18" charset="0"/>
                <a:hlinkClick r:id="rId3"/>
              </a:rPr>
              <a:t>http://grzy.cug.edu.cn/jlx/</a:t>
            </a:r>
            <a:endParaRPr lang="zh-CN" altLang="en-US" b="0" dirty="0">
              <a:solidFill>
                <a:srgbClr val="0000FF"/>
              </a:solidFill>
              <a:latin typeface="Times New Roman" panose="02020603050405020304" pitchFamily="18" charset="0"/>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2177" name="TextBox 14"/>
          <p:cNvSpPr txBox="1"/>
          <p:nvPr/>
        </p:nvSpPr>
        <p:spPr>
          <a:xfrm>
            <a:off x="914400" y="115888"/>
            <a:ext cx="3962400" cy="646112"/>
          </a:xfrm>
          <a:prstGeom prst="rect">
            <a:avLst/>
          </a:prstGeom>
          <a:noFill/>
          <a:ln w="9525">
            <a:noFill/>
          </a:ln>
        </p:spPr>
        <p:txBody>
          <a:bodyPr anchor="t" anchorCtr="0">
            <a:spAutoFit/>
          </a:bodyPr>
          <a:p>
            <a:pPr>
              <a:buClrTx/>
              <a:buFontTx/>
            </a:pPr>
            <a:r>
              <a:rPr lang="zh-CN" altLang="en-US" sz="3600" dirty="0">
                <a:solidFill>
                  <a:srgbClr val="0000CC"/>
                </a:solidFill>
                <a:latin typeface="楷体" panose="02010609060101010101" pitchFamily="49" charset="-122"/>
                <a:ea typeface="楷体" panose="02010609060101010101" pitchFamily="49" charset="-122"/>
              </a:rPr>
              <a:t>本章内容</a:t>
            </a:r>
            <a:endParaRPr lang="zh-CN" altLang="en-US" sz="3600" dirty="0">
              <a:solidFill>
                <a:srgbClr val="0000CC"/>
              </a:solidFill>
              <a:latin typeface="楷体" panose="02010609060101010101" pitchFamily="49" charset="-122"/>
              <a:ea typeface="楷体" panose="02010609060101010101" pitchFamily="49" charset="-122"/>
            </a:endParaRPr>
          </a:p>
        </p:txBody>
      </p:sp>
      <p:pic>
        <p:nvPicPr>
          <p:cNvPr id="562178" name="图片 11" descr="3.png"/>
          <p:cNvPicPr>
            <a:picLocks noChangeAspect="1"/>
          </p:cNvPicPr>
          <p:nvPr/>
        </p:nvPicPr>
        <p:blipFill>
          <a:blip r:embed="rId1"/>
          <a:stretch>
            <a:fillRect/>
          </a:stretch>
        </p:blipFill>
        <p:spPr>
          <a:xfrm>
            <a:off x="285750" y="209550"/>
            <a:ext cx="628650" cy="628650"/>
          </a:xfrm>
          <a:prstGeom prst="rect">
            <a:avLst/>
          </a:prstGeom>
          <a:noFill/>
          <a:ln w="9525">
            <a:noFill/>
          </a:ln>
        </p:spPr>
      </p:pic>
      <p:sp>
        <p:nvSpPr>
          <p:cNvPr id="9" name="AutoShape 8"/>
          <p:cNvSpPr>
            <a:spLocks noChangeArrowheads="1"/>
          </p:cNvSpPr>
          <p:nvPr/>
        </p:nvSpPr>
        <p:spPr bwMode="auto">
          <a:xfrm>
            <a:off x="1143000" y="2735263"/>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1" fontAlgn="base" latinLnBrk="0" hangingPunct="1">
              <a:lnSpc>
                <a:spcPct val="90000"/>
              </a:lnSpc>
              <a:spcBef>
                <a:spcPct val="0"/>
              </a:spcBef>
              <a:spcAft>
                <a:spcPct val="0"/>
              </a:spcAft>
              <a:buClr>
                <a:srgbClr val="FF0000"/>
              </a:buClr>
              <a:buSzTx/>
              <a:buFontTx/>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二、</a:t>
            </a:r>
            <a:r>
              <a:rPr kumimoji="0" lang="en-US" altLang="zh-CN"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均值聚类算法</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1" name="AutoShape 10"/>
          <p:cNvSpPr>
            <a:spLocks noChangeArrowheads="1"/>
          </p:cNvSpPr>
          <p:nvPr/>
        </p:nvSpPr>
        <p:spPr bwMode="auto">
          <a:xfrm>
            <a:off x="1144588" y="3662363"/>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1" fontAlgn="base" latinLnBrk="0" hangingPunct="1">
              <a:lnSpc>
                <a:spcPct val="90000"/>
              </a:lnSpc>
              <a:spcBef>
                <a:spcPct val="0"/>
              </a:spcBef>
              <a:spcAft>
                <a:spcPct val="0"/>
              </a:spcAft>
              <a:buClr>
                <a:srgbClr val="FF0000"/>
              </a:buClr>
              <a:buSzTx/>
              <a:buFontTx/>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三、</a:t>
            </a:r>
            <a:r>
              <a:rPr kumimoji="0" lang="en-US" altLang="zh-CN"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均值聚类算法的变种</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2" name="AutoShape 13"/>
          <p:cNvSpPr>
            <a:spLocks noChangeArrowheads="1"/>
          </p:cNvSpPr>
          <p:nvPr/>
        </p:nvSpPr>
        <p:spPr bwMode="auto">
          <a:xfrm>
            <a:off x="1143000" y="1768475"/>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1" fontAlgn="base" latinLnBrk="0" hangingPunct="1">
              <a:lnSpc>
                <a:spcPct val="90000"/>
              </a:lnSpc>
              <a:spcBef>
                <a:spcPct val="0"/>
              </a:spcBef>
              <a:spcAft>
                <a:spcPct val="0"/>
              </a:spcAft>
              <a:buClr>
                <a:srgbClr val="FF0000"/>
              </a:buClr>
              <a:buSzTx/>
              <a:buFontTx/>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一、无监督学习基础知识</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7" name="AutoShape 10"/>
          <p:cNvSpPr>
            <a:spLocks noChangeArrowheads="1"/>
          </p:cNvSpPr>
          <p:nvPr/>
        </p:nvSpPr>
        <p:spPr bwMode="auto">
          <a:xfrm>
            <a:off x="1143000" y="4572000"/>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1" fontAlgn="base" latinLnBrk="0" hangingPunct="1">
              <a:lnSpc>
                <a:spcPct val="90000"/>
              </a:lnSpc>
              <a:spcBef>
                <a:spcPct val="0"/>
              </a:spcBef>
              <a:spcAft>
                <a:spcPct val="0"/>
              </a:spcAft>
              <a:buClr>
                <a:srgbClr val="FF0000"/>
              </a:buClr>
              <a:buSzTx/>
              <a:buFontTx/>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四、</a:t>
            </a:r>
            <a:r>
              <a:rPr kumimoji="0" lang="en-US" altLang="zh-CN"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均值聚类算法的理解</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4225"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pPr>
            <a:r>
              <a:rPr lang="zh-CN" altLang="en-US" dirty="0">
                <a:latin typeface="黑体" panose="02010609060101010101" pitchFamily="49" charset="-122"/>
                <a:ea typeface="黑体" panose="02010609060101010101" pitchFamily="49" charset="-122"/>
              </a:rPr>
              <a:t>提及无监督学习，我们首先会想到聚类。聚类跟分类的区别在于训练样本的类标记是未知的。</a:t>
            </a:r>
            <a:endParaRPr lang="en-US" altLang="zh-CN" dirty="0">
              <a:latin typeface="黑体" panose="02010609060101010101" pitchFamily="49" charset="-122"/>
              <a:ea typeface="黑体" panose="02010609060101010101" pitchFamily="49" charset="-122"/>
            </a:endParaRPr>
          </a:p>
          <a:p>
            <a:pPr eaLnBrk="1" hangingPunct="1">
              <a:lnSpc>
                <a:spcPts val="3800"/>
              </a:lnSpc>
            </a:pPr>
            <a:r>
              <a:rPr lang="zh-CN" altLang="en-US" dirty="0">
                <a:latin typeface="黑体" panose="02010609060101010101" pitchFamily="49" charset="-122"/>
                <a:ea typeface="黑体" panose="02010609060101010101" pitchFamily="49" charset="-122"/>
              </a:rPr>
              <a:t>所谓聚类就是将对物理或抽象对象的集合分组成为由类似的对象组成的多个簇的过程。 </a:t>
            </a:r>
            <a:endParaRPr lang="zh-CN" altLang="en-US" dirty="0">
              <a:latin typeface="黑体" panose="02010609060101010101" pitchFamily="49" charset="-122"/>
              <a:ea typeface="黑体" panose="02010609060101010101" pitchFamily="49" charset="-122"/>
            </a:endParaRPr>
          </a:p>
          <a:p>
            <a:pPr eaLnBrk="1" hangingPunct="1">
              <a:lnSpc>
                <a:spcPts val="3800"/>
              </a:lnSpc>
            </a:pPr>
            <a:r>
              <a:rPr lang="zh-CN" altLang="en-US" dirty="0">
                <a:latin typeface="黑体" panose="02010609060101010101" pitchFamily="49" charset="-122"/>
                <a:ea typeface="黑体" panose="02010609060101010101" pitchFamily="49" charset="-122"/>
              </a:rPr>
              <a:t>聚类生成的组称为簇，簇是数据对象的集合。簇内部的任意两个对象之间具有较高的相似度，而属于不同簇的两个对象之间具有较高的相异度。</a:t>
            </a:r>
            <a:endParaRPr lang="zh-CN" altLang="en-US" dirty="0">
              <a:latin typeface="黑体" panose="02010609060101010101" pitchFamily="49" charset="-122"/>
              <a:ea typeface="黑体" panose="02010609060101010101" pitchFamily="49" charset="-122"/>
            </a:endParaRPr>
          </a:p>
          <a:p>
            <a:pPr eaLnBrk="1" hangingPunct="1">
              <a:lnSpc>
                <a:spcPts val="3800"/>
              </a:lnSpc>
            </a:pPr>
            <a:r>
              <a:rPr lang="zh-CN" altLang="en-US" dirty="0">
                <a:latin typeface="黑体" panose="02010609060101010101" pitchFamily="49" charset="-122"/>
                <a:ea typeface="黑体" panose="02010609060101010101" pitchFamily="49" charset="-122"/>
              </a:rPr>
              <a:t>相似度和相异度可以根据描述对象的属性值来计算，对象间的距离是最常采用的相异度度量指标。相似度与相异度通常成反比函数关系。</a:t>
            </a:r>
            <a:endParaRPr lang="zh-CN" altLang="en-US" dirty="0">
              <a:latin typeface="黑体" panose="02010609060101010101" pitchFamily="49" charset="-122"/>
              <a:ea typeface="黑体" panose="02010609060101010101" pitchFamily="49" charset="-122"/>
            </a:endParaRPr>
          </a:p>
        </p:txBody>
      </p:sp>
      <p:sp>
        <p:nvSpPr>
          <p:cNvPr id="564226" name="TextBox 14"/>
          <p:cNvSpPr txBox="1"/>
          <p:nvPr/>
        </p:nvSpPr>
        <p:spPr>
          <a:xfrm>
            <a:off x="304800" y="115888"/>
            <a:ext cx="7010400" cy="646112"/>
          </a:xfrm>
          <a:prstGeom prst="rect">
            <a:avLst/>
          </a:prstGeom>
          <a:noFill/>
          <a:ln w="9525">
            <a:noFill/>
          </a:ln>
        </p:spPr>
        <p:txBody>
          <a:bodyPr anchor="t" anchorCtr="0">
            <a:spAutoFit/>
          </a:bodyPr>
          <a:p>
            <a:pPr>
              <a:buClrTx/>
              <a:buFontTx/>
            </a:pPr>
            <a:r>
              <a:rPr lang="zh-CN" altLang="en-US" sz="3600" dirty="0">
                <a:solidFill>
                  <a:srgbClr val="0000CC"/>
                </a:solidFill>
                <a:latin typeface="楷体" panose="02010609060101010101" pitchFamily="49" charset="-122"/>
                <a:ea typeface="楷体" panose="02010609060101010101" pitchFamily="49" charset="-122"/>
              </a:rPr>
              <a:t>一、无监督学习基础知识</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6273"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pPr>
            <a:r>
              <a:rPr lang="zh-CN" altLang="en-US" dirty="0">
                <a:latin typeface="黑体" panose="02010609060101010101" pitchFamily="49" charset="-122"/>
                <a:ea typeface="黑体" panose="02010609060101010101" pitchFamily="49" charset="-122"/>
              </a:rPr>
              <a:t>聚类既能作为一个单独过程，用于找寻数据内在的分布结构，也可作为分类等其他学习任务的前驱过程。</a:t>
            </a:r>
            <a:endParaRPr lang="en-US" altLang="zh-CN" dirty="0">
              <a:latin typeface="黑体" panose="02010609060101010101" pitchFamily="49" charset="-122"/>
              <a:ea typeface="黑体" panose="02010609060101010101" pitchFamily="49" charset="-122"/>
            </a:endParaRPr>
          </a:p>
          <a:p>
            <a:pPr eaLnBrk="1" hangingPunct="1">
              <a:lnSpc>
                <a:spcPts val="3800"/>
              </a:lnSpc>
            </a:pPr>
            <a:r>
              <a:rPr lang="zh-CN" altLang="en-US" dirty="0">
                <a:latin typeface="黑体" panose="02010609060101010101" pitchFamily="49" charset="-122"/>
                <a:ea typeface="黑体" panose="02010609060101010101" pitchFamily="49" charset="-122"/>
              </a:rPr>
              <a:t>比如，在一些商业应用中需对新用户的类型进行判别，但定义用户类型对商家来说却可能不太容易，此时往往可先对用户数据进行聚类，然后再根据聚类结果将每个簇定义为一个类，最后再基于这些类训练分类模型，用于判别新用户的类型。</a:t>
            </a:r>
            <a:endParaRPr lang="zh-CN" altLang="en-US" dirty="0">
              <a:latin typeface="黑体" panose="02010609060101010101" pitchFamily="49" charset="-122"/>
              <a:ea typeface="黑体" panose="02010609060101010101" pitchFamily="49" charset="-122"/>
            </a:endParaRPr>
          </a:p>
        </p:txBody>
      </p:sp>
      <p:sp>
        <p:nvSpPr>
          <p:cNvPr id="566274" name="TextBox 14"/>
          <p:cNvSpPr txBox="1"/>
          <p:nvPr/>
        </p:nvSpPr>
        <p:spPr>
          <a:xfrm>
            <a:off x="304800" y="115888"/>
            <a:ext cx="7010400" cy="646112"/>
          </a:xfrm>
          <a:prstGeom prst="rect">
            <a:avLst/>
          </a:prstGeom>
          <a:noFill/>
          <a:ln w="9525">
            <a:noFill/>
          </a:ln>
        </p:spPr>
        <p:txBody>
          <a:bodyPr anchor="t" anchorCtr="0">
            <a:spAutoFit/>
          </a:bodyPr>
          <a:p>
            <a:pPr>
              <a:buClrTx/>
              <a:buFontTx/>
            </a:pPr>
            <a:r>
              <a:rPr lang="zh-CN" altLang="en-US" sz="3600" dirty="0">
                <a:solidFill>
                  <a:srgbClr val="0000CC"/>
                </a:solidFill>
                <a:latin typeface="楷体" panose="02010609060101010101" pitchFamily="49" charset="-122"/>
                <a:ea typeface="楷体" panose="02010609060101010101" pitchFamily="49" charset="-122"/>
              </a:rPr>
              <a:t>一、无监督学习基础知识</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8321"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基于不同的学习策略，人们设计出多种不同类型的聚类算法，很难对这些聚类算法提出一个简洁的分类。大体上，主要的聚类算法可以分为如下五类：</a:t>
            </a:r>
            <a:endParaRPr lang="en-US" altLang="zh-CN"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ü"/>
            </a:pP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基于划分的方法：</a:t>
            </a:r>
            <a:endParaRPr lang="zh-CN" altLang="en-US"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ü"/>
            </a:pP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基于层次的方法：</a:t>
            </a:r>
            <a:endParaRPr lang="zh-CN" altLang="en-US"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ü"/>
            </a:pP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基于密度的方法：</a:t>
            </a:r>
            <a:endParaRPr lang="zh-CN" altLang="en-US"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ü"/>
            </a:pPr>
            <a:r>
              <a:rPr lang="en-US" altLang="zh-CN" dirty="0">
                <a:latin typeface="黑体" panose="02010609060101010101" pitchFamily="49" charset="-122"/>
                <a:ea typeface="黑体" panose="02010609060101010101" pitchFamily="49" charset="-122"/>
              </a:rPr>
              <a:t>4)</a:t>
            </a:r>
            <a:r>
              <a:rPr lang="zh-CN" altLang="en-US" dirty="0">
                <a:latin typeface="黑体" panose="02010609060101010101" pitchFamily="49" charset="-122"/>
                <a:ea typeface="黑体" panose="02010609060101010101" pitchFamily="49" charset="-122"/>
              </a:rPr>
              <a:t>基于网格的方法：</a:t>
            </a:r>
            <a:endParaRPr lang="zh-CN" altLang="en-US"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ü"/>
            </a:pPr>
            <a:r>
              <a:rPr lang="en-US" altLang="zh-CN" dirty="0">
                <a:latin typeface="黑体" panose="02010609060101010101" pitchFamily="49" charset="-122"/>
                <a:ea typeface="黑体" panose="02010609060101010101" pitchFamily="49" charset="-122"/>
              </a:rPr>
              <a:t>5)</a:t>
            </a:r>
            <a:r>
              <a:rPr lang="zh-CN" altLang="en-US" dirty="0">
                <a:latin typeface="黑体" panose="02010609060101010101" pitchFamily="49" charset="-122"/>
                <a:ea typeface="黑体" panose="02010609060101010101" pitchFamily="49" charset="-122"/>
              </a:rPr>
              <a:t>基于模型的方法：</a:t>
            </a:r>
            <a:endParaRPr lang="en-US" altLang="zh-CN" dirty="0">
              <a:latin typeface="黑体" panose="02010609060101010101" pitchFamily="49" charset="-122"/>
              <a:ea typeface="黑体" panose="02010609060101010101" pitchFamily="49" charset="-122"/>
            </a:endParaRPr>
          </a:p>
        </p:txBody>
      </p:sp>
      <p:sp>
        <p:nvSpPr>
          <p:cNvPr id="568322" name="TextBox 14"/>
          <p:cNvSpPr txBox="1"/>
          <p:nvPr/>
        </p:nvSpPr>
        <p:spPr>
          <a:xfrm>
            <a:off x="304800" y="115888"/>
            <a:ext cx="7010400" cy="646112"/>
          </a:xfrm>
          <a:prstGeom prst="rect">
            <a:avLst/>
          </a:prstGeom>
          <a:noFill/>
          <a:ln w="9525">
            <a:noFill/>
          </a:ln>
        </p:spPr>
        <p:txBody>
          <a:bodyPr anchor="t" anchorCtr="0">
            <a:spAutoFit/>
          </a:bodyPr>
          <a:p>
            <a:pPr>
              <a:buClrTx/>
              <a:buFontTx/>
            </a:pPr>
            <a:r>
              <a:rPr lang="zh-CN" altLang="en-US" sz="3600" dirty="0">
                <a:solidFill>
                  <a:srgbClr val="0000CC"/>
                </a:solidFill>
                <a:latin typeface="楷体" panose="02010609060101010101" pitchFamily="49" charset="-122"/>
                <a:ea typeface="楷体" panose="02010609060101010101" pitchFamily="49" charset="-122"/>
              </a:rPr>
              <a:t>一、无监督学习基础知识</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0369" name="Rectangle 3"/>
          <p:cNvSpPr>
            <a:spLocks noGrp="1"/>
          </p:cNvSpPr>
          <p:nvPr>
            <p:ph idx="1"/>
          </p:nvPr>
        </p:nvSpPr>
        <p:spPr>
          <a:xfrm>
            <a:off x="228600" y="1219200"/>
            <a:ext cx="8686800" cy="5181600"/>
          </a:xfrm>
          <a:ln/>
        </p:spPr>
        <p:txBody>
          <a:bodyPr vert="horz" wrap="square" lIns="90488" tIns="44450" rIns="90488" bIns="44450" anchor="t" anchorCtr="0"/>
          <a:p>
            <a:pPr eaLnBrk="1" hangingPunct="1">
              <a:lnSpc>
                <a:spcPts val="3800"/>
              </a:lnSpc>
            </a:pPr>
            <a:r>
              <a:rPr lang="zh-CN" altLang="en-US" dirty="0">
                <a:latin typeface="黑体" panose="02010609060101010101" pitchFamily="49" charset="-122"/>
                <a:ea typeface="黑体" panose="02010609060101010101" pitchFamily="49" charset="-122"/>
              </a:rPr>
              <a:t>下面就基于划分的方法做一个简单的介绍。简单说，基于划分的方法就是采用目标函数最小化的策略，通过迭代把数据对象划分成</a:t>
            </a:r>
            <a:r>
              <a:rPr lang="en-US" altLang="zh-CN" dirty="0">
                <a:latin typeface="Times New Roman" panose="02020603050405020304" pitchFamily="18" charset="0"/>
                <a:ea typeface="黑体" panose="02010609060101010101" pitchFamily="49" charset="-122"/>
              </a:rPr>
              <a:t>K</a:t>
            </a:r>
            <a:r>
              <a:rPr lang="zh-CN" altLang="en-US" dirty="0">
                <a:latin typeface="黑体" panose="02010609060101010101" pitchFamily="49" charset="-122"/>
                <a:ea typeface="黑体" panose="02010609060101010101" pitchFamily="49" charset="-122"/>
              </a:rPr>
              <a:t>个组，每个组为一个簇。</a:t>
            </a:r>
            <a:endParaRPr lang="zh-CN" altLang="en-US" dirty="0">
              <a:latin typeface="黑体" panose="02010609060101010101" pitchFamily="49" charset="-122"/>
              <a:ea typeface="黑体" panose="02010609060101010101" pitchFamily="49" charset="-122"/>
            </a:endParaRPr>
          </a:p>
          <a:p>
            <a:pPr eaLnBrk="1" hangingPunct="1">
              <a:lnSpc>
                <a:spcPts val="3800"/>
              </a:lnSpc>
            </a:pPr>
            <a:r>
              <a:rPr lang="zh-CN" altLang="en-US" dirty="0">
                <a:latin typeface="黑体" panose="02010609060101010101" pitchFamily="49" charset="-122"/>
                <a:ea typeface="黑体" panose="02010609060101010101" pitchFamily="49" charset="-122"/>
              </a:rPr>
              <a:t>基于划分的方法需要满足如下两个条件：</a:t>
            </a:r>
            <a:endParaRPr lang="zh-CN" altLang="en-US"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ü"/>
            </a:pP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）每个分组至少包含一个对象；</a:t>
            </a:r>
            <a:endParaRPr lang="zh-CN" altLang="en-US"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ü"/>
            </a:pP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）每个对象属于且仅属于某一个分组。</a:t>
            </a:r>
            <a:endParaRPr lang="en-US" altLang="zh-CN" dirty="0">
              <a:latin typeface="黑体" panose="02010609060101010101" pitchFamily="49" charset="-122"/>
              <a:ea typeface="黑体" panose="02010609060101010101" pitchFamily="49" charset="-122"/>
            </a:endParaRPr>
          </a:p>
          <a:p>
            <a:pPr eaLnBrk="1" hangingPunct="1">
              <a:lnSpc>
                <a:spcPts val="3800"/>
              </a:lnSpc>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基于划分的方法主要包括</a:t>
            </a:r>
            <a:r>
              <a:rPr lang="en-US" altLang="zh-CN" dirty="0">
                <a:latin typeface="Times New Roman" panose="02020603050405020304" pitchFamily="18" charset="0"/>
                <a:ea typeface="黑体" panose="02010609060101010101" pitchFamily="49" charset="-122"/>
              </a:rPr>
              <a:t>K</a:t>
            </a:r>
            <a:r>
              <a:rPr lang="zh-CN" altLang="en-US" dirty="0">
                <a:latin typeface="黑体" panose="02010609060101010101" pitchFamily="49" charset="-122"/>
                <a:ea typeface="黑体" panose="02010609060101010101" pitchFamily="49" charset="-122"/>
              </a:rPr>
              <a:t>均值</a:t>
            </a:r>
            <a:r>
              <a:rPr lang="en-US" altLang="zh-CN" dirty="0">
                <a:latin typeface="黑体" panose="02010609060101010101" pitchFamily="49" charset="-122"/>
                <a:ea typeface="黑体" panose="02010609060101010101" pitchFamily="49" charset="-122"/>
              </a:rPr>
              <a:t>(</a:t>
            </a:r>
            <a:r>
              <a:rPr lang="en-US" altLang="zh-CN" b="1" i="1" dirty="0">
                <a:latin typeface="Times New Roman" panose="02020603050405020304" pitchFamily="18" charset="0"/>
                <a:ea typeface="宋体" panose="02010600030101010101" pitchFamily="2" charset="-122"/>
              </a:rPr>
              <a:t>k</a:t>
            </a:r>
            <a:r>
              <a:rPr lang="en-US" altLang="zh-CN" b="1" dirty="0">
                <a:latin typeface="Times New Roman" panose="02020603050405020304" pitchFamily="18" charset="0"/>
                <a:ea typeface="宋体" panose="02010600030101010101" pitchFamily="2" charset="-122"/>
              </a:rPr>
              <a:t>-means</a:t>
            </a:r>
            <a:r>
              <a:rPr lang="en-US" altLang="zh-CN" dirty="0">
                <a:latin typeface="黑体" panose="02010609060101010101" pitchFamily="49" charset="-122"/>
                <a:ea typeface="黑体" panose="02010609060101010101" pitchFamily="49" charset="-122"/>
              </a:rPr>
              <a:t>)</a:t>
            </a:r>
            <a:r>
              <a:rPr lang="en-US" altLang="zh-CN" b="1" i="1" dirty="0">
                <a:latin typeface="Times New Roman" panose="02020603050405020304" pitchFamily="18" charset="0"/>
                <a:ea typeface="宋体" panose="02010600030101010101" pitchFamily="2" charset="-122"/>
              </a:rPr>
              <a:t> </a:t>
            </a:r>
            <a:r>
              <a:rPr lang="zh-CN" altLang="en-US" dirty="0">
                <a:latin typeface="黑体" panose="02010609060101010101" pitchFamily="49" charset="-122"/>
                <a:ea typeface="黑体" panose="02010609060101010101" pitchFamily="49" charset="-122"/>
              </a:rPr>
              <a:t>聚类算法</a:t>
            </a:r>
            <a:r>
              <a:rPr lang="zh-CN" altLang="en-US" dirty="0">
                <a:latin typeface="Times New Roman" panose="02020603050405020304" pitchFamily="18" charset="0"/>
                <a:ea typeface="黑体" panose="02010609060101010101" pitchFamily="49" charset="-122"/>
              </a:rPr>
              <a:t>及其变种：</a:t>
            </a:r>
            <a:r>
              <a:rPr lang="en-US" altLang="zh-CN" dirty="0">
                <a:latin typeface="Times New Roman" panose="02020603050405020304" pitchFamily="18" charset="0"/>
                <a:ea typeface="黑体" panose="02010609060101010101" pitchFamily="49" charset="-122"/>
              </a:rPr>
              <a:t>K</a:t>
            </a:r>
            <a:r>
              <a:rPr lang="zh-CN" altLang="en-US" dirty="0">
                <a:latin typeface="Times New Roman" panose="02020603050405020304" pitchFamily="18" charset="0"/>
                <a:ea typeface="黑体" panose="02010609060101010101" pitchFamily="49" charset="-122"/>
              </a:rPr>
              <a:t>众数</a:t>
            </a:r>
            <a:r>
              <a:rPr lang="en-US" altLang="zh-CN" dirty="0">
                <a:latin typeface="Times New Roman" panose="02020603050405020304" pitchFamily="18" charset="0"/>
                <a:ea typeface="黑体" panose="02010609060101010101" pitchFamily="49" charset="-122"/>
              </a:rPr>
              <a:t>(</a:t>
            </a:r>
            <a:r>
              <a:rPr lang="en-US" altLang="zh-CN" b="1" i="1" dirty="0">
                <a:latin typeface="Times New Roman" panose="02020603050405020304" pitchFamily="18" charset="0"/>
                <a:ea typeface="宋体" panose="02010600030101010101" pitchFamily="2" charset="-122"/>
              </a:rPr>
              <a:t>k</a:t>
            </a:r>
            <a:r>
              <a:rPr lang="en-US" altLang="zh-CN" b="1" dirty="0">
                <a:latin typeface="Times New Roman" panose="02020603050405020304" pitchFamily="18" charset="0"/>
                <a:ea typeface="宋体" panose="02010600030101010101" pitchFamily="2" charset="-122"/>
              </a:rPr>
              <a:t>-modes</a:t>
            </a:r>
            <a:r>
              <a:rPr lang="en-US" altLang="zh-CN" dirty="0">
                <a:latin typeface="Times New Roman" panose="02020603050405020304" pitchFamily="18" charset="0"/>
                <a:ea typeface="黑体" panose="02010609060101010101" pitchFamily="49" charset="-122"/>
              </a:rPr>
              <a:t>)</a:t>
            </a:r>
            <a:r>
              <a:rPr lang="en-US" altLang="zh-CN" b="1" i="1"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黑体" panose="02010609060101010101" pitchFamily="49" charset="-122"/>
              </a:rPr>
              <a:t>、</a:t>
            </a:r>
            <a:r>
              <a:rPr lang="en-US" altLang="zh-CN" dirty="0">
                <a:latin typeface="Times New Roman" panose="02020603050405020304" pitchFamily="18" charset="0"/>
                <a:ea typeface="黑体" panose="02010609060101010101" pitchFamily="49" charset="-122"/>
              </a:rPr>
              <a:t>K</a:t>
            </a:r>
            <a:r>
              <a:rPr lang="zh-CN" altLang="en-US" dirty="0">
                <a:latin typeface="Times New Roman" panose="02020603050405020304" pitchFamily="18" charset="0"/>
                <a:ea typeface="黑体" panose="02010609060101010101" pitchFamily="49" charset="-122"/>
              </a:rPr>
              <a:t>原型</a:t>
            </a:r>
            <a:r>
              <a:rPr lang="en-US" altLang="zh-CN" dirty="0">
                <a:latin typeface="Times New Roman" panose="02020603050405020304" pitchFamily="18" charset="0"/>
                <a:ea typeface="黑体" panose="02010609060101010101" pitchFamily="49" charset="-122"/>
              </a:rPr>
              <a:t>(</a:t>
            </a:r>
            <a:r>
              <a:rPr lang="en-US" altLang="zh-CN" b="1" i="1" dirty="0">
                <a:latin typeface="Times New Roman" panose="02020603050405020304" pitchFamily="18" charset="0"/>
                <a:ea typeface="宋体" panose="02010600030101010101" pitchFamily="2" charset="-122"/>
              </a:rPr>
              <a:t>k</a:t>
            </a:r>
            <a:r>
              <a:rPr lang="en-US" altLang="zh-CN" b="1" dirty="0">
                <a:latin typeface="Times New Roman" panose="02020603050405020304" pitchFamily="18" charset="0"/>
                <a:ea typeface="宋体" panose="02010600030101010101" pitchFamily="2" charset="-122"/>
              </a:rPr>
              <a:t>-prototypes</a:t>
            </a:r>
            <a:r>
              <a:rPr lang="en-US" altLang="zh-CN" dirty="0">
                <a:latin typeface="Times New Roman" panose="02020603050405020304" pitchFamily="18" charset="0"/>
                <a:ea typeface="黑体" panose="02010609060101010101" pitchFamily="49" charset="-122"/>
              </a:rPr>
              <a:t>)</a:t>
            </a:r>
            <a:r>
              <a:rPr lang="en-US" altLang="zh-CN" b="1" i="1"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黑体" panose="02010609060101010101" pitchFamily="49" charset="-122"/>
              </a:rPr>
              <a:t>、</a:t>
            </a:r>
            <a:r>
              <a:rPr lang="en-US" altLang="zh-CN" dirty="0">
                <a:latin typeface="Times New Roman" panose="02020603050405020304" pitchFamily="18" charset="0"/>
                <a:ea typeface="黑体" panose="02010609060101010101" pitchFamily="49" charset="-122"/>
              </a:rPr>
              <a:t>K</a:t>
            </a:r>
            <a:r>
              <a:rPr lang="zh-CN" altLang="en-US" dirty="0">
                <a:latin typeface="Times New Roman" panose="02020603050405020304" pitchFamily="18" charset="0"/>
                <a:ea typeface="黑体" panose="02010609060101010101" pitchFamily="49" charset="-122"/>
              </a:rPr>
              <a:t>中心点</a:t>
            </a:r>
            <a:r>
              <a:rPr lang="en-US" altLang="zh-CN" dirty="0">
                <a:latin typeface="Times New Roman" panose="02020603050405020304" pitchFamily="18" charset="0"/>
                <a:ea typeface="黑体" panose="02010609060101010101" pitchFamily="49" charset="-122"/>
              </a:rPr>
              <a:t>(</a:t>
            </a:r>
            <a:r>
              <a:rPr lang="en-US" altLang="zh-CN" b="1" i="1" dirty="0">
                <a:latin typeface="Times New Roman" panose="02020603050405020304" pitchFamily="18" charset="0"/>
                <a:ea typeface="宋体" panose="02010600030101010101" pitchFamily="2" charset="-122"/>
              </a:rPr>
              <a:t>k</a:t>
            </a:r>
            <a:r>
              <a:rPr lang="en-US" altLang="zh-CN" b="1" dirty="0">
                <a:latin typeface="Times New Roman" panose="02020603050405020304" pitchFamily="18" charset="0"/>
                <a:ea typeface="宋体" panose="02010600030101010101" pitchFamily="2" charset="-122"/>
              </a:rPr>
              <a:t>-medoids</a:t>
            </a:r>
            <a:r>
              <a:rPr lang="en-US" altLang="zh-CN" dirty="0">
                <a:latin typeface="Times New Roman" panose="02020603050405020304" pitchFamily="18" charset="0"/>
                <a:ea typeface="黑体" panose="02010609060101010101" pitchFamily="49" charset="-122"/>
              </a:rPr>
              <a:t>)</a:t>
            </a:r>
            <a:r>
              <a:rPr lang="en-US" altLang="zh-CN" b="1" i="1"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黑体" panose="02010609060101010101" pitchFamily="49" charset="-122"/>
              </a:rPr>
              <a:t>、以及</a:t>
            </a:r>
            <a:r>
              <a:rPr lang="en-US" altLang="zh-CN" dirty="0">
                <a:latin typeface="Times New Roman" panose="02020603050405020304" pitchFamily="18" charset="0"/>
                <a:ea typeface="黑体" panose="02010609060101010101" pitchFamily="49" charset="-122"/>
              </a:rPr>
              <a:t>K</a:t>
            </a:r>
            <a:r>
              <a:rPr lang="zh-CN" altLang="en-US" dirty="0">
                <a:latin typeface="Times New Roman" panose="02020603050405020304" pitchFamily="18" charset="0"/>
                <a:ea typeface="黑体" panose="02010609060101010101" pitchFamily="49" charset="-122"/>
              </a:rPr>
              <a:t>分布</a:t>
            </a:r>
            <a:r>
              <a:rPr lang="en-US" altLang="zh-CN" dirty="0">
                <a:latin typeface="Times New Roman" panose="02020603050405020304" pitchFamily="18" charset="0"/>
                <a:ea typeface="黑体" panose="02010609060101010101" pitchFamily="49" charset="-122"/>
              </a:rPr>
              <a:t>(</a:t>
            </a:r>
            <a:r>
              <a:rPr lang="en-US" altLang="zh-CN" b="1" i="1" dirty="0">
                <a:latin typeface="Times New Roman" panose="02020603050405020304" pitchFamily="18" charset="0"/>
                <a:ea typeface="宋体" panose="02010600030101010101" pitchFamily="2" charset="-122"/>
              </a:rPr>
              <a:t>k</a:t>
            </a:r>
            <a:r>
              <a:rPr lang="en-US" altLang="zh-CN" b="1" dirty="0">
                <a:latin typeface="Times New Roman" panose="02020603050405020304" pitchFamily="18" charset="0"/>
                <a:ea typeface="宋体" panose="02010600030101010101" pitchFamily="2" charset="-122"/>
              </a:rPr>
              <a:t>-distributions</a:t>
            </a:r>
            <a:r>
              <a:rPr lang="en-US" altLang="zh-CN" dirty="0">
                <a:latin typeface="Times New Roman" panose="02020603050405020304" pitchFamily="18" charset="0"/>
                <a:ea typeface="黑体" panose="02010609060101010101" pitchFamily="49" charset="-122"/>
              </a:rPr>
              <a:t>)</a:t>
            </a:r>
            <a:r>
              <a:rPr lang="en-US" altLang="zh-CN" b="1" i="1"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570370" name="TextBox 14"/>
          <p:cNvSpPr txBox="1"/>
          <p:nvPr/>
        </p:nvSpPr>
        <p:spPr>
          <a:xfrm>
            <a:off x="304800" y="115888"/>
            <a:ext cx="7010400" cy="646112"/>
          </a:xfrm>
          <a:prstGeom prst="rect">
            <a:avLst/>
          </a:prstGeom>
          <a:noFill/>
          <a:ln w="9525">
            <a:noFill/>
          </a:ln>
        </p:spPr>
        <p:txBody>
          <a:bodyPr anchor="t" anchorCtr="0">
            <a:spAutoFit/>
          </a:bodyPr>
          <a:p>
            <a:pPr>
              <a:buClrTx/>
              <a:buFontTx/>
            </a:pPr>
            <a:r>
              <a:rPr lang="zh-CN" altLang="en-US" sz="3600" dirty="0">
                <a:solidFill>
                  <a:srgbClr val="0000CC"/>
                </a:solidFill>
                <a:latin typeface="楷体" panose="02010609060101010101" pitchFamily="49" charset="-122"/>
                <a:ea typeface="楷体" panose="02010609060101010101" pitchFamily="49" charset="-122"/>
              </a:rPr>
              <a:t>一、无监督学习基础知识</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2417" name="Rectangle 3"/>
          <p:cNvSpPr>
            <a:spLocks noGrp="1"/>
          </p:cNvSpPr>
          <p:nvPr>
            <p:ph idx="1"/>
          </p:nvPr>
        </p:nvSpPr>
        <p:spPr>
          <a:xfrm>
            <a:off x="304800" y="1219200"/>
            <a:ext cx="8458200" cy="5257800"/>
          </a:xfrm>
          <a:ln/>
        </p:spPr>
        <p:txBody>
          <a:bodyPr vert="horz" wrap="square" lIns="90488" tIns="44450" rIns="90488" bIns="44450" anchor="t" anchorCtr="0"/>
          <a:p>
            <a:pPr eaLnBrk="1" hangingPunct="1">
              <a:buNone/>
            </a:pPr>
            <a:r>
              <a:rPr lang="en-US" altLang="zh-CN" b="1" dirty="0">
                <a:solidFill>
                  <a:srgbClr val="FF0000"/>
                </a:solidFill>
                <a:latin typeface="Times New Roman" panose="02020603050405020304" pitchFamily="18" charset="0"/>
                <a:ea typeface="黑体" panose="02010609060101010101" pitchFamily="49" charset="-122"/>
              </a:rPr>
              <a:t>K</a:t>
            </a:r>
            <a:r>
              <a:rPr lang="zh-CN" altLang="en-US" b="1" dirty="0">
                <a:solidFill>
                  <a:srgbClr val="FF0000"/>
                </a:solidFill>
                <a:latin typeface="Times New Roman" panose="02020603050405020304" pitchFamily="18" charset="0"/>
                <a:ea typeface="黑体" panose="02010609060101010101" pitchFamily="49" charset="-122"/>
              </a:rPr>
              <a:t>均值</a:t>
            </a:r>
            <a:r>
              <a:rPr lang="en-US" altLang="zh-CN" b="1" dirty="0">
                <a:solidFill>
                  <a:srgbClr val="FF0000"/>
                </a:solidFill>
                <a:latin typeface="Times New Roman" panose="02020603050405020304" pitchFamily="18" charset="0"/>
                <a:ea typeface="黑体" panose="02010609060101010101" pitchFamily="49" charset="-122"/>
              </a:rPr>
              <a:t>(</a:t>
            </a:r>
            <a:r>
              <a:rPr lang="en-US" altLang="zh-CN" b="1" i="1" dirty="0">
                <a:solidFill>
                  <a:srgbClr val="FF0000"/>
                </a:solidFill>
                <a:latin typeface="Times New Roman" panose="02020603050405020304" pitchFamily="18" charset="0"/>
                <a:ea typeface="宋体" panose="02010600030101010101" pitchFamily="2" charset="-122"/>
              </a:rPr>
              <a:t>k</a:t>
            </a:r>
            <a:r>
              <a:rPr lang="en-US" altLang="zh-CN" b="1" dirty="0">
                <a:solidFill>
                  <a:srgbClr val="FF0000"/>
                </a:solidFill>
                <a:latin typeface="Times New Roman" panose="02020603050405020304" pitchFamily="18" charset="0"/>
                <a:ea typeface="宋体" panose="02010600030101010101" pitchFamily="2" charset="-122"/>
              </a:rPr>
              <a:t>-means</a:t>
            </a:r>
            <a:r>
              <a:rPr lang="en-US" altLang="zh-CN" b="1" dirty="0">
                <a:solidFill>
                  <a:srgbClr val="FF0000"/>
                </a:solidFill>
                <a:latin typeface="Times New Roman" panose="02020603050405020304" pitchFamily="18" charset="0"/>
                <a:ea typeface="黑体" panose="02010609060101010101" pitchFamily="49" charset="-122"/>
              </a:rPr>
              <a:t>)</a:t>
            </a:r>
            <a:r>
              <a:rPr lang="zh-CN" altLang="en-US" b="1" dirty="0">
                <a:solidFill>
                  <a:srgbClr val="FF0000"/>
                </a:solidFill>
                <a:latin typeface="Times New Roman" panose="02020603050405020304" pitchFamily="18" charset="0"/>
                <a:ea typeface="黑体" panose="02010609060101010101" pitchFamily="49" charset="-122"/>
              </a:rPr>
              <a:t> </a:t>
            </a:r>
            <a:r>
              <a:rPr lang="en-US" altLang="zh-CN" b="1" dirty="0">
                <a:solidFill>
                  <a:srgbClr val="FF0000"/>
                </a:solidFill>
                <a:latin typeface="Times New Roman" panose="02020603050405020304" pitchFamily="18" charset="0"/>
                <a:ea typeface="黑体" panose="02010609060101010101" pitchFamily="49" charset="-122"/>
              </a:rPr>
              <a:t>[MacQueen, 1967] </a:t>
            </a:r>
            <a:endParaRPr lang="en-US" altLang="zh-CN" b="1" dirty="0">
              <a:solidFill>
                <a:srgbClr val="FF0000"/>
              </a:solidFill>
              <a:latin typeface="Times New Roman" panose="02020603050405020304" pitchFamily="18" charset="0"/>
              <a:ea typeface="黑体" panose="02010609060101010101" pitchFamily="49" charset="-122"/>
            </a:endParaRPr>
          </a:p>
          <a:p>
            <a:pPr eaLnBrk="1" hangingPunct="1"/>
            <a:r>
              <a:rPr lang="zh-CN" altLang="en-US" dirty="0">
                <a:ea typeface="黑体" panose="02010609060101010101" pitchFamily="49" charset="-122"/>
              </a:rPr>
              <a:t>输入：</a:t>
            </a:r>
            <a:r>
              <a:rPr lang="zh-CN" altLang="en-US" dirty="0">
                <a:latin typeface="Times New Roman" panose="02020603050405020304" pitchFamily="18" charset="0"/>
                <a:ea typeface="黑体" panose="02010609060101010101" pitchFamily="49" charset="-122"/>
              </a:rPr>
              <a:t>簇的数目</a:t>
            </a:r>
            <a:r>
              <a:rPr lang="en-US" altLang="zh-CN" dirty="0">
                <a:latin typeface="Times New Roman" panose="02020603050405020304" pitchFamily="18" charset="0"/>
                <a:ea typeface="黑体" panose="02010609060101010101" pitchFamily="49" charset="-122"/>
              </a:rPr>
              <a:t>K</a:t>
            </a:r>
            <a:r>
              <a:rPr lang="zh-CN" altLang="en-US" dirty="0">
                <a:latin typeface="Times New Roman" panose="02020603050405020304" pitchFamily="18" charset="0"/>
                <a:ea typeface="黑体" panose="02010609060101010101" pitchFamily="49" charset="-122"/>
              </a:rPr>
              <a:t>和包含</a:t>
            </a:r>
            <a:r>
              <a:rPr lang="en-US" altLang="zh-CN" dirty="0">
                <a:latin typeface="Times New Roman" panose="02020603050405020304" pitchFamily="18" charset="0"/>
                <a:ea typeface="黑体" panose="02010609060101010101" pitchFamily="49" charset="-122"/>
              </a:rPr>
              <a:t>n</a:t>
            </a:r>
            <a:r>
              <a:rPr lang="zh-CN" altLang="en-US" dirty="0">
                <a:latin typeface="Times New Roman" panose="02020603050405020304" pitchFamily="18" charset="0"/>
                <a:ea typeface="黑体" panose="02010609060101010101" pitchFamily="49" charset="-122"/>
              </a:rPr>
              <a:t>个对象的数据集</a:t>
            </a:r>
            <a:r>
              <a:rPr lang="en-US" altLang="zh-CN" dirty="0">
                <a:latin typeface="Times New Roman" panose="02020603050405020304" pitchFamily="18" charset="0"/>
                <a:ea typeface="黑体" panose="02010609060101010101" pitchFamily="49" charset="-122"/>
              </a:rPr>
              <a:t>D</a:t>
            </a:r>
            <a:endParaRPr lang="zh-CN" altLang="en-US" dirty="0">
              <a:latin typeface="Times New Roman" panose="02020603050405020304" pitchFamily="18" charset="0"/>
              <a:ea typeface="黑体" panose="02010609060101010101" pitchFamily="49" charset="-122"/>
            </a:endParaRPr>
          </a:p>
          <a:p>
            <a:pPr eaLnBrk="1" hangingPunct="1"/>
            <a:r>
              <a:rPr lang="zh-CN" altLang="en-US" dirty="0">
                <a:latin typeface="Times New Roman" panose="02020603050405020304" pitchFamily="18" charset="0"/>
                <a:ea typeface="黑体" panose="02010609060101010101" pitchFamily="49" charset="-122"/>
              </a:rPr>
              <a:t>输出：</a:t>
            </a:r>
            <a:r>
              <a:rPr lang="en-US" altLang="zh-CN" dirty="0">
                <a:latin typeface="Times New Roman" panose="02020603050405020304" pitchFamily="18" charset="0"/>
                <a:ea typeface="黑体" panose="02010609060101010101" pitchFamily="49" charset="-122"/>
              </a:rPr>
              <a:t>K</a:t>
            </a:r>
            <a:r>
              <a:rPr lang="zh-CN" altLang="en-US" dirty="0">
                <a:latin typeface="Times New Roman" panose="02020603050405020304" pitchFamily="18" charset="0"/>
                <a:ea typeface="黑体" panose="02010609060101010101" pitchFamily="49" charset="-122"/>
              </a:rPr>
              <a:t>个簇的集合。</a:t>
            </a:r>
            <a:endParaRPr lang="zh-CN" altLang="en-US" dirty="0">
              <a:latin typeface="Times New Roman" panose="02020603050405020304" pitchFamily="18" charset="0"/>
              <a:ea typeface="黑体" panose="02010609060101010101" pitchFamily="49" charset="-122"/>
            </a:endParaRPr>
          </a:p>
          <a:p>
            <a:pPr eaLnBrk="1" hangingPunct="1"/>
            <a:r>
              <a:rPr lang="zh-CN" altLang="en-US" dirty="0">
                <a:latin typeface="Times New Roman" panose="02020603050405020304" pitchFamily="18" charset="0"/>
                <a:ea typeface="黑体" panose="02010609060101010101" pitchFamily="49" charset="-122"/>
              </a:rPr>
              <a:t>方法： </a:t>
            </a:r>
            <a:endParaRPr lang="zh-CN" altLang="en-US" dirty="0">
              <a:latin typeface="Times New Roman" panose="02020603050405020304" pitchFamily="18" charset="0"/>
              <a:ea typeface="黑体" panose="02010609060101010101" pitchFamily="49" charset="-122"/>
            </a:endParaRPr>
          </a:p>
          <a:p>
            <a:pPr marL="971550" lvl="1" indent="-514350" eaLnBrk="1" hangingPunct="1">
              <a:buFont typeface="Tahoma" panose="020B0604030504040204" pitchFamily="34" charset="0"/>
              <a:buAutoNum type="arabicPeriod"/>
            </a:pPr>
            <a:r>
              <a:rPr lang="zh-CN" altLang="en-US" sz="2800" dirty="0">
                <a:latin typeface="Times New Roman" panose="02020603050405020304" pitchFamily="18" charset="0"/>
                <a:ea typeface="黑体" panose="02010609060101010101" pitchFamily="49" charset="-122"/>
              </a:rPr>
              <a:t>从</a:t>
            </a:r>
            <a:r>
              <a:rPr lang="en-US" altLang="zh-CN" sz="2800" dirty="0">
                <a:latin typeface="Times New Roman" panose="02020603050405020304" pitchFamily="18" charset="0"/>
                <a:ea typeface="黑体" panose="02010609060101010101" pitchFamily="49" charset="-122"/>
              </a:rPr>
              <a:t>D</a:t>
            </a:r>
            <a:r>
              <a:rPr lang="zh-CN" altLang="en-US" sz="2800" dirty="0">
                <a:latin typeface="Times New Roman" panose="02020603050405020304" pitchFamily="18" charset="0"/>
                <a:ea typeface="黑体" panose="02010609060101010101" pitchFamily="49" charset="-122"/>
              </a:rPr>
              <a:t>中任意选择</a:t>
            </a:r>
            <a:r>
              <a:rPr lang="en-US" altLang="zh-CN" sz="2800" dirty="0">
                <a:latin typeface="Times New Roman" panose="02020603050405020304" pitchFamily="18" charset="0"/>
                <a:ea typeface="黑体" panose="02010609060101010101" pitchFamily="49" charset="-122"/>
              </a:rPr>
              <a:t>K</a:t>
            </a:r>
            <a:r>
              <a:rPr lang="zh-CN" altLang="en-US" sz="2800" dirty="0">
                <a:latin typeface="Times New Roman" panose="02020603050405020304" pitchFamily="18" charset="0"/>
                <a:ea typeface="黑体" panose="02010609060101010101" pitchFamily="49" charset="-122"/>
              </a:rPr>
              <a:t>个对象作为初始簇的质心； </a:t>
            </a:r>
            <a:endParaRPr lang="zh-CN" altLang="en-US" sz="2800" dirty="0">
              <a:latin typeface="Times New Roman" panose="02020603050405020304" pitchFamily="18" charset="0"/>
              <a:ea typeface="黑体" panose="02010609060101010101" pitchFamily="49" charset="-122"/>
            </a:endParaRPr>
          </a:p>
          <a:p>
            <a:pPr marL="971550" lvl="1" indent="-514350" eaLnBrk="1" hangingPunct="1">
              <a:buFont typeface="Tahoma" panose="020B0604030504040204" pitchFamily="34" charset="0"/>
              <a:buAutoNum type="arabicPeriod"/>
            </a:pPr>
            <a:r>
              <a:rPr lang="zh-CN" altLang="en-US" sz="2800" dirty="0">
                <a:latin typeface="Times New Roman" panose="02020603050405020304" pitchFamily="18" charset="0"/>
                <a:ea typeface="黑体" panose="02010609060101010101" pitchFamily="49" charset="-122"/>
              </a:rPr>
              <a:t>计算每个对象与各簇质心的距离，并将对象划分到距离其最近的簇； </a:t>
            </a:r>
            <a:endParaRPr lang="zh-CN" altLang="en-US" sz="2800" dirty="0">
              <a:latin typeface="Times New Roman" panose="02020603050405020304" pitchFamily="18" charset="0"/>
              <a:ea typeface="黑体" panose="02010609060101010101" pitchFamily="49" charset="-122"/>
            </a:endParaRPr>
          </a:p>
          <a:p>
            <a:pPr marL="971550" lvl="1" indent="-514350" eaLnBrk="1" hangingPunct="1">
              <a:buFont typeface="Tahoma" panose="020B0604030504040204" pitchFamily="34" charset="0"/>
              <a:buAutoNum type="arabicPeriod"/>
            </a:pPr>
            <a:r>
              <a:rPr lang="zh-CN" altLang="en-US" sz="2800" dirty="0">
                <a:latin typeface="Times New Roman" panose="02020603050405020304" pitchFamily="18" charset="0"/>
                <a:ea typeface="黑体" panose="02010609060101010101" pitchFamily="49" charset="-122"/>
              </a:rPr>
              <a:t>更新每个新簇的质心； </a:t>
            </a:r>
            <a:endParaRPr lang="zh-CN" altLang="en-US" sz="2800" dirty="0">
              <a:latin typeface="Times New Roman" panose="02020603050405020304" pitchFamily="18" charset="0"/>
              <a:ea typeface="黑体" panose="02010609060101010101" pitchFamily="49" charset="-122"/>
            </a:endParaRPr>
          </a:p>
          <a:p>
            <a:pPr marL="971550" lvl="1" indent="-514350" eaLnBrk="1" hangingPunct="1">
              <a:buFont typeface="Tahoma" panose="020B0604030504040204" pitchFamily="34" charset="0"/>
              <a:buAutoNum type="arabicPeriod"/>
            </a:pPr>
            <a:r>
              <a:rPr lang="zh-CN" altLang="en-US" sz="2800" dirty="0">
                <a:latin typeface="Times New Roman" panose="02020603050405020304" pitchFamily="18" charset="0"/>
                <a:ea typeface="黑体" panose="02010609060101010101" pitchFamily="49" charset="-122"/>
              </a:rPr>
              <a:t>重复执行第</a:t>
            </a:r>
            <a:r>
              <a:rPr lang="en-US" altLang="zh-CN" sz="2800" dirty="0">
                <a:latin typeface="Times New Roman" panose="02020603050405020304" pitchFamily="18" charset="0"/>
                <a:ea typeface="黑体" panose="02010609060101010101" pitchFamily="49" charset="-122"/>
              </a:rPr>
              <a:t>2-3</a:t>
            </a:r>
            <a:r>
              <a:rPr lang="zh-CN" altLang="en-US" sz="2800" dirty="0">
                <a:latin typeface="Times New Roman" panose="02020603050405020304" pitchFamily="18" charset="0"/>
                <a:ea typeface="黑体" panose="02010609060101010101" pitchFamily="49" charset="-122"/>
              </a:rPr>
              <a:t>步，直到簇中的对象不再变化。</a:t>
            </a:r>
            <a:endParaRPr lang="zh-CN" altLang="en-US" sz="2800" dirty="0">
              <a:latin typeface="Times New Roman" panose="02020603050405020304" pitchFamily="18" charset="0"/>
              <a:ea typeface="黑体" panose="02010609060101010101" pitchFamily="49" charset="-122"/>
            </a:endParaRPr>
          </a:p>
        </p:txBody>
      </p:sp>
      <p:sp>
        <p:nvSpPr>
          <p:cNvPr id="572418" name="TextBox 14"/>
          <p:cNvSpPr txBox="1"/>
          <p:nvPr/>
        </p:nvSpPr>
        <p:spPr>
          <a:xfrm>
            <a:off x="304800" y="115888"/>
            <a:ext cx="7010400" cy="646112"/>
          </a:xfrm>
          <a:prstGeom prst="rect">
            <a:avLst/>
          </a:prstGeom>
          <a:noFill/>
          <a:ln w="9525">
            <a:noFill/>
          </a:ln>
        </p:spPr>
        <p:txBody>
          <a:bodyPr anchor="t" anchorCtr="0">
            <a:spAutoFit/>
          </a:bodyPr>
          <a:p>
            <a:pPr>
              <a:buClrTx/>
              <a:buFontTx/>
            </a:pPr>
            <a:r>
              <a:rPr lang="zh-CN" altLang="en-US" sz="3600" dirty="0">
                <a:solidFill>
                  <a:srgbClr val="0000CC"/>
                </a:solidFill>
                <a:latin typeface="楷体" panose="02010609060101010101" pitchFamily="49" charset="-122"/>
                <a:ea typeface="楷体" panose="02010609060101010101" pitchFamily="49" charset="-122"/>
              </a:rPr>
              <a:t>二、</a:t>
            </a:r>
            <a:r>
              <a:rPr lang="en-US" altLang="zh-CN" sz="3600" dirty="0">
                <a:solidFill>
                  <a:srgbClr val="0000CC"/>
                </a:solidFill>
                <a:latin typeface="Times New Roman" panose="02020603050405020304" pitchFamily="18" charset="0"/>
                <a:ea typeface="楷体" panose="02010609060101010101" pitchFamily="49" charset="-122"/>
              </a:rPr>
              <a:t>K</a:t>
            </a:r>
            <a:r>
              <a:rPr lang="zh-CN" altLang="en-US" sz="3600" dirty="0">
                <a:solidFill>
                  <a:srgbClr val="0000CC"/>
                </a:solidFill>
                <a:latin typeface="楷体" panose="02010609060101010101" pitchFamily="49" charset="-122"/>
                <a:ea typeface="楷体" panose="02010609060101010101" pitchFamily="49" charset="-122"/>
              </a:rPr>
              <a:t>均值聚类算法</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4465" name="Text Box 3"/>
          <p:cNvSpPr txBox="1"/>
          <p:nvPr/>
        </p:nvSpPr>
        <p:spPr>
          <a:xfrm>
            <a:off x="609600" y="4419600"/>
            <a:ext cx="8001000" cy="304800"/>
          </a:xfrm>
          <a:prstGeom prst="rect">
            <a:avLst/>
          </a:prstGeom>
          <a:noFill/>
          <a:ln w="12700">
            <a:noFill/>
          </a:ln>
        </p:spPr>
        <p:txBody>
          <a:bodyPr anchor="t" anchorCtr="0">
            <a:spAutoFit/>
          </a:bodyPr>
          <a:p>
            <a:pPr>
              <a:spcBef>
                <a:spcPct val="50000"/>
              </a:spcBef>
              <a:buClrTx/>
              <a:buFontTx/>
            </a:pPr>
            <a:endParaRPr lang="zh-CN" altLang="en-US" sz="1400" dirty="0">
              <a:latin typeface="Arial" panose="020B0604020202020204" pitchFamily="34" charset="0"/>
            </a:endParaRPr>
          </a:p>
        </p:txBody>
      </p:sp>
      <p:pic>
        <p:nvPicPr>
          <p:cNvPr id="574466" name="Picture 4"/>
          <p:cNvPicPr>
            <a:picLocks noChangeAspect="1"/>
          </p:cNvPicPr>
          <p:nvPr/>
        </p:nvPicPr>
        <p:blipFill>
          <a:blip r:embed="rId1"/>
          <a:stretch>
            <a:fillRect/>
          </a:stretch>
        </p:blipFill>
        <p:spPr>
          <a:xfrm>
            <a:off x="1828800" y="1371600"/>
            <a:ext cx="5486400" cy="4114800"/>
          </a:xfrm>
          <a:prstGeom prst="rect">
            <a:avLst/>
          </a:prstGeom>
          <a:noFill/>
          <a:ln w="12700">
            <a:noFill/>
          </a:ln>
        </p:spPr>
      </p:pic>
      <p:pic>
        <p:nvPicPr>
          <p:cNvPr id="1722373" name="Picture 5"/>
          <p:cNvPicPr>
            <a:picLocks noChangeAspect="1"/>
          </p:cNvPicPr>
          <p:nvPr/>
        </p:nvPicPr>
        <p:blipFill>
          <a:blip r:embed="rId2"/>
          <a:stretch>
            <a:fillRect/>
          </a:stretch>
        </p:blipFill>
        <p:spPr>
          <a:xfrm>
            <a:off x="1806575" y="1354138"/>
            <a:ext cx="5529263" cy="4148137"/>
          </a:xfrm>
          <a:prstGeom prst="rect">
            <a:avLst/>
          </a:prstGeom>
          <a:noFill/>
          <a:ln w="12700">
            <a:noFill/>
          </a:ln>
        </p:spPr>
      </p:pic>
      <p:pic>
        <p:nvPicPr>
          <p:cNvPr id="1722374" name="Picture 6"/>
          <p:cNvPicPr>
            <a:picLocks noChangeAspect="1"/>
          </p:cNvPicPr>
          <p:nvPr/>
        </p:nvPicPr>
        <p:blipFill>
          <a:blip r:embed="rId3"/>
          <a:stretch>
            <a:fillRect/>
          </a:stretch>
        </p:blipFill>
        <p:spPr>
          <a:xfrm>
            <a:off x="1828800" y="1371600"/>
            <a:ext cx="5529263" cy="4148138"/>
          </a:xfrm>
          <a:prstGeom prst="rect">
            <a:avLst/>
          </a:prstGeom>
          <a:noFill/>
          <a:ln w="12700">
            <a:noFill/>
          </a:ln>
        </p:spPr>
      </p:pic>
      <p:pic>
        <p:nvPicPr>
          <p:cNvPr id="1722375" name="Picture 7"/>
          <p:cNvPicPr>
            <a:picLocks noChangeAspect="1"/>
          </p:cNvPicPr>
          <p:nvPr/>
        </p:nvPicPr>
        <p:blipFill>
          <a:blip r:embed="rId4"/>
          <a:stretch>
            <a:fillRect/>
          </a:stretch>
        </p:blipFill>
        <p:spPr>
          <a:xfrm>
            <a:off x="1828800" y="1371600"/>
            <a:ext cx="5529263" cy="4148138"/>
          </a:xfrm>
          <a:prstGeom prst="rect">
            <a:avLst/>
          </a:prstGeom>
          <a:noFill/>
          <a:ln w="12700">
            <a:noFill/>
          </a:ln>
        </p:spPr>
      </p:pic>
      <p:pic>
        <p:nvPicPr>
          <p:cNvPr id="1722376" name="Picture 8"/>
          <p:cNvPicPr>
            <a:picLocks noChangeAspect="1"/>
          </p:cNvPicPr>
          <p:nvPr/>
        </p:nvPicPr>
        <p:blipFill>
          <a:blip r:embed="rId5"/>
          <a:stretch>
            <a:fillRect/>
          </a:stretch>
        </p:blipFill>
        <p:spPr>
          <a:xfrm>
            <a:off x="1828800" y="1371600"/>
            <a:ext cx="5529263" cy="4148138"/>
          </a:xfrm>
          <a:prstGeom prst="rect">
            <a:avLst/>
          </a:prstGeom>
          <a:noFill/>
          <a:ln w="12700">
            <a:noFill/>
          </a:ln>
        </p:spPr>
      </p:pic>
      <p:pic>
        <p:nvPicPr>
          <p:cNvPr id="1722377" name="Picture 9"/>
          <p:cNvPicPr>
            <a:picLocks noChangeAspect="1"/>
          </p:cNvPicPr>
          <p:nvPr/>
        </p:nvPicPr>
        <p:blipFill>
          <a:blip r:embed="rId6"/>
          <a:stretch>
            <a:fillRect/>
          </a:stretch>
        </p:blipFill>
        <p:spPr>
          <a:xfrm>
            <a:off x="1828800" y="1371600"/>
            <a:ext cx="5529263" cy="4148138"/>
          </a:xfrm>
          <a:prstGeom prst="rect">
            <a:avLst/>
          </a:prstGeom>
          <a:noFill/>
          <a:ln w="12700">
            <a:noFill/>
          </a:ln>
        </p:spPr>
      </p:pic>
      <p:pic>
        <p:nvPicPr>
          <p:cNvPr id="1722378" name="Picture 10"/>
          <p:cNvPicPr>
            <a:picLocks noChangeAspect="1"/>
          </p:cNvPicPr>
          <p:nvPr/>
        </p:nvPicPr>
        <p:blipFill>
          <a:blip r:embed="rId7"/>
          <a:stretch>
            <a:fillRect/>
          </a:stretch>
        </p:blipFill>
        <p:spPr>
          <a:xfrm>
            <a:off x="1828800" y="1371600"/>
            <a:ext cx="5529263" cy="4148138"/>
          </a:xfrm>
          <a:prstGeom prst="rect">
            <a:avLst/>
          </a:prstGeom>
          <a:noFill/>
          <a:ln w="12700">
            <a:noFill/>
          </a:ln>
        </p:spPr>
      </p:pic>
      <p:sp>
        <p:nvSpPr>
          <p:cNvPr id="574473" name="TextBox 14"/>
          <p:cNvSpPr txBox="1"/>
          <p:nvPr/>
        </p:nvSpPr>
        <p:spPr>
          <a:xfrm>
            <a:off x="304800" y="115888"/>
            <a:ext cx="7010400" cy="646112"/>
          </a:xfrm>
          <a:prstGeom prst="rect">
            <a:avLst/>
          </a:prstGeom>
          <a:noFill/>
          <a:ln w="9525">
            <a:noFill/>
          </a:ln>
        </p:spPr>
        <p:txBody>
          <a:bodyPr anchor="t" anchorCtr="0">
            <a:spAutoFit/>
          </a:bodyPr>
          <a:p>
            <a:pPr>
              <a:buClrTx/>
              <a:buFontTx/>
            </a:pPr>
            <a:r>
              <a:rPr lang="zh-CN" altLang="en-US" sz="3600" dirty="0">
                <a:solidFill>
                  <a:srgbClr val="0000CC"/>
                </a:solidFill>
                <a:latin typeface="楷体" panose="02010609060101010101" pitchFamily="49" charset="-122"/>
                <a:ea typeface="楷体" panose="02010609060101010101" pitchFamily="49" charset="-122"/>
              </a:rPr>
              <a:t>二、</a:t>
            </a:r>
            <a:r>
              <a:rPr lang="en-US" altLang="zh-CN" sz="3600" dirty="0">
                <a:solidFill>
                  <a:srgbClr val="0000CC"/>
                </a:solidFill>
                <a:latin typeface="Times New Roman" panose="02020603050405020304" pitchFamily="18" charset="0"/>
                <a:ea typeface="楷体" panose="02010609060101010101" pitchFamily="49" charset="-122"/>
              </a:rPr>
              <a:t>K</a:t>
            </a:r>
            <a:r>
              <a:rPr lang="zh-CN" altLang="en-US" sz="3600" dirty="0">
                <a:solidFill>
                  <a:srgbClr val="0000CC"/>
                </a:solidFill>
                <a:latin typeface="楷体" panose="02010609060101010101" pitchFamily="49" charset="-122"/>
                <a:ea typeface="楷体" panose="02010609060101010101" pitchFamily="49" charset="-122"/>
              </a:rPr>
              <a:t>均值聚类算法</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574474" name="TextBox 12"/>
          <p:cNvSpPr txBox="1"/>
          <p:nvPr/>
        </p:nvSpPr>
        <p:spPr>
          <a:xfrm>
            <a:off x="762000" y="1600200"/>
            <a:ext cx="990600" cy="523875"/>
          </a:xfrm>
          <a:prstGeom prst="rect">
            <a:avLst/>
          </a:prstGeom>
          <a:noFill/>
          <a:ln w="9525">
            <a:noFill/>
          </a:ln>
        </p:spPr>
        <p:txBody>
          <a:bodyPr anchor="t" anchorCtr="0">
            <a:spAutoFit/>
          </a:bodyPr>
          <a:p>
            <a:pPr>
              <a:buClrTx/>
              <a:buFontTx/>
            </a:pPr>
            <a:r>
              <a:rPr lang="zh-CN" altLang="en-US" dirty="0">
                <a:solidFill>
                  <a:srgbClr val="FF0000"/>
                </a:solidFill>
                <a:latin typeface="Times New Roman" panose="02020603050405020304" pitchFamily="18" charset="0"/>
              </a:rPr>
              <a:t>演示</a:t>
            </a:r>
            <a:endParaRPr lang="zh-CN" altLang="en-US" dirty="0">
              <a:solidFill>
                <a:srgbClr val="FF00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23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23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7223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7223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7223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2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一、评估方法</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13" name="内容占位符 2"/>
          <p:cNvSpPr txBox="1"/>
          <p:nvPr/>
        </p:nvSpPr>
        <p:spPr>
          <a:xfrm>
            <a:off x="457200" y="1168400"/>
            <a:ext cx="7937500" cy="5232400"/>
          </a:xfrm>
          <a:prstGeom prst="rect">
            <a:avLst/>
          </a:prstGeom>
        </p:spPr>
        <p:txBody>
          <a:bodyPr>
            <a:normAutofit/>
          </a:bodyPr>
          <a:lstStyle/>
          <a:p>
            <a:pPr marL="292100" marR="0" indent="-292100" algn="just" defTabSz="914400" eaLnBrk="0" hangingPunct="0">
              <a:spcBef>
                <a:spcPct val="10000"/>
              </a:spcBef>
              <a:spcAft>
                <a:spcPts val="400"/>
              </a:spcAft>
              <a:buClr>
                <a:srgbClr val="0C7B9C"/>
              </a:buClr>
              <a:buSzPct val="75000"/>
              <a:buFont typeface="Monotype Sorts" pitchFamily="2" charset="2"/>
              <a:buChar char="l"/>
              <a:defRPr/>
            </a:pPr>
            <a:r>
              <a:rPr kumimoji="0" lang="zh-CN" altLang="en-US" sz="2400" b="0" kern="0" cap="none" spc="0" normalizeH="0" baseline="0" noProof="0" dirty="0">
                <a:latin typeface="+mn-lt"/>
                <a:ea typeface="黑体" panose="02010609060101010101" pitchFamily="49" charset="-122"/>
                <a:cs typeface="+mn-cs"/>
              </a:rPr>
              <a:t>与留出法类似，将数据集</a:t>
            </a:r>
            <a:r>
              <a:rPr kumimoji="0" lang="en-US" altLang="zh-CN" sz="2400" b="0" kern="0" cap="none" spc="0" normalizeH="0" baseline="0" noProof="0" dirty="0">
                <a:latin typeface="+mn-lt"/>
                <a:ea typeface="黑体" panose="02010609060101010101" pitchFamily="49" charset="-122"/>
                <a:cs typeface="+mn-cs"/>
              </a:rPr>
              <a:t>D</a:t>
            </a:r>
            <a:r>
              <a:rPr kumimoji="0" lang="zh-CN" altLang="en-US" sz="2400" b="0" kern="0" cap="none" spc="0" normalizeH="0" baseline="0" noProof="0" dirty="0">
                <a:latin typeface="+mn-lt"/>
                <a:ea typeface="黑体" panose="02010609060101010101" pitchFamily="49" charset="-122"/>
                <a:cs typeface="+mn-cs"/>
              </a:rPr>
              <a:t>划分为</a:t>
            </a:r>
            <a:r>
              <a:rPr kumimoji="0" lang="en-US" altLang="zh-CN" sz="2400" b="0" kern="0" cap="none" spc="0" normalizeH="0" baseline="0" noProof="0" dirty="0">
                <a:latin typeface="+mn-lt"/>
                <a:ea typeface="黑体" panose="02010609060101010101" pitchFamily="49" charset="-122"/>
                <a:cs typeface="+mn-cs"/>
              </a:rPr>
              <a:t>k</a:t>
            </a:r>
            <a:r>
              <a:rPr kumimoji="0" lang="zh-CN" altLang="en-US" sz="2400" b="0" kern="0" cap="none" spc="0" normalizeH="0" baseline="0" noProof="0" dirty="0">
                <a:latin typeface="+mn-lt"/>
                <a:ea typeface="黑体" panose="02010609060101010101" pitchFamily="49" charset="-122"/>
                <a:cs typeface="+mn-cs"/>
              </a:rPr>
              <a:t>个子集同样存在多种划分方式，为了减小因样本划分不同而引入的差别，</a:t>
            </a:r>
            <a:r>
              <a:rPr kumimoji="0" lang="en-US" altLang="zh-CN" sz="2400" b="0" kern="0" cap="none" spc="0" normalizeH="0" baseline="0" noProof="0" dirty="0">
                <a:latin typeface="+mn-lt"/>
                <a:ea typeface="黑体" panose="02010609060101010101" pitchFamily="49" charset="-122"/>
                <a:cs typeface="+mn-cs"/>
              </a:rPr>
              <a:t>k</a:t>
            </a:r>
            <a:r>
              <a:rPr kumimoji="0" lang="zh-CN" altLang="en-US" sz="2400" b="0" kern="0" cap="none" spc="0" normalizeH="0" baseline="0" noProof="0" dirty="0">
                <a:latin typeface="+mn-lt"/>
                <a:ea typeface="黑体" panose="02010609060101010101" pitchFamily="49" charset="-122"/>
                <a:cs typeface="+mn-cs"/>
              </a:rPr>
              <a:t>折交叉验证通常随机使用不同的划分重复</a:t>
            </a:r>
            <a:r>
              <a:rPr kumimoji="0" lang="en-US" altLang="zh-CN" sz="2400" b="0" kern="0" cap="none" spc="0" normalizeH="0" baseline="0" noProof="0" dirty="0">
                <a:latin typeface="+mn-lt"/>
                <a:ea typeface="黑体" panose="02010609060101010101" pitchFamily="49" charset="-122"/>
                <a:cs typeface="+mn-cs"/>
              </a:rPr>
              <a:t>p</a:t>
            </a:r>
            <a:r>
              <a:rPr kumimoji="0" lang="zh-CN" altLang="en-US" sz="2400" b="0" kern="0" cap="none" spc="0" normalizeH="0" baseline="0" noProof="0" dirty="0">
                <a:latin typeface="+mn-lt"/>
                <a:ea typeface="黑体" panose="02010609060101010101" pitchFamily="49" charset="-122"/>
                <a:cs typeface="+mn-cs"/>
              </a:rPr>
              <a:t>次，最终的评估结果是这</a:t>
            </a:r>
            <a:r>
              <a:rPr kumimoji="0" lang="en-US" altLang="zh-CN" sz="2400" b="0" kern="0" cap="none" spc="0" normalizeH="0" baseline="0" noProof="0" dirty="0">
                <a:latin typeface="+mn-lt"/>
                <a:ea typeface="黑体" panose="02010609060101010101" pitchFamily="49" charset="-122"/>
                <a:cs typeface="+mn-cs"/>
              </a:rPr>
              <a:t>p</a:t>
            </a:r>
            <a:r>
              <a:rPr kumimoji="0" lang="zh-CN" altLang="en-US" sz="2400" b="0" kern="0" cap="none" spc="0" normalizeH="0" baseline="0" noProof="0" dirty="0">
                <a:latin typeface="+mn-lt"/>
                <a:ea typeface="黑体" panose="02010609060101010101" pitchFamily="49" charset="-122"/>
                <a:cs typeface="+mn-cs"/>
              </a:rPr>
              <a:t>次</a:t>
            </a:r>
            <a:r>
              <a:rPr kumimoji="0" lang="en-US" altLang="zh-CN" sz="2400" b="0" kern="0" cap="none" spc="0" normalizeH="0" baseline="0" noProof="0" dirty="0">
                <a:latin typeface="+mn-lt"/>
                <a:ea typeface="黑体" panose="02010609060101010101" pitchFamily="49" charset="-122"/>
                <a:cs typeface="+mn-cs"/>
              </a:rPr>
              <a:t>k</a:t>
            </a:r>
            <a:r>
              <a:rPr kumimoji="0" lang="zh-CN" altLang="en-US" sz="2400" b="0" kern="0" cap="none" spc="0" normalizeH="0" baseline="0" noProof="0" dirty="0">
                <a:latin typeface="+mn-lt"/>
                <a:ea typeface="黑体" panose="02010609060101010101" pitchFamily="49" charset="-122"/>
                <a:cs typeface="+mn-cs"/>
              </a:rPr>
              <a:t>折交叉验证结果的均值，例如常见的“</a:t>
            </a:r>
            <a:r>
              <a:rPr kumimoji="0" lang="en-US" altLang="zh-CN" sz="2400" b="0" kern="0" cap="none" spc="0" normalizeH="0" baseline="0" noProof="0" dirty="0">
                <a:latin typeface="+mn-lt"/>
                <a:ea typeface="黑体" panose="02010609060101010101" pitchFamily="49" charset="-122"/>
                <a:cs typeface="+mn-cs"/>
              </a:rPr>
              <a:t>10</a:t>
            </a:r>
            <a:r>
              <a:rPr kumimoji="0" lang="zh-CN" altLang="en-US" sz="2400" b="0" kern="0" cap="none" spc="0" normalizeH="0" baseline="0" noProof="0" dirty="0">
                <a:latin typeface="+mn-lt"/>
                <a:ea typeface="黑体" panose="02010609060101010101" pitchFamily="49" charset="-122"/>
                <a:cs typeface="+mn-cs"/>
              </a:rPr>
              <a:t>次</a:t>
            </a:r>
            <a:r>
              <a:rPr kumimoji="0" lang="en-US" altLang="zh-CN" sz="2400" b="0" kern="0" cap="none" spc="0" normalizeH="0" baseline="0" noProof="0" dirty="0">
                <a:latin typeface="+mn-lt"/>
                <a:ea typeface="黑体" panose="02010609060101010101" pitchFamily="49" charset="-122"/>
                <a:cs typeface="+mn-cs"/>
              </a:rPr>
              <a:t>10</a:t>
            </a:r>
            <a:r>
              <a:rPr kumimoji="0" lang="zh-CN" altLang="en-US" sz="2400" b="0" kern="0" cap="none" spc="0" normalizeH="0" baseline="0" noProof="0" dirty="0">
                <a:latin typeface="+mn-lt"/>
                <a:ea typeface="黑体" panose="02010609060101010101" pitchFamily="49" charset="-122"/>
                <a:cs typeface="+mn-cs"/>
              </a:rPr>
              <a:t>折交叉验证”。</a:t>
            </a:r>
            <a:endParaRPr kumimoji="0" lang="en-US" altLang="zh-CN" sz="2400" b="0" kern="0" cap="none" spc="0" normalizeH="0" baseline="0" noProof="0" dirty="0">
              <a:latin typeface="+mn-lt"/>
              <a:ea typeface="黑体" panose="02010609060101010101" pitchFamily="49" charset="-122"/>
              <a:cs typeface="+mn-cs"/>
            </a:endParaRPr>
          </a:p>
          <a:p>
            <a:pPr marL="292100" marR="0" indent="-292100" algn="just" defTabSz="914400" eaLnBrk="0" hangingPunct="0">
              <a:spcBef>
                <a:spcPct val="10000"/>
              </a:spcBef>
              <a:spcAft>
                <a:spcPts val="400"/>
              </a:spcAft>
              <a:buClr>
                <a:srgbClr val="0C7B9C"/>
              </a:buClr>
              <a:buSzPct val="75000"/>
              <a:buFont typeface="Monotype Sorts" pitchFamily="2" charset="2"/>
              <a:buChar char="l"/>
              <a:defRPr/>
            </a:pPr>
            <a:r>
              <a:rPr kumimoji="0" lang="zh-CN" altLang="en-US" sz="2400" b="0" kern="0" cap="none" spc="0" normalizeH="0" baseline="0" noProof="0" dirty="0">
                <a:latin typeface="+mn-lt"/>
                <a:ea typeface="黑体" panose="02010609060101010101" pitchFamily="49" charset="-122"/>
                <a:cs typeface="+mn-cs"/>
              </a:rPr>
              <a:t>假设数据集</a:t>
            </a:r>
            <a:r>
              <a:rPr kumimoji="0" lang="en-US" altLang="zh-CN" sz="2400" b="0" kern="0" cap="none" spc="0" normalizeH="0" baseline="0" noProof="0" dirty="0">
                <a:latin typeface="+mn-lt"/>
                <a:ea typeface="黑体" panose="02010609060101010101" pitchFamily="49" charset="-122"/>
                <a:cs typeface="+mn-cs"/>
              </a:rPr>
              <a:t>D</a:t>
            </a:r>
            <a:r>
              <a:rPr kumimoji="0" lang="zh-CN" altLang="en-US" sz="2400" b="0" kern="0" cap="none" spc="0" normalizeH="0" baseline="0" noProof="0" dirty="0">
                <a:latin typeface="+mn-lt"/>
                <a:ea typeface="黑体" panose="02010609060101010101" pitchFamily="49" charset="-122"/>
                <a:cs typeface="+mn-cs"/>
              </a:rPr>
              <a:t>包含</a:t>
            </a:r>
            <a:r>
              <a:rPr kumimoji="0" lang="en-US" altLang="zh-CN" sz="2400" b="0" kern="0" cap="none" spc="0" normalizeH="0" baseline="0" noProof="0" dirty="0">
                <a:latin typeface="+mn-lt"/>
                <a:ea typeface="黑体" panose="02010609060101010101" pitchFamily="49" charset="-122"/>
                <a:cs typeface="+mn-cs"/>
              </a:rPr>
              <a:t>m</a:t>
            </a:r>
            <a:r>
              <a:rPr kumimoji="0" lang="zh-CN" altLang="en-US" sz="2400" b="0" kern="0" cap="none" spc="0" normalizeH="0" baseline="0" noProof="0" dirty="0">
                <a:latin typeface="+mn-lt"/>
                <a:ea typeface="黑体" panose="02010609060101010101" pitchFamily="49" charset="-122"/>
                <a:cs typeface="+mn-cs"/>
              </a:rPr>
              <a:t>个样本，若令</a:t>
            </a:r>
            <a:r>
              <a:rPr kumimoji="0" lang="en-US" altLang="zh-CN" sz="2400" b="0" kern="0" cap="none" spc="0" normalizeH="0" baseline="0" noProof="0" dirty="0">
                <a:latin typeface="+mn-lt"/>
                <a:ea typeface="黑体" panose="02010609060101010101" pitchFamily="49" charset="-122"/>
                <a:cs typeface="+mn-cs"/>
              </a:rPr>
              <a:t>k=m</a:t>
            </a:r>
            <a:r>
              <a:rPr kumimoji="0" lang="zh-CN" altLang="en-US" sz="2400" b="0" kern="0" cap="none" spc="0" normalizeH="0" baseline="0" noProof="0" dirty="0">
                <a:latin typeface="+mn-lt"/>
                <a:ea typeface="黑体" panose="02010609060101010101" pitchFamily="49" charset="-122"/>
                <a:cs typeface="+mn-cs"/>
              </a:rPr>
              <a:t>，则得到留一法：</a:t>
            </a:r>
            <a:endParaRPr kumimoji="0" lang="zh-CN" altLang="en-US" sz="2400" b="0" kern="0" cap="none" spc="0" normalizeH="0" baseline="0" noProof="0" dirty="0">
              <a:latin typeface="+mn-lt"/>
              <a:ea typeface="黑体" panose="02010609060101010101" pitchFamily="49" charset="-122"/>
              <a:cs typeface="+mn-cs"/>
            </a:endParaRPr>
          </a:p>
          <a:p>
            <a:pPr marL="749300" marR="0" lvl="1" indent="-292100" algn="just" defTabSz="914400" rtl="0" eaLnBrk="0" fontAlgn="base" latinLnBrk="0" hangingPunct="0">
              <a:lnSpc>
                <a:spcPct val="100000"/>
              </a:lnSpc>
              <a:spcBef>
                <a:spcPct val="10000"/>
              </a:spcBef>
              <a:spcAft>
                <a:spcPts val="400"/>
              </a:spcAft>
              <a:buClr>
                <a:srgbClr val="0C7B9C"/>
              </a:buClr>
              <a:buSzPct val="75000"/>
              <a:buFont typeface="Wingdings" panose="05000000000000000000" pitchFamily="2" charset="2"/>
              <a:buChar char="ü"/>
              <a:defRPr/>
            </a:pPr>
            <a:r>
              <a:rPr kumimoji="0" lang="zh-CN" altLang="en-US" sz="2400" b="0" i="0" u="none" strike="noStrike" kern="0" cap="none" spc="0" normalizeH="0" baseline="0" noProof="0" dirty="0">
                <a:ln>
                  <a:noFill/>
                </a:ln>
                <a:solidFill>
                  <a:schemeClr val="tx1"/>
                </a:solidFill>
                <a:effectLst/>
                <a:uLnTx/>
                <a:uFillTx/>
                <a:latin typeface="+mn-lt"/>
                <a:ea typeface="黑体" panose="02010609060101010101" pitchFamily="49" charset="-122"/>
                <a:cs typeface="+mn-cs"/>
              </a:rPr>
              <a:t>不受随机样本划分方式的影响</a:t>
            </a:r>
            <a:endParaRPr kumimoji="0" lang="zh-CN" altLang="en-US" sz="2400" b="0" i="0" u="none" strike="noStrike" kern="0" cap="none" spc="0" normalizeH="0" baseline="0" noProof="0" dirty="0">
              <a:ln>
                <a:noFill/>
              </a:ln>
              <a:solidFill>
                <a:schemeClr val="tx1"/>
              </a:solidFill>
              <a:effectLst/>
              <a:uLnTx/>
              <a:uFillTx/>
              <a:latin typeface="+mn-lt"/>
              <a:ea typeface="黑体" panose="02010609060101010101" pitchFamily="49" charset="-122"/>
              <a:cs typeface="+mn-cs"/>
            </a:endParaRPr>
          </a:p>
          <a:p>
            <a:pPr marL="749300" marR="0" lvl="1" indent="-292100" algn="just" defTabSz="914400" rtl="0" eaLnBrk="0" fontAlgn="base" latinLnBrk="0" hangingPunct="0">
              <a:lnSpc>
                <a:spcPct val="100000"/>
              </a:lnSpc>
              <a:spcBef>
                <a:spcPct val="10000"/>
              </a:spcBef>
              <a:spcAft>
                <a:spcPts val="400"/>
              </a:spcAft>
              <a:buClr>
                <a:srgbClr val="0C7B9C"/>
              </a:buClr>
              <a:buSzPct val="75000"/>
              <a:buFont typeface="Wingdings" panose="05000000000000000000" pitchFamily="2" charset="2"/>
              <a:buChar char="ü"/>
              <a:defRPr/>
            </a:pPr>
            <a:r>
              <a:rPr kumimoji="0" lang="zh-CN" altLang="en-US" sz="2400" b="0" i="0" u="none" strike="noStrike" kern="0" cap="none" spc="0" normalizeH="0" baseline="0" noProof="0" dirty="0">
                <a:ln>
                  <a:noFill/>
                </a:ln>
                <a:solidFill>
                  <a:schemeClr val="tx1"/>
                </a:solidFill>
                <a:effectLst/>
                <a:uLnTx/>
                <a:uFillTx/>
                <a:latin typeface="+mn-lt"/>
                <a:ea typeface="黑体" panose="02010609060101010101" pitchFamily="49" charset="-122"/>
                <a:cs typeface="+mn-cs"/>
              </a:rPr>
              <a:t>结果往往比较准确</a:t>
            </a:r>
            <a:endParaRPr kumimoji="0" lang="zh-CN" altLang="en-US" sz="2400" b="0" i="0" u="none" strike="noStrike" kern="0" cap="none" spc="0" normalizeH="0" baseline="0" noProof="0" dirty="0">
              <a:ln>
                <a:noFill/>
              </a:ln>
              <a:solidFill>
                <a:schemeClr val="tx1"/>
              </a:solidFill>
              <a:effectLst/>
              <a:uLnTx/>
              <a:uFillTx/>
              <a:latin typeface="+mn-lt"/>
              <a:ea typeface="黑体" panose="02010609060101010101" pitchFamily="49" charset="-122"/>
              <a:cs typeface="+mn-cs"/>
            </a:endParaRPr>
          </a:p>
          <a:p>
            <a:pPr marL="749300" marR="0" lvl="1" indent="-292100" algn="just" defTabSz="914400" rtl="0" eaLnBrk="0" fontAlgn="base" latinLnBrk="0" hangingPunct="0">
              <a:lnSpc>
                <a:spcPct val="100000"/>
              </a:lnSpc>
              <a:spcBef>
                <a:spcPct val="10000"/>
              </a:spcBef>
              <a:spcAft>
                <a:spcPts val="400"/>
              </a:spcAft>
              <a:buClr>
                <a:srgbClr val="0C7B9C"/>
              </a:buClr>
              <a:buSzPct val="75000"/>
              <a:buFont typeface="Wingdings" panose="05000000000000000000" pitchFamily="2" charset="2"/>
              <a:buChar char="ü"/>
              <a:defRPr/>
            </a:pPr>
            <a:r>
              <a:rPr kumimoji="0" lang="zh-CN" altLang="en-US" sz="2400" b="0" i="0" u="none" strike="noStrike" kern="0" cap="none" spc="0" normalizeH="0" baseline="0" noProof="0" dirty="0">
                <a:ln>
                  <a:noFill/>
                </a:ln>
                <a:solidFill>
                  <a:schemeClr val="tx1"/>
                </a:solidFill>
                <a:effectLst/>
                <a:uLnTx/>
                <a:uFillTx/>
                <a:latin typeface="+mn-lt"/>
                <a:ea typeface="黑体" panose="02010609060101010101" pitchFamily="49" charset="-122"/>
                <a:cs typeface="+mn-cs"/>
              </a:rPr>
              <a:t>当数据集比较大时，计算开销难以忍受</a:t>
            </a:r>
            <a:endParaRPr kumimoji="0" lang="en-US" altLang="zh-CN" sz="2400" b="0" i="0" u="none" strike="noStrike" kern="0" cap="none" spc="0" normalizeH="0" baseline="0" noProof="0" dirty="0">
              <a:ln>
                <a:noFill/>
              </a:ln>
              <a:solidFill>
                <a:schemeClr val="tx1"/>
              </a:solidFill>
              <a:effectLst/>
              <a:uLnTx/>
              <a:uFillTx/>
              <a:latin typeface="+mn-lt"/>
              <a:ea typeface="黑体" panose="02010609060101010101" pitchFamily="49" charset="-122"/>
              <a:cs typeface="+mn-cs"/>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6513"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lnSpc>
                <a:spcPts val="3800"/>
              </a:lnSpc>
              <a:buNone/>
            </a:pPr>
            <a:r>
              <a:rPr lang="zh-CN" altLang="en-US" b="1" dirty="0">
                <a:ea typeface="黑体" panose="02010609060101010101" pitchFamily="49" charset="-122"/>
              </a:rPr>
              <a:t>对</a:t>
            </a:r>
            <a:r>
              <a:rPr lang="en-US" altLang="zh-CN" b="1" dirty="0">
                <a:ea typeface="黑体" panose="02010609060101010101" pitchFamily="49" charset="-122"/>
              </a:rPr>
              <a:t>K</a:t>
            </a:r>
            <a:r>
              <a:rPr lang="zh-CN" altLang="en-US" b="1" dirty="0">
                <a:ea typeface="黑体" panose="02010609060101010101" pitchFamily="49" charset="-122"/>
              </a:rPr>
              <a:t>均值聚类算法的几点说明：</a:t>
            </a:r>
            <a:endParaRPr lang="en-US" altLang="zh-CN" b="1" dirty="0">
              <a:latin typeface="黑体" panose="02010609060101010101" pitchFamily="49" charset="-122"/>
              <a:ea typeface="黑体" panose="02010609060101010101" pitchFamily="49" charset="-122"/>
            </a:endParaRPr>
          </a:p>
          <a:p>
            <a:pPr eaLnBrk="1" hangingPunct="1"/>
            <a:r>
              <a:rPr lang="zh-CN" altLang="en-US" dirty="0">
                <a:ea typeface="黑体" panose="02010609060101010101" pitchFamily="49" charset="-122"/>
              </a:rPr>
              <a:t>只适合于数值属性</a:t>
            </a:r>
            <a:r>
              <a:rPr lang="zh-CN" altLang="en-US" dirty="0">
                <a:latin typeface="黑体" panose="02010609060101010101" pitchFamily="49" charset="-122"/>
                <a:ea typeface="黑体" panose="02010609060101010101" pitchFamily="49" charset="-122"/>
              </a:rPr>
              <a:t>数据，当它碰到名词性属性数据的时候，均值可能无定义。</a:t>
            </a:r>
            <a:endParaRPr lang="en-US" altLang="zh-CN" dirty="0">
              <a:latin typeface="黑体" panose="02010609060101010101" pitchFamily="49" charset="-122"/>
              <a:ea typeface="黑体" panose="02010609060101010101" pitchFamily="49" charset="-122"/>
            </a:endParaRPr>
          </a:p>
          <a:p>
            <a:pPr eaLnBrk="1" hangingPunct="1"/>
            <a:r>
              <a:rPr lang="zh-CN" altLang="en-US" dirty="0">
                <a:latin typeface="Times New Roman" panose="02020603050405020304" pitchFamily="18" charset="0"/>
                <a:ea typeface="黑体" panose="02010609060101010101" pitchFamily="49" charset="-122"/>
              </a:rPr>
              <a:t>簇的质心就是簇中所有对象在每一维属性上的均值组合而成的虚拟点，并非实际存在的数据点。</a:t>
            </a:r>
            <a:endParaRPr lang="en-US" altLang="zh-CN" dirty="0">
              <a:latin typeface="Times New Roman" panose="02020603050405020304" pitchFamily="18" charset="0"/>
              <a:ea typeface="黑体" panose="02010609060101010101" pitchFamily="49" charset="-122"/>
            </a:endParaRPr>
          </a:p>
          <a:p>
            <a:pPr eaLnBrk="1" hangingPunct="1"/>
            <a:r>
              <a:rPr lang="zh-CN" altLang="en-US" dirty="0">
                <a:latin typeface="Times New Roman" panose="02020603050405020304" pitchFamily="18" charset="0"/>
                <a:ea typeface="黑体" panose="02010609060101010101" pitchFamily="49" charset="-122"/>
              </a:rPr>
              <a:t>对噪声和离群点（孤立点）数据是敏感的，因为它们的存在会对均值的计算产生极大的影响。</a:t>
            </a:r>
            <a:endParaRPr lang="en-US" altLang="zh-CN" dirty="0">
              <a:latin typeface="Times New Roman" panose="02020603050405020304" pitchFamily="18" charset="0"/>
              <a:ea typeface="黑体" panose="02010609060101010101" pitchFamily="49" charset="-122"/>
            </a:endParaRPr>
          </a:p>
          <a:p>
            <a:pPr eaLnBrk="1" hangingPunct="1"/>
            <a:r>
              <a:rPr lang="zh-CN" altLang="en-US" dirty="0">
                <a:latin typeface="Times New Roman" panose="02020603050405020304" pitchFamily="18" charset="0"/>
                <a:ea typeface="黑体" panose="02010609060101010101" pitchFamily="49" charset="-122"/>
              </a:rPr>
              <a:t>对象到质心的距离通常使用欧式距离来计算。</a:t>
            </a:r>
            <a:endParaRPr lang="en-US" altLang="zh-CN" dirty="0">
              <a:latin typeface="Times New Roman" panose="02020603050405020304" pitchFamily="18" charset="0"/>
              <a:ea typeface="黑体" panose="02010609060101010101" pitchFamily="49" charset="-122"/>
            </a:endParaRPr>
          </a:p>
          <a:p>
            <a:pPr eaLnBrk="1" hangingPunct="1"/>
            <a:r>
              <a:rPr lang="zh-CN" altLang="en-US" dirty="0">
                <a:latin typeface="黑体" panose="02010609060101010101" pitchFamily="49" charset="-122"/>
                <a:ea typeface="黑体" panose="02010609060101010101" pitchFamily="49" charset="-122"/>
              </a:rPr>
              <a:t>要求用户事先给出要生成簇的数目，即</a:t>
            </a:r>
            <a:r>
              <a:rPr lang="en-US" altLang="zh-CN" dirty="0">
                <a:latin typeface="Times New Roman" panose="02020603050405020304" pitchFamily="18" charset="0"/>
                <a:ea typeface="黑体" panose="02010609060101010101" pitchFamily="49" charset="-122"/>
              </a:rPr>
              <a:t>K</a:t>
            </a:r>
            <a:r>
              <a:rPr lang="zh-CN" altLang="en-US" dirty="0">
                <a:latin typeface="黑体" panose="02010609060101010101" pitchFamily="49" charset="-122"/>
                <a:ea typeface="黑体" panose="02010609060101010101" pitchFamily="49" charset="-122"/>
              </a:rPr>
              <a:t>值要已知。</a:t>
            </a:r>
            <a:endParaRPr lang="en-US" altLang="zh-CN" dirty="0">
              <a:latin typeface="黑体" panose="02010609060101010101" pitchFamily="49" charset="-122"/>
              <a:ea typeface="黑体" panose="02010609060101010101" pitchFamily="49" charset="-122"/>
            </a:endParaRPr>
          </a:p>
          <a:p>
            <a:pPr eaLnBrk="1" hangingPunct="1"/>
            <a:r>
              <a:rPr lang="zh-CN" altLang="en-US" dirty="0">
                <a:latin typeface="黑体" panose="02010609060101010101" pitchFamily="49" charset="-122"/>
                <a:ea typeface="黑体" panose="02010609060101010101" pitchFamily="49" charset="-122"/>
              </a:rPr>
              <a:t>算法收敛的速度和结果容易受初始质心的影响。</a:t>
            </a:r>
            <a:endParaRPr lang="zh-CN" altLang="en-US" dirty="0">
              <a:latin typeface="黑体" panose="02010609060101010101" pitchFamily="49" charset="-122"/>
              <a:ea typeface="黑体" panose="02010609060101010101" pitchFamily="49" charset="-122"/>
            </a:endParaRPr>
          </a:p>
        </p:txBody>
      </p:sp>
      <p:sp>
        <p:nvSpPr>
          <p:cNvPr id="576514" name="TextBox 14"/>
          <p:cNvSpPr txBox="1"/>
          <p:nvPr/>
        </p:nvSpPr>
        <p:spPr>
          <a:xfrm>
            <a:off x="304800" y="115888"/>
            <a:ext cx="7010400" cy="646112"/>
          </a:xfrm>
          <a:prstGeom prst="rect">
            <a:avLst/>
          </a:prstGeom>
          <a:noFill/>
          <a:ln w="9525">
            <a:noFill/>
          </a:ln>
        </p:spPr>
        <p:txBody>
          <a:bodyPr anchor="t" anchorCtr="0">
            <a:spAutoFit/>
          </a:bodyPr>
          <a:p>
            <a:pPr>
              <a:buClrTx/>
              <a:buFontTx/>
            </a:pPr>
            <a:r>
              <a:rPr lang="zh-CN" altLang="en-US" sz="3600" dirty="0">
                <a:solidFill>
                  <a:srgbClr val="0000CC"/>
                </a:solidFill>
                <a:latin typeface="楷体" panose="02010609060101010101" pitchFamily="49" charset="-122"/>
                <a:ea typeface="楷体" panose="02010609060101010101" pitchFamily="49" charset="-122"/>
              </a:rPr>
              <a:t>二、</a:t>
            </a:r>
            <a:r>
              <a:rPr lang="en-US" altLang="zh-CN" sz="3600" dirty="0">
                <a:solidFill>
                  <a:srgbClr val="0000CC"/>
                </a:solidFill>
                <a:latin typeface="Times New Roman" panose="02020603050405020304" pitchFamily="18" charset="0"/>
                <a:ea typeface="楷体" panose="02010609060101010101" pitchFamily="49" charset="-122"/>
              </a:rPr>
              <a:t>K</a:t>
            </a:r>
            <a:r>
              <a:rPr lang="zh-CN" altLang="en-US" sz="3600" dirty="0">
                <a:solidFill>
                  <a:srgbClr val="0000CC"/>
                </a:solidFill>
                <a:latin typeface="楷体" panose="02010609060101010101" pitchFamily="49" charset="-122"/>
                <a:ea typeface="楷体" panose="02010609060101010101" pitchFamily="49" charset="-122"/>
              </a:rPr>
              <a:t>均值聚类算法</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8561" name="Text Box 2"/>
          <p:cNvSpPr txBox="1"/>
          <p:nvPr/>
        </p:nvSpPr>
        <p:spPr>
          <a:xfrm>
            <a:off x="609600" y="4419600"/>
            <a:ext cx="8001000" cy="304800"/>
          </a:xfrm>
          <a:prstGeom prst="rect">
            <a:avLst/>
          </a:prstGeom>
          <a:noFill/>
          <a:ln w="12700">
            <a:noFill/>
          </a:ln>
        </p:spPr>
        <p:txBody>
          <a:bodyPr anchor="t" anchorCtr="0">
            <a:spAutoFit/>
          </a:bodyPr>
          <a:p>
            <a:pPr>
              <a:spcBef>
                <a:spcPct val="50000"/>
              </a:spcBef>
              <a:buClrTx/>
              <a:buFontTx/>
            </a:pPr>
            <a:endParaRPr lang="zh-CN" altLang="en-US" sz="1400" dirty="0">
              <a:latin typeface="Arial" panose="020B0604020202020204" pitchFamily="34" charset="0"/>
            </a:endParaRPr>
          </a:p>
        </p:txBody>
      </p:sp>
      <p:pic>
        <p:nvPicPr>
          <p:cNvPr id="578562" name="Picture 3"/>
          <p:cNvPicPr>
            <a:picLocks noChangeAspect="1"/>
          </p:cNvPicPr>
          <p:nvPr/>
        </p:nvPicPr>
        <p:blipFill>
          <a:blip r:embed="rId1"/>
          <a:stretch>
            <a:fillRect/>
          </a:stretch>
        </p:blipFill>
        <p:spPr>
          <a:xfrm>
            <a:off x="1828800" y="1371600"/>
            <a:ext cx="5486400" cy="4114800"/>
          </a:xfrm>
          <a:prstGeom prst="rect">
            <a:avLst/>
          </a:prstGeom>
          <a:noFill/>
          <a:ln w="12700">
            <a:noFill/>
          </a:ln>
        </p:spPr>
      </p:pic>
      <p:pic>
        <p:nvPicPr>
          <p:cNvPr id="1724420" name="Picture 4"/>
          <p:cNvPicPr>
            <a:picLocks noChangeAspect="1"/>
          </p:cNvPicPr>
          <p:nvPr/>
        </p:nvPicPr>
        <p:blipFill>
          <a:blip r:embed="rId2"/>
          <a:stretch>
            <a:fillRect/>
          </a:stretch>
        </p:blipFill>
        <p:spPr>
          <a:xfrm>
            <a:off x="1828800" y="1371600"/>
            <a:ext cx="5529263" cy="4148138"/>
          </a:xfrm>
          <a:prstGeom prst="rect">
            <a:avLst/>
          </a:prstGeom>
          <a:noFill/>
          <a:ln w="12700">
            <a:noFill/>
          </a:ln>
        </p:spPr>
      </p:pic>
      <p:pic>
        <p:nvPicPr>
          <p:cNvPr id="1724421" name="Picture 5"/>
          <p:cNvPicPr>
            <a:picLocks noChangeAspect="1"/>
          </p:cNvPicPr>
          <p:nvPr/>
        </p:nvPicPr>
        <p:blipFill>
          <a:blip r:embed="rId3"/>
          <a:stretch>
            <a:fillRect/>
          </a:stretch>
        </p:blipFill>
        <p:spPr>
          <a:xfrm>
            <a:off x="1828800" y="1371600"/>
            <a:ext cx="5529263" cy="4148138"/>
          </a:xfrm>
          <a:prstGeom prst="rect">
            <a:avLst/>
          </a:prstGeom>
          <a:noFill/>
          <a:ln w="12700">
            <a:noFill/>
          </a:ln>
        </p:spPr>
      </p:pic>
      <p:pic>
        <p:nvPicPr>
          <p:cNvPr id="1724422" name="Picture 6"/>
          <p:cNvPicPr>
            <a:picLocks noChangeAspect="1"/>
          </p:cNvPicPr>
          <p:nvPr/>
        </p:nvPicPr>
        <p:blipFill>
          <a:blip r:embed="rId4"/>
          <a:stretch>
            <a:fillRect/>
          </a:stretch>
        </p:blipFill>
        <p:spPr>
          <a:xfrm>
            <a:off x="1828800" y="1371600"/>
            <a:ext cx="5529263" cy="4148138"/>
          </a:xfrm>
          <a:prstGeom prst="rect">
            <a:avLst/>
          </a:prstGeom>
          <a:noFill/>
          <a:ln w="12700">
            <a:noFill/>
          </a:ln>
        </p:spPr>
      </p:pic>
      <p:pic>
        <p:nvPicPr>
          <p:cNvPr id="1724423" name="Picture 7"/>
          <p:cNvPicPr>
            <a:picLocks noChangeAspect="1"/>
          </p:cNvPicPr>
          <p:nvPr/>
        </p:nvPicPr>
        <p:blipFill>
          <a:blip r:embed="rId5"/>
          <a:stretch>
            <a:fillRect/>
          </a:stretch>
        </p:blipFill>
        <p:spPr>
          <a:xfrm>
            <a:off x="1828800" y="1371600"/>
            <a:ext cx="5529263" cy="4148138"/>
          </a:xfrm>
          <a:prstGeom prst="rect">
            <a:avLst/>
          </a:prstGeom>
          <a:noFill/>
          <a:ln w="12700">
            <a:noFill/>
          </a:ln>
        </p:spPr>
      </p:pic>
      <p:pic>
        <p:nvPicPr>
          <p:cNvPr id="1724424" name="Picture 8"/>
          <p:cNvPicPr>
            <a:picLocks noChangeAspect="1"/>
          </p:cNvPicPr>
          <p:nvPr/>
        </p:nvPicPr>
        <p:blipFill>
          <a:blip r:embed="rId6"/>
          <a:stretch>
            <a:fillRect/>
          </a:stretch>
        </p:blipFill>
        <p:spPr>
          <a:xfrm>
            <a:off x="1828800" y="1371600"/>
            <a:ext cx="5529263" cy="4148138"/>
          </a:xfrm>
          <a:prstGeom prst="rect">
            <a:avLst/>
          </a:prstGeom>
          <a:noFill/>
          <a:ln w="12700">
            <a:noFill/>
          </a:ln>
        </p:spPr>
      </p:pic>
      <p:sp>
        <p:nvSpPr>
          <p:cNvPr id="578568" name="TextBox 14"/>
          <p:cNvSpPr txBox="1"/>
          <p:nvPr/>
        </p:nvSpPr>
        <p:spPr>
          <a:xfrm>
            <a:off x="304800" y="115888"/>
            <a:ext cx="7010400" cy="646112"/>
          </a:xfrm>
          <a:prstGeom prst="rect">
            <a:avLst/>
          </a:prstGeom>
          <a:noFill/>
          <a:ln w="9525">
            <a:noFill/>
          </a:ln>
        </p:spPr>
        <p:txBody>
          <a:bodyPr anchor="t" anchorCtr="0">
            <a:spAutoFit/>
          </a:bodyPr>
          <a:p>
            <a:pPr>
              <a:buClrTx/>
              <a:buFontTx/>
            </a:pPr>
            <a:r>
              <a:rPr lang="zh-CN" altLang="en-US" sz="3600" dirty="0">
                <a:solidFill>
                  <a:srgbClr val="0000CC"/>
                </a:solidFill>
                <a:latin typeface="楷体" panose="02010609060101010101" pitchFamily="49" charset="-122"/>
                <a:ea typeface="楷体" panose="02010609060101010101" pitchFamily="49" charset="-122"/>
              </a:rPr>
              <a:t>二、</a:t>
            </a:r>
            <a:r>
              <a:rPr lang="en-US" altLang="zh-CN" sz="3600" dirty="0">
                <a:solidFill>
                  <a:srgbClr val="0000CC"/>
                </a:solidFill>
                <a:latin typeface="Times New Roman" panose="02020603050405020304" pitchFamily="18" charset="0"/>
                <a:ea typeface="楷体" panose="02010609060101010101" pitchFamily="49" charset="-122"/>
              </a:rPr>
              <a:t>K</a:t>
            </a:r>
            <a:r>
              <a:rPr lang="zh-CN" altLang="en-US" sz="3600" dirty="0">
                <a:solidFill>
                  <a:srgbClr val="0000CC"/>
                </a:solidFill>
                <a:latin typeface="楷体" panose="02010609060101010101" pitchFamily="49" charset="-122"/>
                <a:ea typeface="楷体" panose="02010609060101010101" pitchFamily="49" charset="-122"/>
              </a:rPr>
              <a:t>均值聚类算法</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44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7244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7244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7244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724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0609"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buNone/>
            </a:pPr>
            <a:r>
              <a:rPr lang="en-US" altLang="zh-CN" b="1" dirty="0">
                <a:solidFill>
                  <a:srgbClr val="FF0000"/>
                </a:solidFill>
                <a:latin typeface="Times New Roman" panose="02020603050405020304" pitchFamily="18" charset="0"/>
                <a:ea typeface="黑体" panose="02010609060101010101" pitchFamily="49" charset="-122"/>
              </a:rPr>
              <a:t>K</a:t>
            </a:r>
            <a:r>
              <a:rPr lang="zh-CN" altLang="en-US" b="1" dirty="0">
                <a:solidFill>
                  <a:srgbClr val="FF0000"/>
                </a:solidFill>
                <a:latin typeface="Times New Roman" panose="02020603050405020304" pitchFamily="18" charset="0"/>
                <a:ea typeface="黑体" panose="02010609060101010101" pitchFamily="49" charset="-122"/>
              </a:rPr>
              <a:t>众数算法</a:t>
            </a:r>
            <a:r>
              <a:rPr lang="en-US" altLang="zh-CN" b="1" dirty="0">
                <a:solidFill>
                  <a:srgbClr val="FF0000"/>
                </a:solidFill>
                <a:latin typeface="Times New Roman" panose="02020603050405020304" pitchFamily="18" charset="0"/>
                <a:ea typeface="黑体" panose="02010609060101010101" pitchFamily="49" charset="-122"/>
              </a:rPr>
              <a:t>(</a:t>
            </a:r>
            <a:r>
              <a:rPr lang="en-US" altLang="zh-CN" b="1" i="1" dirty="0">
                <a:solidFill>
                  <a:srgbClr val="FF0000"/>
                </a:solidFill>
                <a:latin typeface="Times New Roman" panose="02020603050405020304" pitchFamily="18" charset="0"/>
                <a:ea typeface="宋体" panose="02010600030101010101" pitchFamily="2" charset="-122"/>
              </a:rPr>
              <a:t>k</a:t>
            </a:r>
            <a:r>
              <a:rPr lang="en-US" altLang="zh-CN" b="1" dirty="0">
                <a:solidFill>
                  <a:srgbClr val="FF0000"/>
                </a:solidFill>
                <a:latin typeface="Times New Roman" panose="02020603050405020304" pitchFamily="18" charset="0"/>
                <a:ea typeface="宋体" panose="02010600030101010101" pitchFamily="2" charset="-122"/>
              </a:rPr>
              <a:t>-modes</a:t>
            </a:r>
            <a:r>
              <a:rPr lang="en-US" altLang="zh-CN" b="1" dirty="0">
                <a:solidFill>
                  <a:srgbClr val="FF0000"/>
                </a:solidFill>
                <a:latin typeface="Times New Roman" panose="02020603050405020304" pitchFamily="18" charset="0"/>
                <a:ea typeface="黑体" panose="02010609060101010101" pitchFamily="49" charset="-122"/>
              </a:rPr>
              <a:t>)</a:t>
            </a:r>
            <a:r>
              <a:rPr lang="en-US" altLang="zh-CN" b="1" i="1" dirty="0">
                <a:solidFill>
                  <a:srgbClr val="FF0000"/>
                </a:solidFill>
                <a:latin typeface="Times New Roman" panose="02020603050405020304" pitchFamily="18" charset="0"/>
                <a:ea typeface="宋体" panose="02010600030101010101" pitchFamily="2" charset="-122"/>
              </a:rPr>
              <a:t> </a:t>
            </a:r>
            <a:r>
              <a:rPr lang="en-US" altLang="zh-CN" b="1" dirty="0">
                <a:solidFill>
                  <a:srgbClr val="FF0000"/>
                </a:solidFill>
                <a:latin typeface="Times New Roman" panose="02020603050405020304" pitchFamily="18" charset="0"/>
                <a:ea typeface="黑体" panose="02010609060101010101" pitchFamily="49" charset="-122"/>
              </a:rPr>
              <a:t>[Huang, 1997]</a:t>
            </a:r>
            <a:endParaRPr lang="en-US" altLang="zh-CN" b="1" dirty="0">
              <a:latin typeface="Times New Roman" panose="02020603050405020304" pitchFamily="18" charset="0"/>
              <a:ea typeface="黑体" panose="02010609060101010101" pitchFamily="49" charset="-122"/>
            </a:endParaRPr>
          </a:p>
          <a:p>
            <a:pPr eaLnBrk="1" hangingPunct="1"/>
            <a:r>
              <a:rPr lang="en-US" altLang="zh-CN" dirty="0">
                <a:latin typeface="Times New Roman" panose="02020603050405020304" pitchFamily="18" charset="0"/>
                <a:ea typeface="黑体" panose="02010609060101010101" pitchFamily="49" charset="-122"/>
              </a:rPr>
              <a:t>K</a:t>
            </a:r>
            <a:r>
              <a:rPr lang="zh-CN" altLang="en-US" dirty="0">
                <a:ea typeface="黑体" panose="02010609060101010101" pitchFamily="49" charset="-122"/>
              </a:rPr>
              <a:t>均值算法不能聚类</a:t>
            </a:r>
            <a:r>
              <a:rPr lang="zh-CN" altLang="en-US" dirty="0">
                <a:latin typeface="黑体" panose="02010609060101010101" pitchFamily="49" charset="-122"/>
                <a:ea typeface="黑体" panose="02010609060101010101" pitchFamily="49" charset="-122"/>
              </a:rPr>
              <a:t>名词性属性数据，要</a:t>
            </a:r>
            <a:r>
              <a:rPr lang="zh-CN" altLang="en-US" dirty="0">
                <a:ea typeface="黑体" panose="02010609060101010101" pitchFamily="49" charset="-122"/>
              </a:rPr>
              <a:t>聚类</a:t>
            </a:r>
            <a:r>
              <a:rPr lang="zh-CN" altLang="en-US" dirty="0">
                <a:latin typeface="黑体" panose="02010609060101010101" pitchFamily="49" charset="-122"/>
                <a:ea typeface="黑体" panose="02010609060101010101" pitchFamily="49" charset="-122"/>
              </a:rPr>
              <a:t>名词性属性数据需解决两个问题：</a:t>
            </a: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a:t>
            </a:r>
            <a:r>
              <a:rPr lang="zh-CN" altLang="en-US" dirty="0">
                <a:latin typeface="Times New Roman" panose="02020603050405020304" pitchFamily="18" charset="0"/>
                <a:ea typeface="黑体" panose="02010609060101010101" pitchFamily="49" charset="-122"/>
              </a:rPr>
              <a:t>簇质心的计算问题；</a:t>
            </a:r>
            <a:r>
              <a:rPr lang="en-US" altLang="zh-CN" dirty="0">
                <a:latin typeface="Times New Roman" panose="02020603050405020304" pitchFamily="18" charset="0"/>
                <a:ea typeface="黑体" panose="02010609060101010101" pitchFamily="49" charset="-122"/>
              </a:rPr>
              <a:t>2</a:t>
            </a:r>
            <a:r>
              <a:rPr lang="zh-CN" altLang="en-US" dirty="0">
                <a:latin typeface="Times New Roman" panose="02020603050405020304" pitchFamily="18" charset="0"/>
                <a:ea typeface="黑体" panose="02010609060101010101" pitchFamily="49" charset="-122"/>
              </a:rPr>
              <a:t>）对象到质心距离的计算问题。</a:t>
            </a:r>
            <a:endParaRPr lang="en-US" altLang="zh-CN" dirty="0">
              <a:latin typeface="Times New Roman" panose="02020603050405020304" pitchFamily="18" charset="0"/>
              <a:ea typeface="黑体" panose="02010609060101010101" pitchFamily="49" charset="-122"/>
            </a:endParaRPr>
          </a:p>
          <a:p>
            <a:pPr eaLnBrk="1" hangingPunct="1">
              <a:buFont typeface="Wingdings" panose="05000000000000000000" pitchFamily="2" charset="2"/>
              <a:buChar char="ü"/>
            </a:pPr>
            <a:r>
              <a:rPr lang="zh-CN" altLang="en-US" dirty="0">
                <a:latin typeface="黑体" panose="02010609060101010101" pitchFamily="49" charset="-122"/>
                <a:ea typeface="黑体" panose="02010609060101010101" pitchFamily="49" charset="-122"/>
              </a:rPr>
              <a:t>对于第</a:t>
            </a: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个问题，可以用众数</a:t>
            </a:r>
            <a:r>
              <a:rPr lang="en-US" altLang="zh-CN" dirty="0">
                <a:latin typeface="黑体" panose="02010609060101010101" pitchFamily="49" charset="-122"/>
                <a:ea typeface="黑体" panose="02010609060101010101" pitchFamily="49" charset="-122"/>
              </a:rPr>
              <a:t>(</a:t>
            </a:r>
            <a:r>
              <a:rPr lang="en-US" altLang="zh-CN" dirty="0">
                <a:latin typeface="Times New Roman" panose="02020603050405020304" pitchFamily="18" charset="0"/>
                <a:ea typeface="宋体" panose="02010600030101010101" pitchFamily="2" charset="-122"/>
              </a:rPr>
              <a:t>mode</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去替换均值</a:t>
            </a:r>
            <a:r>
              <a:rPr lang="en-US" altLang="zh-CN" dirty="0">
                <a:latin typeface="黑体" panose="02010609060101010101" pitchFamily="49" charset="-122"/>
                <a:ea typeface="黑体" panose="02010609060101010101" pitchFamily="49" charset="-122"/>
              </a:rPr>
              <a:t>(</a:t>
            </a:r>
            <a:r>
              <a:rPr lang="en-US" altLang="zh-CN" dirty="0">
                <a:latin typeface="Times New Roman" panose="02020603050405020304" pitchFamily="18" charset="0"/>
                <a:ea typeface="宋体" panose="02010600030101010101" pitchFamily="2" charset="-122"/>
              </a:rPr>
              <a:t>mean</a:t>
            </a:r>
            <a:r>
              <a:rPr lang="en-US" altLang="zh-CN" dirty="0">
                <a:latin typeface="黑体" panose="02010609060101010101" pitchFamily="49" charset="-122"/>
                <a:ea typeface="黑体" panose="02010609060101010101" pitchFamily="49" charset="-122"/>
              </a:rPr>
              <a:t>)</a:t>
            </a:r>
            <a:r>
              <a:rPr lang="en-US" altLang="zh-CN" i="1" dirty="0">
                <a:latin typeface="Times New Roman" panose="02020603050405020304" pitchFamily="18" charset="0"/>
                <a:ea typeface="宋体" panose="02010600030101010101" pitchFamily="2" charset="-122"/>
              </a:rPr>
              <a:t> </a:t>
            </a:r>
            <a:r>
              <a:rPr lang="zh-CN" altLang="en-US" dirty="0">
                <a:latin typeface="黑体" panose="02010609060101010101" pitchFamily="49" charset="-122"/>
                <a:ea typeface="黑体" panose="02010609060101010101" pitchFamily="49" charset="-122"/>
              </a:rPr>
              <a:t>，名词性属性的众数就是具有最高频率的属性值。因此，</a:t>
            </a:r>
            <a:r>
              <a:rPr lang="zh-CN" altLang="en-US" dirty="0">
                <a:latin typeface="Times New Roman" panose="02020603050405020304" pitchFamily="18" charset="0"/>
                <a:ea typeface="黑体" panose="02010609060101010101" pitchFamily="49" charset="-122"/>
              </a:rPr>
              <a:t>簇的质心就是簇中所有对象在每一维属性上的</a:t>
            </a:r>
            <a:r>
              <a:rPr lang="zh-CN" altLang="en-US" dirty="0">
                <a:latin typeface="黑体" panose="02010609060101010101" pitchFamily="49" charset="-122"/>
                <a:ea typeface="黑体" panose="02010609060101010101" pitchFamily="49" charset="-122"/>
              </a:rPr>
              <a:t>众数</a:t>
            </a:r>
            <a:r>
              <a:rPr lang="zh-CN" altLang="en-US" dirty="0">
                <a:latin typeface="Times New Roman" panose="02020603050405020304" pitchFamily="18" charset="0"/>
                <a:ea typeface="黑体" panose="02010609060101010101" pitchFamily="49" charset="-122"/>
              </a:rPr>
              <a:t>组合而成的虚拟点。</a:t>
            </a:r>
            <a:endParaRPr lang="en-US" altLang="zh-CN" dirty="0">
              <a:latin typeface="Times New Roman" panose="02020603050405020304" pitchFamily="18" charset="0"/>
              <a:ea typeface="黑体" panose="02010609060101010101" pitchFamily="49" charset="-122"/>
            </a:endParaRPr>
          </a:p>
          <a:p>
            <a:pPr eaLnBrk="1" hangingPunct="1">
              <a:buFont typeface="Wingdings" panose="05000000000000000000" pitchFamily="2" charset="2"/>
              <a:buChar char="ü"/>
            </a:pPr>
            <a:r>
              <a:rPr lang="zh-CN" altLang="en-US" dirty="0">
                <a:latin typeface="黑体" panose="02010609060101010101" pitchFamily="49" charset="-122"/>
                <a:ea typeface="黑体" panose="02010609060101010101" pitchFamily="49" charset="-122"/>
              </a:rPr>
              <a:t>对于第</a:t>
            </a: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个问题，</a:t>
            </a:r>
            <a:r>
              <a:rPr lang="zh-CN" altLang="en-US" dirty="0">
                <a:latin typeface="Times New Roman" panose="02020603050405020304" pitchFamily="18" charset="0"/>
                <a:ea typeface="黑体" panose="02010609060101010101" pitchFamily="49" charset="-122"/>
              </a:rPr>
              <a:t>可以用适合于</a:t>
            </a:r>
            <a:r>
              <a:rPr lang="zh-CN" altLang="en-US" dirty="0">
                <a:latin typeface="黑体" panose="02010609060101010101" pitchFamily="49" charset="-122"/>
                <a:ea typeface="黑体" panose="02010609060101010101" pitchFamily="49" charset="-122"/>
              </a:rPr>
              <a:t>名词性属性的距离函数，比如用</a:t>
            </a:r>
            <a:r>
              <a:rPr lang="en-US" altLang="zh-CN" dirty="0">
                <a:latin typeface="Times New Roman" panose="02020603050405020304" pitchFamily="18" charset="0"/>
                <a:ea typeface="黑体" panose="02010609060101010101" pitchFamily="49" charset="-122"/>
              </a:rPr>
              <a:t>OM</a:t>
            </a:r>
            <a:r>
              <a:rPr lang="zh-CN" altLang="en-US" dirty="0">
                <a:latin typeface="Times New Roman" panose="02020603050405020304" pitchFamily="18" charset="0"/>
                <a:ea typeface="黑体" panose="02010609060101010101" pitchFamily="49" charset="-122"/>
              </a:rPr>
              <a:t>距离去替换欧式距离。</a:t>
            </a:r>
            <a:endParaRPr lang="en-US" altLang="zh-CN" dirty="0">
              <a:latin typeface="Times New Roman" panose="02020603050405020304" pitchFamily="18" charset="0"/>
              <a:ea typeface="黑体" panose="02010609060101010101" pitchFamily="49" charset="-122"/>
            </a:endParaRPr>
          </a:p>
        </p:txBody>
      </p:sp>
      <p:sp>
        <p:nvSpPr>
          <p:cNvPr id="580610" name="TextBox 14"/>
          <p:cNvSpPr txBox="1"/>
          <p:nvPr/>
        </p:nvSpPr>
        <p:spPr>
          <a:xfrm>
            <a:off x="304800" y="115888"/>
            <a:ext cx="7010400" cy="646112"/>
          </a:xfrm>
          <a:prstGeom prst="rect">
            <a:avLst/>
          </a:prstGeom>
          <a:noFill/>
          <a:ln w="9525">
            <a:noFill/>
          </a:ln>
        </p:spPr>
        <p:txBody>
          <a:bodyPr anchor="t" anchorCtr="0">
            <a:spAutoFit/>
          </a:bodyPr>
          <a:p>
            <a:pPr>
              <a:buClrTx/>
              <a:buFontTx/>
            </a:pPr>
            <a:r>
              <a:rPr lang="zh-CN" altLang="en-US" sz="3600" dirty="0">
                <a:solidFill>
                  <a:srgbClr val="0000CC"/>
                </a:solidFill>
                <a:latin typeface="楷体" panose="02010609060101010101" pitchFamily="49" charset="-122"/>
                <a:ea typeface="楷体" panose="02010609060101010101" pitchFamily="49" charset="-122"/>
              </a:rPr>
              <a:t>三、</a:t>
            </a:r>
            <a:r>
              <a:rPr lang="en-US" altLang="zh-CN" sz="3600" dirty="0">
                <a:solidFill>
                  <a:srgbClr val="0000CC"/>
                </a:solidFill>
                <a:latin typeface="Times New Roman" panose="02020603050405020304" pitchFamily="18" charset="0"/>
                <a:ea typeface="楷体" panose="02010609060101010101" pitchFamily="49" charset="-122"/>
              </a:rPr>
              <a:t>K</a:t>
            </a:r>
            <a:r>
              <a:rPr lang="zh-CN" altLang="en-US" sz="3600" dirty="0">
                <a:solidFill>
                  <a:srgbClr val="0000CC"/>
                </a:solidFill>
                <a:latin typeface="楷体" panose="02010609060101010101" pitchFamily="49" charset="-122"/>
                <a:ea typeface="楷体" panose="02010609060101010101" pitchFamily="49" charset="-122"/>
              </a:rPr>
              <a:t>均值聚类算法的变种</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2657"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buNone/>
            </a:pPr>
            <a:r>
              <a:rPr lang="en-US" altLang="zh-CN" b="1" dirty="0">
                <a:solidFill>
                  <a:srgbClr val="FF0000"/>
                </a:solidFill>
                <a:latin typeface="Times New Roman" panose="02020603050405020304" pitchFamily="18" charset="0"/>
                <a:ea typeface="黑体" panose="02010609060101010101" pitchFamily="49" charset="-122"/>
              </a:rPr>
              <a:t>K</a:t>
            </a:r>
            <a:r>
              <a:rPr lang="zh-CN" altLang="en-US" b="1" dirty="0">
                <a:solidFill>
                  <a:srgbClr val="FF0000"/>
                </a:solidFill>
                <a:latin typeface="Times New Roman" panose="02020603050405020304" pitchFamily="18" charset="0"/>
                <a:ea typeface="黑体" panose="02010609060101010101" pitchFamily="49" charset="-122"/>
              </a:rPr>
              <a:t>原型算法</a:t>
            </a:r>
            <a:r>
              <a:rPr lang="en-US" altLang="zh-CN" b="1" dirty="0">
                <a:solidFill>
                  <a:srgbClr val="FF0000"/>
                </a:solidFill>
                <a:latin typeface="Times New Roman" panose="02020603050405020304" pitchFamily="18" charset="0"/>
                <a:ea typeface="黑体" panose="02010609060101010101" pitchFamily="49" charset="-122"/>
              </a:rPr>
              <a:t>(</a:t>
            </a:r>
            <a:r>
              <a:rPr lang="en-US" altLang="zh-CN" b="1" i="1" dirty="0">
                <a:solidFill>
                  <a:srgbClr val="FF0000"/>
                </a:solidFill>
                <a:latin typeface="Times New Roman" panose="02020603050405020304" pitchFamily="18" charset="0"/>
                <a:ea typeface="黑体" panose="02010609060101010101" pitchFamily="49" charset="-122"/>
              </a:rPr>
              <a:t>k</a:t>
            </a:r>
            <a:r>
              <a:rPr lang="en-US" altLang="zh-CN" b="1" dirty="0">
                <a:solidFill>
                  <a:srgbClr val="FF0000"/>
                </a:solidFill>
                <a:latin typeface="Times New Roman" panose="02020603050405020304" pitchFamily="18" charset="0"/>
                <a:ea typeface="黑体" panose="02010609060101010101" pitchFamily="49" charset="-122"/>
              </a:rPr>
              <a:t>-prototypes)[Huang, 1997]</a:t>
            </a:r>
            <a:endParaRPr lang="en-US" altLang="zh-CN" b="1" dirty="0">
              <a:latin typeface="Times New Roman" panose="02020603050405020304" pitchFamily="18" charset="0"/>
              <a:ea typeface="黑体" panose="02010609060101010101" pitchFamily="49" charset="-122"/>
            </a:endParaRPr>
          </a:p>
          <a:p>
            <a:pPr eaLnBrk="1" hangingPunct="1"/>
            <a:r>
              <a:rPr lang="zh-CN" altLang="en-US" dirty="0">
                <a:latin typeface="黑体" panose="02010609060101010101" pitchFamily="49" charset="-122"/>
                <a:ea typeface="黑体" panose="02010609060101010101" pitchFamily="49" charset="-122"/>
              </a:rPr>
              <a:t>如果要聚类的数据既有数值属性又有名词性属性属性，那么我们只需把数据对象分解到每一维上，然后根据每一维的属性类型分别进行数值属性和名词性属性处理。</a:t>
            </a:r>
            <a:endParaRPr lang="en-US" altLang="zh-CN" dirty="0">
              <a:latin typeface="黑体" panose="02010609060101010101" pitchFamily="49" charset="-122"/>
              <a:ea typeface="黑体" panose="02010609060101010101" pitchFamily="49" charset="-122"/>
            </a:endParaRPr>
          </a:p>
          <a:p>
            <a:pPr eaLnBrk="1" hangingPunct="1">
              <a:buFont typeface="Wingdings" panose="05000000000000000000" pitchFamily="2" charset="2"/>
              <a:buChar char="ü"/>
            </a:pPr>
            <a:r>
              <a:rPr lang="zh-CN" altLang="en-US" dirty="0">
                <a:latin typeface="黑体" panose="02010609060101010101" pitchFamily="49" charset="-122"/>
                <a:ea typeface="黑体" panose="02010609060101010101" pitchFamily="49" charset="-122"/>
              </a:rPr>
              <a:t>对于第</a:t>
            </a: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个问题，</a:t>
            </a:r>
            <a:r>
              <a:rPr lang="zh-CN" altLang="en-US" dirty="0">
                <a:latin typeface="Times New Roman" panose="02020603050405020304" pitchFamily="18" charset="0"/>
                <a:ea typeface="黑体" panose="02010609060101010101" pitchFamily="49" charset="-122"/>
              </a:rPr>
              <a:t>簇的质心就是簇中所有对象在每一维属性上的均值或者</a:t>
            </a:r>
            <a:r>
              <a:rPr lang="zh-CN" altLang="en-US" dirty="0">
                <a:latin typeface="黑体" panose="02010609060101010101" pitchFamily="49" charset="-122"/>
                <a:ea typeface="黑体" panose="02010609060101010101" pitchFamily="49" charset="-122"/>
              </a:rPr>
              <a:t>众数</a:t>
            </a:r>
            <a:r>
              <a:rPr lang="zh-CN" altLang="en-US" dirty="0">
                <a:latin typeface="Times New Roman" panose="02020603050405020304" pitchFamily="18" charset="0"/>
                <a:ea typeface="黑体" panose="02010609060101010101" pitchFamily="49" charset="-122"/>
              </a:rPr>
              <a:t>组合而成的虚拟点。</a:t>
            </a:r>
            <a:endParaRPr lang="en-US" altLang="zh-CN" dirty="0">
              <a:latin typeface="Times New Roman" panose="02020603050405020304" pitchFamily="18" charset="0"/>
              <a:ea typeface="黑体" panose="02010609060101010101" pitchFamily="49" charset="-122"/>
            </a:endParaRPr>
          </a:p>
          <a:p>
            <a:pPr eaLnBrk="1" hangingPunct="1">
              <a:buFont typeface="Wingdings" panose="05000000000000000000" pitchFamily="2" charset="2"/>
              <a:buChar char="ü"/>
            </a:pPr>
            <a:r>
              <a:rPr lang="zh-CN" altLang="en-US" dirty="0">
                <a:latin typeface="黑体" panose="02010609060101010101" pitchFamily="49" charset="-122"/>
                <a:ea typeface="黑体" panose="02010609060101010101" pitchFamily="49" charset="-122"/>
              </a:rPr>
              <a:t>对于第</a:t>
            </a: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个问题，</a:t>
            </a:r>
            <a:r>
              <a:rPr lang="zh-CN" altLang="en-US" dirty="0">
                <a:latin typeface="Times New Roman" panose="02020603050405020304" pitchFamily="18" charset="0"/>
                <a:ea typeface="黑体" panose="02010609060101010101" pitchFamily="49" charset="-122"/>
              </a:rPr>
              <a:t>可以用适合于混合</a:t>
            </a:r>
            <a:r>
              <a:rPr lang="zh-CN" altLang="en-US" dirty="0">
                <a:latin typeface="黑体" panose="02010609060101010101" pitchFamily="49" charset="-122"/>
                <a:ea typeface="黑体" panose="02010609060101010101" pitchFamily="49" charset="-122"/>
              </a:rPr>
              <a:t>属性的距离函数，比如，</a:t>
            </a:r>
            <a:r>
              <a:rPr lang="en-US" altLang="zh-CN" dirty="0">
                <a:latin typeface="Times New Roman" panose="02020603050405020304" pitchFamily="18" charset="0"/>
                <a:ea typeface="黑体" panose="02010609060101010101" pitchFamily="49" charset="-122"/>
              </a:rPr>
              <a:t>Heterogeneous Euclidean-Overlap Metric (HEOM)</a:t>
            </a:r>
            <a:r>
              <a:rPr lang="zh-CN" altLang="en-US" dirty="0">
                <a:latin typeface="Times New Roman" panose="02020603050405020304" pitchFamily="18" charset="0"/>
                <a:ea typeface="黑体" panose="02010609060101010101" pitchFamily="49" charset="-122"/>
              </a:rPr>
              <a:t>距离，去替换</a:t>
            </a:r>
            <a:r>
              <a:rPr lang="en-US" altLang="zh-CN" dirty="0">
                <a:latin typeface="Times New Roman" panose="02020603050405020304" pitchFamily="18" charset="0"/>
                <a:ea typeface="黑体" panose="02010609060101010101" pitchFamily="49" charset="-122"/>
              </a:rPr>
              <a:t>Euclidean</a:t>
            </a:r>
            <a:r>
              <a:rPr lang="zh-CN" altLang="en-US" dirty="0">
                <a:latin typeface="Times New Roman" panose="02020603050405020304" pitchFamily="18" charset="0"/>
                <a:ea typeface="黑体" panose="02010609060101010101" pitchFamily="49" charset="-122"/>
              </a:rPr>
              <a:t>距离。</a:t>
            </a:r>
            <a:r>
              <a:rPr lang="en-US" altLang="zh-CN" dirty="0">
                <a:latin typeface="Times New Roman" panose="02020603050405020304" pitchFamily="18" charset="0"/>
                <a:ea typeface="黑体" panose="02010609060101010101" pitchFamily="49" charset="-122"/>
              </a:rPr>
              <a:t>	</a:t>
            </a:r>
            <a:endParaRPr lang="zh-CN" altLang="en-US" dirty="0">
              <a:solidFill>
                <a:srgbClr val="FF0000"/>
              </a:solidFill>
              <a:latin typeface="Times New Roman" panose="02020603050405020304" pitchFamily="18" charset="0"/>
              <a:ea typeface="黑体" panose="02010609060101010101" pitchFamily="49" charset="-122"/>
            </a:endParaRPr>
          </a:p>
        </p:txBody>
      </p:sp>
      <p:sp>
        <p:nvSpPr>
          <p:cNvPr id="582658" name="TextBox 14"/>
          <p:cNvSpPr txBox="1"/>
          <p:nvPr/>
        </p:nvSpPr>
        <p:spPr>
          <a:xfrm>
            <a:off x="304800" y="115888"/>
            <a:ext cx="7010400" cy="646112"/>
          </a:xfrm>
          <a:prstGeom prst="rect">
            <a:avLst/>
          </a:prstGeom>
          <a:noFill/>
          <a:ln w="9525">
            <a:noFill/>
          </a:ln>
        </p:spPr>
        <p:txBody>
          <a:bodyPr anchor="t" anchorCtr="0">
            <a:spAutoFit/>
          </a:bodyPr>
          <a:p>
            <a:pPr>
              <a:buClrTx/>
              <a:buFontTx/>
            </a:pPr>
            <a:r>
              <a:rPr lang="zh-CN" altLang="en-US" sz="3600" dirty="0">
                <a:solidFill>
                  <a:srgbClr val="0000CC"/>
                </a:solidFill>
                <a:latin typeface="楷体" panose="02010609060101010101" pitchFamily="49" charset="-122"/>
                <a:ea typeface="楷体" panose="02010609060101010101" pitchFamily="49" charset="-122"/>
              </a:rPr>
              <a:t>三、</a:t>
            </a:r>
            <a:r>
              <a:rPr lang="en-US" altLang="zh-CN" sz="3600" dirty="0">
                <a:solidFill>
                  <a:srgbClr val="0000CC"/>
                </a:solidFill>
                <a:latin typeface="Times New Roman" panose="02020603050405020304" pitchFamily="18" charset="0"/>
                <a:ea typeface="楷体" panose="02010609060101010101" pitchFamily="49" charset="-122"/>
              </a:rPr>
              <a:t>K</a:t>
            </a:r>
            <a:r>
              <a:rPr lang="zh-CN" altLang="en-US" sz="3600" dirty="0">
                <a:solidFill>
                  <a:srgbClr val="0000CC"/>
                </a:solidFill>
                <a:latin typeface="楷体" panose="02010609060101010101" pitchFamily="49" charset="-122"/>
                <a:ea typeface="楷体" panose="02010609060101010101" pitchFamily="49" charset="-122"/>
              </a:rPr>
              <a:t>均值聚类算法的变种</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4705"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buNone/>
            </a:pPr>
            <a:r>
              <a:rPr lang="en-US" altLang="zh-CN" b="1" dirty="0">
                <a:solidFill>
                  <a:srgbClr val="FF0000"/>
                </a:solidFill>
                <a:latin typeface="Times New Roman" panose="02020603050405020304" pitchFamily="18" charset="0"/>
                <a:ea typeface="黑体" panose="02010609060101010101" pitchFamily="49" charset="-122"/>
              </a:rPr>
              <a:t>K</a:t>
            </a:r>
            <a:r>
              <a:rPr lang="zh-CN" altLang="en-US" b="1" dirty="0">
                <a:solidFill>
                  <a:srgbClr val="FF0000"/>
                </a:solidFill>
                <a:latin typeface="Times New Roman" panose="02020603050405020304" pitchFamily="18" charset="0"/>
                <a:ea typeface="黑体" panose="02010609060101010101" pitchFamily="49" charset="-122"/>
              </a:rPr>
              <a:t>中心点</a:t>
            </a:r>
            <a:r>
              <a:rPr lang="en-US" altLang="zh-CN" b="1" dirty="0">
                <a:solidFill>
                  <a:srgbClr val="FF0000"/>
                </a:solidFill>
                <a:latin typeface="Times New Roman" panose="02020603050405020304" pitchFamily="18" charset="0"/>
                <a:ea typeface="黑体" panose="02010609060101010101" pitchFamily="49" charset="-122"/>
              </a:rPr>
              <a:t>(</a:t>
            </a:r>
            <a:r>
              <a:rPr lang="en-US" altLang="zh-CN" b="1" i="1" dirty="0">
                <a:solidFill>
                  <a:srgbClr val="FF0000"/>
                </a:solidFill>
                <a:latin typeface="Times New Roman" panose="02020603050405020304" pitchFamily="18" charset="0"/>
                <a:ea typeface="黑体" panose="02010609060101010101" pitchFamily="49" charset="-122"/>
              </a:rPr>
              <a:t>k</a:t>
            </a:r>
            <a:r>
              <a:rPr lang="en-US" altLang="zh-CN" b="1" dirty="0">
                <a:solidFill>
                  <a:srgbClr val="FF0000"/>
                </a:solidFill>
                <a:latin typeface="Times New Roman" panose="02020603050405020304" pitchFamily="18" charset="0"/>
                <a:ea typeface="黑体" panose="02010609060101010101" pitchFamily="49" charset="-122"/>
              </a:rPr>
              <a:t>-medoids)[Kaufman &amp; Rousseeuw, 1987]</a:t>
            </a:r>
            <a:endParaRPr lang="en-US" altLang="zh-CN" b="1" dirty="0">
              <a:latin typeface="Times New Roman" panose="02020603050405020304" pitchFamily="18" charset="0"/>
              <a:ea typeface="黑体" panose="02010609060101010101" pitchFamily="49" charset="-122"/>
            </a:endParaRPr>
          </a:p>
          <a:p>
            <a:pPr eaLnBrk="1" hangingPunct="1"/>
            <a:r>
              <a:rPr lang="zh-CN" altLang="en-US" dirty="0">
                <a:ea typeface="黑体" panose="02010609060101010101" pitchFamily="49" charset="-122"/>
              </a:rPr>
              <a:t>在</a:t>
            </a:r>
            <a:r>
              <a:rPr lang="en-US" altLang="zh-CN" dirty="0">
                <a:latin typeface="Times New Roman" panose="02020603050405020304" pitchFamily="18" charset="0"/>
                <a:ea typeface="黑体" panose="02010609060101010101" pitchFamily="49" charset="-122"/>
              </a:rPr>
              <a:t>K</a:t>
            </a:r>
            <a:r>
              <a:rPr lang="zh-CN" altLang="en-US" dirty="0">
                <a:latin typeface="Times New Roman" panose="02020603050405020304" pitchFamily="18" charset="0"/>
                <a:ea typeface="黑体" panose="02010609060101010101" pitchFamily="49" charset="-122"/>
              </a:rPr>
              <a:t>均值算法中，簇的质心就是簇中所有对象在每一维属性上的均值组合而成的虚拟点。因此，当数据中存在噪声和离群点（孤立点）时，它们的存在就会对均值的计算产生极大的影响，进而使得计算得到的质心严重脱离了它本该所在的位置。</a:t>
            </a:r>
            <a:endParaRPr lang="en-US" altLang="zh-CN" dirty="0">
              <a:latin typeface="Times New Roman" panose="02020603050405020304" pitchFamily="18" charset="0"/>
              <a:ea typeface="黑体" panose="02010609060101010101" pitchFamily="49" charset="-122"/>
            </a:endParaRPr>
          </a:p>
          <a:p>
            <a:pPr eaLnBrk="1" hangingPunct="1">
              <a:buFont typeface="Wingdings" panose="05000000000000000000" pitchFamily="2" charset="2"/>
              <a:buChar char="ü"/>
            </a:pPr>
            <a:r>
              <a:rPr lang="zh-CN" altLang="en-US" dirty="0">
                <a:latin typeface="Times New Roman" panose="02020603050405020304" pitchFamily="18" charset="0"/>
                <a:ea typeface="黑体" panose="02010609060101010101" pitchFamily="49" charset="-122"/>
              </a:rPr>
              <a:t>为了减轻</a:t>
            </a:r>
            <a:r>
              <a:rPr lang="en-US" altLang="zh-CN" dirty="0">
                <a:latin typeface="Times New Roman" panose="02020603050405020304" pitchFamily="18" charset="0"/>
                <a:ea typeface="黑体" panose="02010609060101010101" pitchFamily="49" charset="-122"/>
              </a:rPr>
              <a:t>K</a:t>
            </a:r>
            <a:r>
              <a:rPr lang="zh-CN" altLang="en-US" dirty="0">
                <a:latin typeface="Times New Roman" panose="02020603050405020304" pitchFamily="18" charset="0"/>
                <a:ea typeface="黑体" panose="02010609060101010101" pitchFamily="49" charset="-122"/>
              </a:rPr>
              <a:t>均值算法对孤立点的敏感性，</a:t>
            </a:r>
            <a:r>
              <a:rPr lang="en-US" altLang="zh-CN" dirty="0">
                <a:latin typeface="Times New Roman" panose="02020603050405020304" pitchFamily="18" charset="0"/>
                <a:ea typeface="黑体" panose="02010609060101010101" pitchFamily="49" charset="-122"/>
              </a:rPr>
              <a:t>K</a:t>
            </a:r>
            <a:r>
              <a:rPr lang="zh-CN" altLang="en-US" dirty="0">
                <a:latin typeface="Times New Roman" panose="02020603050405020304" pitchFamily="18" charset="0"/>
                <a:ea typeface="黑体" panose="02010609060101010101" pitchFamily="49" charset="-122"/>
              </a:rPr>
              <a:t>中心点算法被提出。</a:t>
            </a:r>
            <a:r>
              <a:rPr lang="en-US" altLang="zh-CN" dirty="0">
                <a:latin typeface="Times New Roman" panose="02020603050405020304" pitchFamily="18" charset="0"/>
                <a:ea typeface="黑体" panose="02010609060101010101" pitchFamily="49" charset="-122"/>
              </a:rPr>
              <a:t>K</a:t>
            </a:r>
            <a:r>
              <a:rPr lang="zh-CN" altLang="en-US" dirty="0">
                <a:latin typeface="Times New Roman" panose="02020603050405020304" pitchFamily="18" charset="0"/>
                <a:ea typeface="黑体" panose="02010609060101010101" pitchFamily="49" charset="-122"/>
              </a:rPr>
              <a:t>中心点算法不直接采用簇中对象的均值作为簇中心，而选用簇中离均值最近的实际对象作为簇中心</a:t>
            </a:r>
            <a:r>
              <a:rPr lang="zh-CN" altLang="en-US" dirty="0">
                <a:latin typeface="黑体" panose="02010609060101010101" pitchFamily="49" charset="-122"/>
                <a:ea typeface="黑体" panose="02010609060101010101" pitchFamily="49" charset="-122"/>
              </a:rPr>
              <a:t>。</a:t>
            </a:r>
            <a:endParaRPr lang="en-US" altLang="zh-CN" dirty="0">
              <a:latin typeface="Times New Roman" panose="02020603050405020304" pitchFamily="18" charset="0"/>
              <a:ea typeface="黑体" panose="02010609060101010101" pitchFamily="49" charset="-122"/>
            </a:endParaRPr>
          </a:p>
          <a:p>
            <a:pPr eaLnBrk="1" hangingPunct="1">
              <a:buNone/>
            </a:pPr>
            <a:r>
              <a:rPr lang="en-US" altLang="zh-CN" dirty="0">
                <a:latin typeface="Times New Roman" panose="02020603050405020304" pitchFamily="18" charset="0"/>
                <a:ea typeface="黑体" panose="02010609060101010101" pitchFamily="49" charset="-122"/>
              </a:rPr>
              <a:t>	</a:t>
            </a:r>
            <a:endParaRPr lang="zh-CN" altLang="en-US" dirty="0">
              <a:solidFill>
                <a:srgbClr val="FF0000"/>
              </a:solidFill>
              <a:latin typeface="Times New Roman" panose="02020603050405020304" pitchFamily="18" charset="0"/>
              <a:ea typeface="黑体" panose="02010609060101010101" pitchFamily="49" charset="-122"/>
            </a:endParaRPr>
          </a:p>
        </p:txBody>
      </p:sp>
      <p:sp>
        <p:nvSpPr>
          <p:cNvPr id="584706" name="TextBox 14"/>
          <p:cNvSpPr txBox="1"/>
          <p:nvPr/>
        </p:nvSpPr>
        <p:spPr>
          <a:xfrm>
            <a:off x="304800" y="115888"/>
            <a:ext cx="7010400" cy="646112"/>
          </a:xfrm>
          <a:prstGeom prst="rect">
            <a:avLst/>
          </a:prstGeom>
          <a:noFill/>
          <a:ln w="9525">
            <a:noFill/>
          </a:ln>
        </p:spPr>
        <p:txBody>
          <a:bodyPr anchor="t" anchorCtr="0">
            <a:spAutoFit/>
          </a:bodyPr>
          <a:p>
            <a:pPr>
              <a:buClrTx/>
              <a:buFontTx/>
            </a:pPr>
            <a:r>
              <a:rPr lang="zh-CN" altLang="en-US" sz="3600" dirty="0">
                <a:solidFill>
                  <a:srgbClr val="0000CC"/>
                </a:solidFill>
                <a:latin typeface="楷体" panose="02010609060101010101" pitchFamily="49" charset="-122"/>
                <a:ea typeface="楷体" panose="02010609060101010101" pitchFamily="49" charset="-122"/>
              </a:rPr>
              <a:t>三、</a:t>
            </a:r>
            <a:r>
              <a:rPr lang="en-US" altLang="zh-CN" sz="3600" dirty="0">
                <a:solidFill>
                  <a:srgbClr val="0000CC"/>
                </a:solidFill>
                <a:latin typeface="Times New Roman" panose="02020603050405020304" pitchFamily="18" charset="0"/>
                <a:ea typeface="楷体" panose="02010609060101010101" pitchFamily="49" charset="-122"/>
              </a:rPr>
              <a:t>K</a:t>
            </a:r>
            <a:r>
              <a:rPr lang="zh-CN" altLang="en-US" sz="3600" dirty="0">
                <a:solidFill>
                  <a:srgbClr val="0000CC"/>
                </a:solidFill>
                <a:latin typeface="楷体" panose="02010609060101010101" pitchFamily="49" charset="-122"/>
                <a:ea typeface="楷体" panose="02010609060101010101" pitchFamily="49" charset="-122"/>
              </a:rPr>
              <a:t>均值聚类算法的变种</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6753"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buNone/>
            </a:pPr>
            <a:r>
              <a:rPr lang="en-US" altLang="zh-CN" b="1" dirty="0">
                <a:solidFill>
                  <a:srgbClr val="FF0000"/>
                </a:solidFill>
                <a:latin typeface="Times New Roman" panose="02020603050405020304" pitchFamily="18" charset="0"/>
                <a:ea typeface="黑体" panose="02010609060101010101" pitchFamily="49" charset="-122"/>
              </a:rPr>
              <a:t>K</a:t>
            </a:r>
            <a:r>
              <a:rPr lang="zh-CN" altLang="en-US" b="1" dirty="0">
                <a:solidFill>
                  <a:srgbClr val="FF0000"/>
                </a:solidFill>
                <a:latin typeface="Times New Roman" panose="02020603050405020304" pitchFamily="18" charset="0"/>
                <a:ea typeface="黑体" panose="02010609060101010101" pitchFamily="49" charset="-122"/>
              </a:rPr>
              <a:t>分布</a:t>
            </a:r>
            <a:r>
              <a:rPr lang="en-US" altLang="zh-CN" b="1" dirty="0">
                <a:solidFill>
                  <a:srgbClr val="FF0000"/>
                </a:solidFill>
                <a:latin typeface="Times New Roman" panose="02020603050405020304" pitchFamily="18" charset="0"/>
                <a:ea typeface="黑体" panose="02010609060101010101" pitchFamily="49" charset="-122"/>
              </a:rPr>
              <a:t>(</a:t>
            </a:r>
            <a:r>
              <a:rPr lang="en-US" altLang="zh-CN" b="1" i="1" dirty="0">
                <a:solidFill>
                  <a:srgbClr val="FF0000"/>
                </a:solidFill>
                <a:latin typeface="Times New Roman" panose="02020603050405020304" pitchFamily="18" charset="0"/>
                <a:ea typeface="黑体" panose="02010609060101010101" pitchFamily="49" charset="-122"/>
              </a:rPr>
              <a:t>k</a:t>
            </a:r>
            <a:r>
              <a:rPr lang="en-US" altLang="zh-CN" b="1" dirty="0">
                <a:solidFill>
                  <a:srgbClr val="FF0000"/>
                </a:solidFill>
                <a:latin typeface="Times New Roman" panose="02020603050405020304" pitchFamily="18" charset="0"/>
                <a:ea typeface="黑体" panose="02010609060101010101" pitchFamily="49" charset="-122"/>
              </a:rPr>
              <a:t>- distributions)[Cai, Wang &amp; Jiang, 2007]</a:t>
            </a:r>
            <a:endParaRPr lang="en-US" altLang="zh-CN" b="1" dirty="0">
              <a:latin typeface="Times New Roman" panose="02020603050405020304" pitchFamily="18" charset="0"/>
              <a:ea typeface="黑体" panose="02010609060101010101" pitchFamily="49" charset="-122"/>
            </a:endParaRPr>
          </a:p>
          <a:p>
            <a:pPr eaLnBrk="1" hangingPunct="1"/>
            <a:r>
              <a:rPr lang="zh-CN" altLang="en-US" dirty="0">
                <a:latin typeface="Times New Roman" panose="02020603050405020304" pitchFamily="18" charset="0"/>
                <a:ea typeface="黑体" panose="02010609060101010101" pitchFamily="49" charset="-122"/>
              </a:rPr>
              <a:t>前面四种算法不仅需要计算簇的质心，还要计算对象到质心（中心点）的距离。</a:t>
            </a:r>
            <a:endParaRPr lang="en-US" altLang="zh-CN" dirty="0">
              <a:latin typeface="Times New Roman" panose="02020603050405020304" pitchFamily="18" charset="0"/>
              <a:ea typeface="黑体" panose="02010609060101010101" pitchFamily="49" charset="-122"/>
            </a:endParaRPr>
          </a:p>
          <a:p>
            <a:pPr eaLnBrk="1" hangingPunct="1">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rPr>
              <a:t>有没有哪种算法可以避开：</a:t>
            </a:r>
            <a:r>
              <a:rPr lang="en-US" altLang="zh-CN" dirty="0">
                <a:latin typeface="Times New Roman" panose="02020603050405020304" pitchFamily="18" charset="0"/>
                <a:ea typeface="黑体" panose="02010609060101010101" pitchFamily="49" charset="-122"/>
              </a:rPr>
              <a:t>1</a:t>
            </a:r>
            <a:r>
              <a:rPr lang="zh-CN" altLang="en-US" dirty="0">
                <a:latin typeface="Times New Roman" panose="02020603050405020304" pitchFamily="18" charset="0"/>
                <a:ea typeface="黑体" panose="02010609060101010101" pitchFamily="49" charset="-122"/>
              </a:rPr>
              <a:t>）簇质心的计算问题；</a:t>
            </a:r>
            <a:r>
              <a:rPr lang="en-US" altLang="zh-CN" dirty="0">
                <a:latin typeface="Times New Roman" panose="02020603050405020304" pitchFamily="18" charset="0"/>
                <a:ea typeface="黑体" panose="02010609060101010101" pitchFamily="49" charset="-122"/>
              </a:rPr>
              <a:t>2</a:t>
            </a:r>
            <a:r>
              <a:rPr lang="zh-CN" altLang="en-US" dirty="0">
                <a:latin typeface="Times New Roman" panose="02020603050405020304" pitchFamily="18" charset="0"/>
                <a:ea typeface="黑体" panose="02010609060101010101" pitchFamily="49" charset="-122"/>
              </a:rPr>
              <a:t>）对象到质心距离的计算问题。</a:t>
            </a:r>
            <a:endParaRPr lang="en-US" altLang="zh-CN" dirty="0">
              <a:latin typeface="Times New Roman" panose="02020603050405020304" pitchFamily="18" charset="0"/>
              <a:ea typeface="黑体" panose="02010609060101010101" pitchFamily="49" charset="-122"/>
            </a:endParaRPr>
          </a:p>
          <a:p>
            <a:pPr eaLnBrk="1" hangingPunct="1">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rPr>
              <a:t>这就是</a:t>
            </a:r>
            <a:r>
              <a:rPr lang="en-US" altLang="zh-CN" dirty="0">
                <a:latin typeface="Times New Roman" panose="02020603050405020304" pitchFamily="18" charset="0"/>
                <a:ea typeface="黑体" panose="02010609060101010101" pitchFamily="49" charset="-122"/>
              </a:rPr>
              <a:t>K</a:t>
            </a:r>
            <a:r>
              <a:rPr lang="zh-CN" altLang="en-US" dirty="0">
                <a:latin typeface="Times New Roman" panose="02020603050405020304" pitchFamily="18" charset="0"/>
                <a:ea typeface="黑体" panose="02010609060101010101" pitchFamily="49" charset="-122"/>
              </a:rPr>
              <a:t>分布算法的设计动机。</a:t>
            </a:r>
            <a:r>
              <a:rPr lang="en-US" altLang="zh-CN" dirty="0">
                <a:latin typeface="Times New Roman" panose="02020603050405020304" pitchFamily="18" charset="0"/>
                <a:ea typeface="黑体" panose="02010609060101010101" pitchFamily="49" charset="-122"/>
              </a:rPr>
              <a:t>K</a:t>
            </a:r>
            <a:r>
              <a:rPr lang="zh-CN" altLang="en-US" dirty="0">
                <a:latin typeface="Times New Roman" panose="02020603050405020304" pitchFamily="18" charset="0"/>
                <a:ea typeface="黑体" panose="02010609060101010101" pitchFamily="49" charset="-122"/>
              </a:rPr>
              <a:t>分布算法首先将所有对象随机划分成</a:t>
            </a:r>
            <a:r>
              <a:rPr lang="en-US" altLang="zh-CN" dirty="0">
                <a:latin typeface="Times New Roman" panose="02020603050405020304" pitchFamily="18" charset="0"/>
                <a:ea typeface="黑体" panose="02010609060101010101" pitchFamily="49" charset="-122"/>
              </a:rPr>
              <a:t>K</a:t>
            </a:r>
            <a:r>
              <a:rPr lang="zh-CN" altLang="en-US" dirty="0">
                <a:latin typeface="Times New Roman" panose="02020603050405020304" pitchFamily="18" charset="0"/>
                <a:ea typeface="黑体" panose="02010609060101010101" pitchFamily="49" charset="-122"/>
              </a:rPr>
              <a:t>个非空且互不相交的簇，然后计算每个对象在每个簇上的联合概率分布，并将其分配给具有最大联合概率分布的簇，一遍完成之后，再更新每个新簇包含的对象，此过程重复执行，直到簇的对象不再变化。</a:t>
            </a:r>
            <a:endParaRPr lang="en-US" altLang="zh-CN" dirty="0">
              <a:latin typeface="Times New Roman" panose="02020603050405020304" pitchFamily="18" charset="0"/>
              <a:ea typeface="黑体" panose="02010609060101010101" pitchFamily="49" charset="-122"/>
            </a:endParaRPr>
          </a:p>
          <a:p>
            <a:pPr eaLnBrk="1" hangingPunct="1">
              <a:buNone/>
            </a:pPr>
            <a:r>
              <a:rPr lang="en-US" altLang="zh-CN" dirty="0">
                <a:latin typeface="Times New Roman" panose="02020603050405020304" pitchFamily="18" charset="0"/>
                <a:ea typeface="黑体" panose="02010609060101010101" pitchFamily="49" charset="-122"/>
              </a:rPr>
              <a:t>	</a:t>
            </a:r>
            <a:endParaRPr lang="zh-CN" altLang="en-US" dirty="0">
              <a:solidFill>
                <a:srgbClr val="FF0000"/>
              </a:solidFill>
              <a:latin typeface="Times New Roman" panose="02020603050405020304" pitchFamily="18" charset="0"/>
              <a:ea typeface="黑体" panose="02010609060101010101" pitchFamily="49" charset="-122"/>
            </a:endParaRPr>
          </a:p>
        </p:txBody>
      </p:sp>
      <p:sp>
        <p:nvSpPr>
          <p:cNvPr id="586754" name="TextBox 14"/>
          <p:cNvSpPr txBox="1"/>
          <p:nvPr/>
        </p:nvSpPr>
        <p:spPr>
          <a:xfrm>
            <a:off x="304800" y="115888"/>
            <a:ext cx="7010400" cy="646112"/>
          </a:xfrm>
          <a:prstGeom prst="rect">
            <a:avLst/>
          </a:prstGeom>
          <a:noFill/>
          <a:ln w="9525">
            <a:noFill/>
          </a:ln>
        </p:spPr>
        <p:txBody>
          <a:bodyPr anchor="t" anchorCtr="0">
            <a:spAutoFit/>
          </a:bodyPr>
          <a:p>
            <a:pPr>
              <a:buClrTx/>
              <a:buFontTx/>
            </a:pPr>
            <a:r>
              <a:rPr lang="zh-CN" altLang="en-US" sz="3600" dirty="0">
                <a:solidFill>
                  <a:srgbClr val="0000CC"/>
                </a:solidFill>
                <a:latin typeface="楷体" panose="02010609060101010101" pitchFamily="49" charset="-122"/>
                <a:ea typeface="楷体" panose="02010609060101010101" pitchFamily="49" charset="-122"/>
              </a:rPr>
              <a:t>三、</a:t>
            </a:r>
            <a:r>
              <a:rPr lang="en-US" altLang="zh-CN" sz="3600" dirty="0">
                <a:solidFill>
                  <a:srgbClr val="0000CC"/>
                </a:solidFill>
                <a:latin typeface="Times New Roman" panose="02020603050405020304" pitchFamily="18" charset="0"/>
                <a:ea typeface="楷体" panose="02010609060101010101" pitchFamily="49" charset="-122"/>
              </a:rPr>
              <a:t>K</a:t>
            </a:r>
            <a:r>
              <a:rPr lang="zh-CN" altLang="en-US" sz="3600" dirty="0">
                <a:solidFill>
                  <a:srgbClr val="0000CC"/>
                </a:solidFill>
                <a:latin typeface="楷体" panose="02010609060101010101" pitchFamily="49" charset="-122"/>
                <a:ea typeface="楷体" panose="02010609060101010101" pitchFamily="49" charset="-122"/>
              </a:rPr>
              <a:t>均值聚类算法的变种</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8801" name="Rectangle 3"/>
          <p:cNvSpPr>
            <a:spLocks noGrp="1"/>
          </p:cNvSpPr>
          <p:nvPr>
            <p:ph idx="1"/>
          </p:nvPr>
        </p:nvSpPr>
        <p:spPr>
          <a:xfrm>
            <a:off x="304800" y="1219200"/>
            <a:ext cx="8458200" cy="5257800"/>
          </a:xfrm>
          <a:ln/>
        </p:spPr>
        <p:txBody>
          <a:bodyPr vert="horz" wrap="square" lIns="90488" tIns="44450" rIns="90488" bIns="44450" anchor="t" anchorCtr="0"/>
          <a:p>
            <a:pPr eaLnBrk="1" hangingPunct="1">
              <a:buNone/>
            </a:pPr>
            <a:r>
              <a:rPr lang="en-US" altLang="zh-CN" b="1" dirty="0">
                <a:solidFill>
                  <a:srgbClr val="FF0000"/>
                </a:solidFill>
                <a:latin typeface="Times New Roman" panose="02020603050405020304" pitchFamily="18" charset="0"/>
                <a:ea typeface="黑体" panose="02010609060101010101" pitchFamily="49" charset="-122"/>
              </a:rPr>
              <a:t>K</a:t>
            </a:r>
            <a:r>
              <a:rPr lang="zh-CN" altLang="en-US" b="1" dirty="0">
                <a:solidFill>
                  <a:srgbClr val="FF0000"/>
                </a:solidFill>
                <a:latin typeface="Times New Roman" panose="02020603050405020304" pitchFamily="18" charset="0"/>
                <a:ea typeface="黑体" panose="02010609060101010101" pitchFamily="49" charset="-122"/>
              </a:rPr>
              <a:t>分布</a:t>
            </a:r>
            <a:r>
              <a:rPr lang="en-US" altLang="zh-CN" b="1" dirty="0">
                <a:solidFill>
                  <a:srgbClr val="FF0000"/>
                </a:solidFill>
                <a:latin typeface="Times New Roman" panose="02020603050405020304" pitchFamily="18" charset="0"/>
                <a:ea typeface="黑体" panose="02010609060101010101" pitchFamily="49" charset="-122"/>
              </a:rPr>
              <a:t>(</a:t>
            </a:r>
            <a:r>
              <a:rPr lang="en-US" altLang="zh-CN" b="1" i="1" dirty="0">
                <a:solidFill>
                  <a:srgbClr val="FF0000"/>
                </a:solidFill>
                <a:latin typeface="Times New Roman" panose="02020603050405020304" pitchFamily="18" charset="0"/>
                <a:ea typeface="黑体" panose="02010609060101010101" pitchFamily="49" charset="-122"/>
              </a:rPr>
              <a:t>k</a:t>
            </a:r>
            <a:r>
              <a:rPr lang="en-US" altLang="zh-CN" b="1" dirty="0">
                <a:solidFill>
                  <a:srgbClr val="FF0000"/>
                </a:solidFill>
                <a:latin typeface="Times New Roman" panose="02020603050405020304" pitchFamily="18" charset="0"/>
                <a:ea typeface="黑体" panose="02010609060101010101" pitchFamily="49" charset="-122"/>
              </a:rPr>
              <a:t>- distributions)[Cai, Wang &amp; Jiang, 2007]</a:t>
            </a:r>
            <a:endParaRPr lang="en-US" altLang="zh-CN" b="1" dirty="0">
              <a:latin typeface="Times New Roman" panose="02020603050405020304" pitchFamily="18" charset="0"/>
              <a:ea typeface="黑体" panose="02010609060101010101" pitchFamily="49" charset="-122"/>
            </a:endParaRPr>
          </a:p>
          <a:p>
            <a:pPr eaLnBrk="1" hangingPunct="1"/>
            <a:r>
              <a:rPr lang="zh-CN" altLang="en-US" dirty="0">
                <a:ea typeface="黑体" panose="02010609060101010101" pitchFamily="49" charset="-122"/>
              </a:rPr>
              <a:t>输入：</a:t>
            </a:r>
            <a:r>
              <a:rPr lang="zh-CN" altLang="en-US" dirty="0">
                <a:latin typeface="Times New Roman" panose="02020603050405020304" pitchFamily="18" charset="0"/>
                <a:ea typeface="黑体" panose="02010609060101010101" pitchFamily="49" charset="-122"/>
              </a:rPr>
              <a:t>簇的数目</a:t>
            </a:r>
            <a:r>
              <a:rPr lang="en-US" altLang="zh-CN" dirty="0">
                <a:latin typeface="Times New Roman" panose="02020603050405020304" pitchFamily="18" charset="0"/>
                <a:ea typeface="黑体" panose="02010609060101010101" pitchFamily="49" charset="-122"/>
              </a:rPr>
              <a:t>K</a:t>
            </a:r>
            <a:r>
              <a:rPr lang="zh-CN" altLang="en-US" dirty="0">
                <a:latin typeface="Times New Roman" panose="02020603050405020304" pitchFamily="18" charset="0"/>
                <a:ea typeface="黑体" panose="02010609060101010101" pitchFamily="49" charset="-122"/>
              </a:rPr>
              <a:t>；包含</a:t>
            </a:r>
            <a:r>
              <a:rPr lang="en-US" altLang="zh-CN" dirty="0">
                <a:latin typeface="Times New Roman" panose="02020603050405020304" pitchFamily="18" charset="0"/>
                <a:ea typeface="黑体" panose="02010609060101010101" pitchFamily="49" charset="-122"/>
              </a:rPr>
              <a:t>n</a:t>
            </a:r>
            <a:r>
              <a:rPr lang="zh-CN" altLang="en-US" dirty="0">
                <a:latin typeface="Times New Roman" panose="02020603050405020304" pitchFamily="18" charset="0"/>
                <a:ea typeface="黑体" panose="02010609060101010101" pitchFamily="49" charset="-122"/>
              </a:rPr>
              <a:t>个对象的数据集</a:t>
            </a:r>
            <a:r>
              <a:rPr lang="en-US" altLang="zh-CN" dirty="0">
                <a:latin typeface="Times New Roman" panose="02020603050405020304" pitchFamily="18" charset="0"/>
                <a:ea typeface="黑体" panose="02010609060101010101" pitchFamily="49" charset="-122"/>
              </a:rPr>
              <a:t>D</a:t>
            </a:r>
            <a:endParaRPr lang="zh-CN" altLang="en-US" dirty="0">
              <a:latin typeface="Times New Roman" panose="02020603050405020304" pitchFamily="18" charset="0"/>
              <a:ea typeface="黑体" panose="02010609060101010101" pitchFamily="49" charset="-122"/>
            </a:endParaRPr>
          </a:p>
          <a:p>
            <a:pPr eaLnBrk="1" hangingPunct="1"/>
            <a:r>
              <a:rPr lang="zh-CN" altLang="en-US" dirty="0">
                <a:latin typeface="Times New Roman" panose="02020603050405020304" pitchFamily="18" charset="0"/>
                <a:ea typeface="黑体" panose="02010609060101010101" pitchFamily="49" charset="-122"/>
              </a:rPr>
              <a:t>输出：</a:t>
            </a:r>
            <a:r>
              <a:rPr lang="en-US" altLang="zh-CN" dirty="0">
                <a:latin typeface="Times New Roman" panose="02020603050405020304" pitchFamily="18" charset="0"/>
                <a:ea typeface="黑体" panose="02010609060101010101" pitchFamily="49" charset="-122"/>
              </a:rPr>
              <a:t>K</a:t>
            </a:r>
            <a:r>
              <a:rPr lang="zh-CN" altLang="en-US" dirty="0">
                <a:latin typeface="Times New Roman" panose="02020603050405020304" pitchFamily="18" charset="0"/>
                <a:ea typeface="黑体" panose="02010609060101010101" pitchFamily="49" charset="-122"/>
              </a:rPr>
              <a:t>个簇的集合。</a:t>
            </a:r>
            <a:endParaRPr lang="zh-CN" altLang="en-US" dirty="0">
              <a:latin typeface="Times New Roman" panose="02020603050405020304" pitchFamily="18" charset="0"/>
              <a:ea typeface="黑体" panose="02010609060101010101" pitchFamily="49" charset="-122"/>
            </a:endParaRPr>
          </a:p>
          <a:p>
            <a:pPr eaLnBrk="1" hangingPunct="1"/>
            <a:r>
              <a:rPr lang="zh-CN" altLang="en-US" dirty="0">
                <a:latin typeface="Times New Roman" panose="02020603050405020304" pitchFamily="18" charset="0"/>
                <a:ea typeface="黑体" panose="02010609060101010101" pitchFamily="49" charset="-122"/>
              </a:rPr>
              <a:t>方法： </a:t>
            </a:r>
            <a:endParaRPr lang="zh-CN" altLang="en-US" dirty="0">
              <a:latin typeface="Times New Roman" panose="02020603050405020304" pitchFamily="18" charset="0"/>
              <a:ea typeface="黑体" panose="02010609060101010101" pitchFamily="49" charset="-122"/>
            </a:endParaRPr>
          </a:p>
          <a:p>
            <a:pPr marL="971550" lvl="1" indent="-514350" eaLnBrk="1" hangingPunct="1">
              <a:buFont typeface="Tahoma" panose="020B0604030504040204" pitchFamily="34" charset="0"/>
              <a:buAutoNum type="arabicPeriod"/>
            </a:pPr>
            <a:r>
              <a:rPr lang="zh-CN" altLang="en-US" sz="2800" dirty="0">
                <a:latin typeface="Times New Roman" panose="02020603050405020304" pitchFamily="18" charset="0"/>
                <a:ea typeface="黑体" panose="02010609060101010101" pitchFamily="49" charset="-122"/>
              </a:rPr>
              <a:t>将</a:t>
            </a:r>
            <a:r>
              <a:rPr lang="en-US" altLang="zh-CN" sz="2800" dirty="0">
                <a:latin typeface="Times New Roman" panose="02020603050405020304" pitchFamily="18" charset="0"/>
                <a:ea typeface="黑体" panose="02010609060101010101" pitchFamily="49" charset="-122"/>
              </a:rPr>
              <a:t>D</a:t>
            </a:r>
            <a:r>
              <a:rPr lang="zh-CN" altLang="en-US" sz="2800" dirty="0">
                <a:latin typeface="Times New Roman" panose="02020603050405020304" pitchFamily="18" charset="0"/>
                <a:ea typeface="黑体" panose="02010609060101010101" pitchFamily="49" charset="-122"/>
              </a:rPr>
              <a:t>随机划分成</a:t>
            </a:r>
            <a:r>
              <a:rPr lang="en-US" altLang="zh-CN" sz="2800" dirty="0">
                <a:latin typeface="Times New Roman" panose="02020603050405020304" pitchFamily="18" charset="0"/>
                <a:ea typeface="黑体" panose="02010609060101010101" pitchFamily="49" charset="-122"/>
              </a:rPr>
              <a:t>K</a:t>
            </a:r>
            <a:r>
              <a:rPr lang="zh-CN" altLang="en-US" sz="2800" dirty="0">
                <a:latin typeface="Times New Roman" panose="02020603050405020304" pitchFamily="18" charset="0"/>
                <a:ea typeface="黑体" panose="02010609060101010101" pitchFamily="49" charset="-122"/>
              </a:rPr>
              <a:t>个非空且互不相交的簇； </a:t>
            </a:r>
            <a:endParaRPr lang="zh-CN" altLang="en-US" sz="2800" dirty="0">
              <a:latin typeface="Times New Roman" panose="02020603050405020304" pitchFamily="18" charset="0"/>
              <a:ea typeface="黑体" panose="02010609060101010101" pitchFamily="49" charset="-122"/>
            </a:endParaRPr>
          </a:p>
          <a:p>
            <a:pPr marL="971550" lvl="1" indent="-514350" eaLnBrk="1" hangingPunct="1">
              <a:buFont typeface="Tahoma" panose="020B0604030504040204" pitchFamily="34" charset="0"/>
              <a:buAutoNum type="arabicPeriod"/>
            </a:pPr>
            <a:r>
              <a:rPr lang="zh-CN" altLang="en-US" sz="2800" dirty="0">
                <a:latin typeface="Times New Roman" panose="02020603050405020304" pitchFamily="18" charset="0"/>
                <a:ea typeface="黑体" panose="02010609060101010101" pitchFamily="49" charset="-122"/>
              </a:rPr>
              <a:t>计算每个对象在每个簇上的联合概率分布，并将其分配给具有最大联合概率分布的簇；</a:t>
            </a:r>
            <a:endParaRPr lang="en-US" altLang="zh-CN" sz="2800" dirty="0">
              <a:latin typeface="Times New Roman" panose="02020603050405020304" pitchFamily="18" charset="0"/>
              <a:ea typeface="黑体" panose="02010609060101010101" pitchFamily="49" charset="-122"/>
            </a:endParaRPr>
          </a:p>
          <a:p>
            <a:pPr marL="971550" lvl="1" indent="-514350" eaLnBrk="1" hangingPunct="1">
              <a:buFont typeface="Tahoma" panose="020B0604030504040204" pitchFamily="34" charset="0"/>
              <a:buAutoNum type="arabicPeriod"/>
            </a:pPr>
            <a:r>
              <a:rPr lang="zh-CN" altLang="en-US" sz="2800" dirty="0">
                <a:latin typeface="Times New Roman" panose="02020603050405020304" pitchFamily="18" charset="0"/>
                <a:ea typeface="黑体" panose="02010609060101010101" pitchFamily="49" charset="-122"/>
              </a:rPr>
              <a:t>更新每个新簇的对象； </a:t>
            </a:r>
            <a:endParaRPr lang="zh-CN" altLang="en-US" sz="2800" dirty="0">
              <a:latin typeface="Times New Roman" panose="02020603050405020304" pitchFamily="18" charset="0"/>
              <a:ea typeface="黑体" panose="02010609060101010101" pitchFamily="49" charset="-122"/>
            </a:endParaRPr>
          </a:p>
          <a:p>
            <a:pPr marL="971550" lvl="1" indent="-514350" eaLnBrk="1" hangingPunct="1">
              <a:buFont typeface="Tahoma" panose="020B0604030504040204" pitchFamily="34" charset="0"/>
              <a:buAutoNum type="arabicPeriod"/>
            </a:pPr>
            <a:r>
              <a:rPr lang="zh-CN" altLang="en-US" sz="2800" dirty="0">
                <a:latin typeface="Times New Roman" panose="02020603050405020304" pitchFamily="18" charset="0"/>
                <a:ea typeface="黑体" panose="02010609060101010101" pitchFamily="49" charset="-122"/>
              </a:rPr>
              <a:t>重复执行第</a:t>
            </a:r>
            <a:r>
              <a:rPr lang="en-US" altLang="zh-CN" sz="2800" dirty="0">
                <a:latin typeface="Times New Roman" panose="02020603050405020304" pitchFamily="18" charset="0"/>
                <a:ea typeface="黑体" panose="02010609060101010101" pitchFamily="49" charset="-122"/>
              </a:rPr>
              <a:t>2-3</a:t>
            </a:r>
            <a:r>
              <a:rPr lang="zh-CN" altLang="en-US" sz="2800" dirty="0">
                <a:latin typeface="Times New Roman" panose="02020603050405020304" pitchFamily="18" charset="0"/>
                <a:ea typeface="黑体" panose="02010609060101010101" pitchFamily="49" charset="-122"/>
              </a:rPr>
              <a:t>步，直到簇的对象不再变化。</a:t>
            </a:r>
            <a:endParaRPr lang="zh-CN" altLang="en-US" sz="2800" dirty="0">
              <a:latin typeface="Times New Roman" panose="02020603050405020304" pitchFamily="18" charset="0"/>
              <a:ea typeface="黑体" panose="02010609060101010101" pitchFamily="49" charset="-122"/>
            </a:endParaRPr>
          </a:p>
        </p:txBody>
      </p:sp>
      <p:sp>
        <p:nvSpPr>
          <p:cNvPr id="588802" name="TextBox 14"/>
          <p:cNvSpPr txBox="1"/>
          <p:nvPr/>
        </p:nvSpPr>
        <p:spPr>
          <a:xfrm>
            <a:off x="304800" y="115888"/>
            <a:ext cx="7010400" cy="646112"/>
          </a:xfrm>
          <a:prstGeom prst="rect">
            <a:avLst/>
          </a:prstGeom>
          <a:noFill/>
          <a:ln w="9525">
            <a:noFill/>
          </a:ln>
        </p:spPr>
        <p:txBody>
          <a:bodyPr anchor="t" anchorCtr="0">
            <a:spAutoFit/>
          </a:bodyPr>
          <a:p>
            <a:pPr>
              <a:buClrTx/>
              <a:buFontTx/>
            </a:pPr>
            <a:r>
              <a:rPr lang="zh-CN" altLang="en-US" sz="3600" dirty="0">
                <a:solidFill>
                  <a:srgbClr val="0000CC"/>
                </a:solidFill>
                <a:latin typeface="楷体" panose="02010609060101010101" pitchFamily="49" charset="-122"/>
                <a:ea typeface="楷体" panose="02010609060101010101" pitchFamily="49" charset="-122"/>
              </a:rPr>
              <a:t>三、</a:t>
            </a:r>
            <a:r>
              <a:rPr lang="en-US" altLang="zh-CN" sz="3600" dirty="0">
                <a:solidFill>
                  <a:srgbClr val="0000CC"/>
                </a:solidFill>
                <a:latin typeface="Times New Roman" panose="02020603050405020304" pitchFamily="18" charset="0"/>
                <a:ea typeface="楷体" panose="02010609060101010101" pitchFamily="49" charset="-122"/>
              </a:rPr>
              <a:t>K</a:t>
            </a:r>
            <a:r>
              <a:rPr lang="zh-CN" altLang="en-US" sz="3600" dirty="0">
                <a:solidFill>
                  <a:srgbClr val="0000CC"/>
                </a:solidFill>
                <a:latin typeface="楷体" panose="02010609060101010101" pitchFamily="49" charset="-122"/>
                <a:ea typeface="楷体" panose="02010609060101010101" pitchFamily="49" charset="-122"/>
              </a:rPr>
              <a:t>均值聚类算法的变种</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0849" name="Rectangle 3"/>
          <p:cNvSpPr>
            <a:spLocks noGrp="1"/>
          </p:cNvSpPr>
          <p:nvPr>
            <p:ph idx="1"/>
          </p:nvPr>
        </p:nvSpPr>
        <p:spPr>
          <a:xfrm>
            <a:off x="411163" y="1219200"/>
            <a:ext cx="8318500" cy="5181600"/>
          </a:xfrm>
          <a:ln/>
        </p:spPr>
        <p:txBody>
          <a:bodyPr vert="horz" wrap="square" lIns="90488" tIns="44450" rIns="90488" bIns="44450" anchor="t" anchorCtr="0"/>
          <a:p>
            <a:pPr eaLnBrk="1" hangingPunct="1">
              <a:buNone/>
            </a:pPr>
            <a:r>
              <a:rPr lang="en-US" altLang="zh-CN" b="1" dirty="0">
                <a:solidFill>
                  <a:srgbClr val="FF0000"/>
                </a:solidFill>
                <a:latin typeface="Times New Roman" panose="02020603050405020304" pitchFamily="18" charset="0"/>
                <a:ea typeface="黑体" panose="02010609060101010101" pitchFamily="49" charset="-122"/>
              </a:rPr>
              <a:t>K</a:t>
            </a:r>
            <a:r>
              <a:rPr lang="zh-CN" altLang="en-US" b="1" dirty="0">
                <a:solidFill>
                  <a:srgbClr val="FF0000"/>
                </a:solidFill>
                <a:latin typeface="Times New Roman" panose="02020603050405020304" pitchFamily="18" charset="0"/>
                <a:ea typeface="黑体" panose="02010609060101010101" pitchFamily="49" charset="-122"/>
              </a:rPr>
              <a:t>分布</a:t>
            </a:r>
            <a:r>
              <a:rPr lang="en-US" altLang="zh-CN" b="1" dirty="0">
                <a:solidFill>
                  <a:srgbClr val="FF0000"/>
                </a:solidFill>
                <a:latin typeface="Times New Roman" panose="02020603050405020304" pitchFamily="18" charset="0"/>
                <a:ea typeface="黑体" panose="02010609060101010101" pitchFamily="49" charset="-122"/>
              </a:rPr>
              <a:t>(</a:t>
            </a:r>
            <a:r>
              <a:rPr lang="en-US" altLang="zh-CN" b="1" i="1" dirty="0">
                <a:solidFill>
                  <a:srgbClr val="FF0000"/>
                </a:solidFill>
                <a:latin typeface="Times New Roman" panose="02020603050405020304" pitchFamily="18" charset="0"/>
                <a:ea typeface="黑体" panose="02010609060101010101" pitchFamily="49" charset="-122"/>
              </a:rPr>
              <a:t>k</a:t>
            </a:r>
            <a:r>
              <a:rPr lang="en-US" altLang="zh-CN" b="1" dirty="0">
                <a:solidFill>
                  <a:srgbClr val="FF0000"/>
                </a:solidFill>
                <a:latin typeface="Times New Roman" panose="02020603050405020304" pitchFamily="18" charset="0"/>
                <a:ea typeface="黑体" panose="02010609060101010101" pitchFamily="49" charset="-122"/>
              </a:rPr>
              <a:t>- distributions)[Cai, Wang &amp; Jiang, 2007]</a:t>
            </a:r>
            <a:endParaRPr lang="en-US" altLang="zh-CN" b="1" dirty="0">
              <a:latin typeface="Times New Roman" panose="02020603050405020304" pitchFamily="18" charset="0"/>
              <a:ea typeface="黑体" panose="02010609060101010101" pitchFamily="49" charset="-122"/>
            </a:endParaRPr>
          </a:p>
          <a:p>
            <a:pPr eaLnBrk="1" hangingPunct="1"/>
            <a:r>
              <a:rPr lang="en-US" altLang="zh-CN" dirty="0">
                <a:latin typeface="Times New Roman" panose="02020603050405020304" pitchFamily="18" charset="0"/>
                <a:ea typeface="黑体" panose="02010609060101010101" pitchFamily="49" charset="-122"/>
              </a:rPr>
              <a:t>K</a:t>
            </a:r>
            <a:r>
              <a:rPr lang="zh-CN" altLang="en-US" dirty="0">
                <a:latin typeface="Times New Roman" panose="02020603050405020304" pitchFamily="18" charset="0"/>
                <a:ea typeface="黑体" panose="02010609060101010101" pitchFamily="49" charset="-122"/>
              </a:rPr>
              <a:t>分布算法需要反复计算每个对象                                </a:t>
            </a:r>
            <a:endParaRPr lang="en-US" altLang="zh-CN" dirty="0">
              <a:latin typeface="Times New Roman" panose="02020603050405020304" pitchFamily="18" charset="0"/>
              <a:ea typeface="黑体" panose="02010609060101010101" pitchFamily="49" charset="-122"/>
            </a:endParaRPr>
          </a:p>
          <a:p>
            <a:pPr eaLnBrk="1" hangingPunct="1">
              <a:buNone/>
            </a:pPr>
            <a:r>
              <a:rPr lang="en-US" altLang="zh-CN" dirty="0">
                <a:latin typeface="Times New Roman" panose="02020603050405020304" pitchFamily="18" charset="0"/>
                <a:ea typeface="黑体" panose="02010609060101010101" pitchFamily="49" charset="-122"/>
              </a:rPr>
              <a:t>	</a:t>
            </a:r>
            <a:r>
              <a:rPr lang="zh-CN" altLang="en-US" dirty="0">
                <a:latin typeface="Times New Roman" panose="02020603050405020304" pitchFamily="18" charset="0"/>
                <a:ea typeface="黑体" panose="02010609060101010101" pitchFamily="49" charset="-122"/>
              </a:rPr>
              <a:t>在每个簇上的联合概率分布                            。因为从一个给定的数据集中直接估计                            是不现实的，所以为了简化计算，可以加入一些约束条件，比如假定在簇内所有属性是完全相互独立的。这样就可得到                            </a:t>
            </a:r>
            <a:r>
              <a:rPr lang="en-US" altLang="zh-CN" dirty="0">
                <a:latin typeface="Times New Roman" panose="02020603050405020304" pitchFamily="18" charset="0"/>
                <a:ea typeface="黑体" panose="02010609060101010101" pitchFamily="49" charset="-122"/>
              </a:rPr>
              <a:t>=              </a:t>
            </a:r>
            <a:r>
              <a:rPr lang="zh-CN" altLang="en-US" dirty="0">
                <a:latin typeface="Times New Roman" panose="02020603050405020304" pitchFamily="18" charset="0"/>
                <a:ea typeface="黑体" panose="02010609060101010101" pitchFamily="49" charset="-122"/>
              </a:rPr>
              <a:t>。</a:t>
            </a:r>
            <a:endParaRPr lang="en-US" altLang="zh-CN" dirty="0">
              <a:latin typeface="Times New Roman" panose="02020603050405020304" pitchFamily="18" charset="0"/>
              <a:ea typeface="黑体" panose="02010609060101010101" pitchFamily="49" charset="-122"/>
            </a:endParaRPr>
          </a:p>
          <a:p>
            <a:pPr eaLnBrk="1" hangingPunct="1">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rPr>
              <a:t>当然这个假设在现实生活中不大可能会成立，但毕竟为解决联合概率分布的计算问题提供了一种可行解，至于更优解可借鉴贝叶斯学习的经验来解决。</a:t>
            </a:r>
            <a:endParaRPr lang="en-US" altLang="zh-CN" dirty="0">
              <a:latin typeface="Times New Roman" panose="02020603050405020304" pitchFamily="18" charset="0"/>
              <a:ea typeface="黑体" panose="02010609060101010101" pitchFamily="49" charset="-122"/>
            </a:endParaRPr>
          </a:p>
          <a:p>
            <a:pPr eaLnBrk="1" hangingPunct="1">
              <a:buNone/>
            </a:pPr>
            <a:r>
              <a:rPr lang="en-US" altLang="zh-CN" dirty="0">
                <a:latin typeface="Times New Roman" panose="02020603050405020304" pitchFamily="18" charset="0"/>
                <a:ea typeface="黑体" panose="02010609060101010101" pitchFamily="49" charset="-122"/>
              </a:rPr>
              <a:t>	</a:t>
            </a:r>
            <a:endParaRPr lang="zh-CN" altLang="en-US" dirty="0">
              <a:solidFill>
                <a:srgbClr val="FF0000"/>
              </a:solidFill>
              <a:latin typeface="Times New Roman" panose="02020603050405020304" pitchFamily="18" charset="0"/>
              <a:ea typeface="黑体" panose="02010609060101010101" pitchFamily="49" charset="-122"/>
            </a:endParaRPr>
          </a:p>
        </p:txBody>
      </p:sp>
      <p:sp>
        <p:nvSpPr>
          <p:cNvPr id="590850" name="TextBox 14"/>
          <p:cNvSpPr txBox="1"/>
          <p:nvPr/>
        </p:nvSpPr>
        <p:spPr>
          <a:xfrm>
            <a:off x="304800" y="115888"/>
            <a:ext cx="7010400" cy="646112"/>
          </a:xfrm>
          <a:prstGeom prst="rect">
            <a:avLst/>
          </a:prstGeom>
          <a:noFill/>
          <a:ln w="9525">
            <a:noFill/>
          </a:ln>
        </p:spPr>
        <p:txBody>
          <a:bodyPr anchor="t" anchorCtr="0">
            <a:spAutoFit/>
          </a:bodyPr>
          <a:p>
            <a:pPr>
              <a:buClrTx/>
              <a:buFontTx/>
            </a:pPr>
            <a:r>
              <a:rPr lang="zh-CN" altLang="en-US" sz="3600" dirty="0">
                <a:solidFill>
                  <a:srgbClr val="0000CC"/>
                </a:solidFill>
                <a:latin typeface="楷体" panose="02010609060101010101" pitchFamily="49" charset="-122"/>
                <a:ea typeface="楷体" panose="02010609060101010101" pitchFamily="49" charset="-122"/>
              </a:rPr>
              <a:t>三、</a:t>
            </a:r>
            <a:r>
              <a:rPr lang="en-US" altLang="zh-CN" sz="3600" dirty="0">
                <a:solidFill>
                  <a:srgbClr val="0000CC"/>
                </a:solidFill>
                <a:latin typeface="Times New Roman" panose="02020603050405020304" pitchFamily="18" charset="0"/>
                <a:ea typeface="楷体" panose="02010609060101010101" pitchFamily="49" charset="-122"/>
              </a:rPr>
              <a:t>K</a:t>
            </a:r>
            <a:r>
              <a:rPr lang="zh-CN" altLang="en-US" sz="3600" dirty="0">
                <a:solidFill>
                  <a:srgbClr val="0000CC"/>
                </a:solidFill>
                <a:latin typeface="楷体" panose="02010609060101010101" pitchFamily="49" charset="-122"/>
                <a:ea typeface="楷体" panose="02010609060101010101" pitchFamily="49" charset="-122"/>
              </a:rPr>
              <a:t>均值聚类算法的变种</a:t>
            </a:r>
            <a:endParaRPr lang="zh-CN" altLang="en-US" sz="3600" dirty="0">
              <a:solidFill>
                <a:srgbClr val="0000CC"/>
              </a:solidFill>
              <a:latin typeface="楷体" panose="02010609060101010101" pitchFamily="49" charset="-122"/>
              <a:ea typeface="楷体" panose="02010609060101010101" pitchFamily="49" charset="-122"/>
            </a:endParaRPr>
          </a:p>
        </p:txBody>
      </p:sp>
      <p:pic>
        <p:nvPicPr>
          <p:cNvPr id="590851" name="Picture 2"/>
          <p:cNvPicPr>
            <a:picLocks noChangeAspect="1"/>
          </p:cNvPicPr>
          <p:nvPr/>
        </p:nvPicPr>
        <p:blipFill>
          <a:blip r:embed="rId1"/>
          <a:stretch>
            <a:fillRect/>
          </a:stretch>
        </p:blipFill>
        <p:spPr>
          <a:xfrm>
            <a:off x="6019800" y="1828800"/>
            <a:ext cx="2590800" cy="347663"/>
          </a:xfrm>
          <a:prstGeom prst="rect">
            <a:avLst/>
          </a:prstGeom>
          <a:noFill/>
          <a:ln w="12700">
            <a:noFill/>
          </a:ln>
        </p:spPr>
      </p:pic>
      <p:pic>
        <p:nvPicPr>
          <p:cNvPr id="590852" name="Picture 3"/>
          <p:cNvPicPr>
            <a:picLocks noChangeAspect="1"/>
          </p:cNvPicPr>
          <p:nvPr/>
        </p:nvPicPr>
        <p:blipFill>
          <a:blip r:embed="rId2"/>
          <a:stretch>
            <a:fillRect/>
          </a:stretch>
        </p:blipFill>
        <p:spPr>
          <a:xfrm>
            <a:off x="5105400" y="2362200"/>
            <a:ext cx="2438400" cy="338138"/>
          </a:xfrm>
          <a:prstGeom prst="rect">
            <a:avLst/>
          </a:prstGeom>
          <a:noFill/>
          <a:ln w="12700">
            <a:noFill/>
          </a:ln>
        </p:spPr>
      </p:pic>
      <p:pic>
        <p:nvPicPr>
          <p:cNvPr id="590853" name="Picture 3"/>
          <p:cNvPicPr>
            <a:picLocks noChangeAspect="1"/>
          </p:cNvPicPr>
          <p:nvPr/>
        </p:nvPicPr>
        <p:blipFill>
          <a:blip r:embed="rId2"/>
          <a:stretch>
            <a:fillRect/>
          </a:stretch>
        </p:blipFill>
        <p:spPr>
          <a:xfrm>
            <a:off x="5791200" y="2786063"/>
            <a:ext cx="2438400" cy="338137"/>
          </a:xfrm>
          <a:prstGeom prst="rect">
            <a:avLst/>
          </a:prstGeom>
          <a:noFill/>
          <a:ln w="12700">
            <a:noFill/>
          </a:ln>
        </p:spPr>
      </p:pic>
      <p:pic>
        <p:nvPicPr>
          <p:cNvPr id="590854" name="Picture 4"/>
          <p:cNvPicPr>
            <a:picLocks noChangeAspect="1"/>
          </p:cNvPicPr>
          <p:nvPr/>
        </p:nvPicPr>
        <p:blipFill>
          <a:blip r:embed="rId3"/>
          <a:stretch>
            <a:fillRect/>
          </a:stretch>
        </p:blipFill>
        <p:spPr>
          <a:xfrm>
            <a:off x="5572125" y="4038600"/>
            <a:ext cx="1209675" cy="323850"/>
          </a:xfrm>
          <a:prstGeom prst="rect">
            <a:avLst/>
          </a:prstGeom>
          <a:noFill/>
          <a:ln w="12700">
            <a:noFill/>
          </a:ln>
        </p:spPr>
      </p:pic>
      <p:pic>
        <p:nvPicPr>
          <p:cNvPr id="590855" name="Picture 3"/>
          <p:cNvPicPr>
            <a:picLocks noChangeAspect="1"/>
          </p:cNvPicPr>
          <p:nvPr/>
        </p:nvPicPr>
        <p:blipFill>
          <a:blip r:embed="rId2"/>
          <a:stretch>
            <a:fillRect/>
          </a:stretch>
        </p:blipFill>
        <p:spPr>
          <a:xfrm>
            <a:off x="2971800" y="4038600"/>
            <a:ext cx="2438400" cy="338138"/>
          </a:xfrm>
          <a:prstGeom prst="rect">
            <a:avLst/>
          </a:prstGeom>
          <a:noFill/>
          <a:ln w="12700">
            <a:noFill/>
          </a:ln>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2897" name="Rectangle 3"/>
          <p:cNvSpPr>
            <a:spLocks noGrp="1"/>
          </p:cNvSpPr>
          <p:nvPr>
            <p:ph idx="1"/>
          </p:nvPr>
        </p:nvSpPr>
        <p:spPr>
          <a:xfrm>
            <a:off x="304800" y="1219200"/>
            <a:ext cx="8458200" cy="5257800"/>
          </a:xfrm>
          <a:ln/>
        </p:spPr>
        <p:txBody>
          <a:bodyPr vert="horz" wrap="square" lIns="90488" tIns="44450" rIns="90488" bIns="44450" anchor="t" anchorCtr="0"/>
          <a:p>
            <a:pPr eaLnBrk="1" hangingPunct="1">
              <a:buNone/>
            </a:pPr>
            <a:r>
              <a:rPr lang="zh-CN" altLang="en-US" b="1" dirty="0">
                <a:solidFill>
                  <a:srgbClr val="FF0000"/>
                </a:solidFill>
                <a:latin typeface="Times New Roman" panose="02020603050405020304" pitchFamily="18" charset="0"/>
                <a:ea typeface="黑体" panose="02010609060101010101" pitchFamily="49" charset="-122"/>
              </a:rPr>
              <a:t>其实，我们可以从分类的角度来理解</a:t>
            </a:r>
            <a:r>
              <a:rPr lang="en-US" altLang="zh-CN" b="1" dirty="0">
                <a:solidFill>
                  <a:srgbClr val="FF0000"/>
                </a:solidFill>
                <a:latin typeface="Times New Roman" panose="02020603050405020304" pitchFamily="18" charset="0"/>
                <a:ea typeface="黑体" panose="02010609060101010101" pitchFamily="49" charset="-122"/>
              </a:rPr>
              <a:t>K</a:t>
            </a:r>
            <a:r>
              <a:rPr lang="zh-CN" altLang="en-US" b="1" dirty="0">
                <a:solidFill>
                  <a:srgbClr val="FF0000"/>
                </a:solidFill>
                <a:latin typeface="Times New Roman" panose="02020603050405020304" pitchFamily="18" charset="0"/>
                <a:ea typeface="黑体" panose="02010609060101010101" pitchFamily="49" charset="-122"/>
              </a:rPr>
              <a:t>均值聚类算法：</a:t>
            </a:r>
            <a:endParaRPr lang="en-US" altLang="zh-CN" b="1" dirty="0">
              <a:solidFill>
                <a:srgbClr val="FF0000"/>
              </a:solidFill>
              <a:latin typeface="Times New Roman" panose="02020603050405020304" pitchFamily="18" charset="0"/>
              <a:ea typeface="黑体" panose="02010609060101010101" pitchFamily="49" charset="-122"/>
            </a:endParaRPr>
          </a:p>
          <a:p>
            <a:pPr eaLnBrk="1" hangingPunct="1">
              <a:buNone/>
            </a:pPr>
            <a:r>
              <a:rPr lang="zh-CN" altLang="en-US" dirty="0">
                <a:latin typeface="Times New Roman" panose="02020603050405020304" pitchFamily="18" charset="0"/>
                <a:ea typeface="黑体" panose="02010609060101010101" pitchFamily="49" charset="-122"/>
              </a:rPr>
              <a:t>首先，我们再来回顾一下</a:t>
            </a:r>
            <a:r>
              <a:rPr lang="en-US" altLang="zh-CN" dirty="0">
                <a:latin typeface="Times New Roman" panose="02020603050405020304" pitchFamily="18" charset="0"/>
                <a:ea typeface="黑体" panose="02010609060101010101" pitchFamily="49" charset="-122"/>
              </a:rPr>
              <a:t>K</a:t>
            </a:r>
            <a:r>
              <a:rPr lang="zh-CN" altLang="en-US" dirty="0">
                <a:latin typeface="Times New Roman" panose="02020603050405020304" pitchFamily="18" charset="0"/>
                <a:ea typeface="黑体" panose="02010609060101010101" pitchFamily="49" charset="-122"/>
              </a:rPr>
              <a:t>均值算法的步骤。</a:t>
            </a:r>
            <a:endParaRPr lang="en-US" altLang="zh-CN" dirty="0">
              <a:latin typeface="Times New Roman" panose="02020603050405020304" pitchFamily="18" charset="0"/>
              <a:ea typeface="黑体" panose="02010609060101010101" pitchFamily="49" charset="-122"/>
            </a:endParaRPr>
          </a:p>
          <a:p>
            <a:pPr eaLnBrk="1" hangingPunct="1"/>
            <a:r>
              <a:rPr lang="zh-CN" altLang="en-US" dirty="0">
                <a:latin typeface="Times New Roman" panose="02020603050405020304" pitchFamily="18" charset="0"/>
                <a:ea typeface="黑体" panose="02010609060101010101" pitchFamily="49" charset="-122"/>
              </a:rPr>
              <a:t>输入：簇的数目</a:t>
            </a:r>
            <a:r>
              <a:rPr lang="en-US" altLang="zh-CN" dirty="0">
                <a:latin typeface="Times New Roman" panose="02020603050405020304" pitchFamily="18" charset="0"/>
                <a:ea typeface="黑体" panose="02010609060101010101" pitchFamily="49" charset="-122"/>
              </a:rPr>
              <a:t>K</a:t>
            </a:r>
            <a:r>
              <a:rPr lang="zh-CN" altLang="en-US" dirty="0">
                <a:latin typeface="Times New Roman" panose="02020603050405020304" pitchFamily="18" charset="0"/>
                <a:ea typeface="黑体" panose="02010609060101010101" pitchFamily="49" charset="-122"/>
              </a:rPr>
              <a:t>；包含</a:t>
            </a:r>
            <a:r>
              <a:rPr lang="en-US" altLang="zh-CN" dirty="0">
                <a:latin typeface="Times New Roman" panose="02020603050405020304" pitchFamily="18" charset="0"/>
                <a:ea typeface="黑体" panose="02010609060101010101" pitchFamily="49" charset="-122"/>
              </a:rPr>
              <a:t>n</a:t>
            </a:r>
            <a:r>
              <a:rPr lang="zh-CN" altLang="en-US" dirty="0">
                <a:latin typeface="Times New Roman" panose="02020603050405020304" pitchFamily="18" charset="0"/>
                <a:ea typeface="黑体" panose="02010609060101010101" pitchFamily="49" charset="-122"/>
              </a:rPr>
              <a:t>个对象的数据集</a:t>
            </a:r>
            <a:r>
              <a:rPr lang="en-US" altLang="zh-CN" dirty="0">
                <a:latin typeface="Times New Roman" panose="02020603050405020304" pitchFamily="18" charset="0"/>
                <a:ea typeface="黑体" panose="02010609060101010101" pitchFamily="49" charset="-122"/>
              </a:rPr>
              <a:t>D</a:t>
            </a:r>
            <a:endParaRPr lang="zh-CN" altLang="en-US" dirty="0">
              <a:latin typeface="Times New Roman" panose="02020603050405020304" pitchFamily="18" charset="0"/>
              <a:ea typeface="黑体" panose="02010609060101010101" pitchFamily="49" charset="-122"/>
            </a:endParaRPr>
          </a:p>
          <a:p>
            <a:pPr eaLnBrk="1" hangingPunct="1"/>
            <a:r>
              <a:rPr lang="zh-CN" altLang="en-US" dirty="0">
                <a:latin typeface="Times New Roman" panose="02020603050405020304" pitchFamily="18" charset="0"/>
                <a:ea typeface="黑体" panose="02010609060101010101" pitchFamily="49" charset="-122"/>
              </a:rPr>
              <a:t>输出：</a:t>
            </a:r>
            <a:r>
              <a:rPr lang="en-US" altLang="zh-CN" dirty="0">
                <a:latin typeface="Times New Roman" panose="02020603050405020304" pitchFamily="18" charset="0"/>
                <a:ea typeface="黑体" panose="02010609060101010101" pitchFamily="49" charset="-122"/>
              </a:rPr>
              <a:t>K</a:t>
            </a:r>
            <a:r>
              <a:rPr lang="zh-CN" altLang="en-US" dirty="0">
                <a:latin typeface="Times New Roman" panose="02020603050405020304" pitchFamily="18" charset="0"/>
                <a:ea typeface="黑体" panose="02010609060101010101" pitchFamily="49" charset="-122"/>
              </a:rPr>
              <a:t>个簇的集合。</a:t>
            </a:r>
            <a:endParaRPr lang="zh-CN" altLang="en-US" dirty="0">
              <a:latin typeface="Times New Roman" panose="02020603050405020304" pitchFamily="18" charset="0"/>
              <a:ea typeface="黑体" panose="02010609060101010101" pitchFamily="49" charset="-122"/>
            </a:endParaRPr>
          </a:p>
          <a:p>
            <a:pPr eaLnBrk="1" hangingPunct="1"/>
            <a:r>
              <a:rPr lang="zh-CN" altLang="en-US" dirty="0">
                <a:latin typeface="Times New Roman" panose="02020603050405020304" pitchFamily="18" charset="0"/>
                <a:ea typeface="黑体" panose="02010609060101010101" pitchFamily="49" charset="-122"/>
              </a:rPr>
              <a:t>方法： </a:t>
            </a:r>
            <a:endParaRPr lang="zh-CN" altLang="en-US" dirty="0">
              <a:latin typeface="Times New Roman" panose="02020603050405020304" pitchFamily="18" charset="0"/>
              <a:ea typeface="黑体" panose="02010609060101010101" pitchFamily="49" charset="-122"/>
            </a:endParaRPr>
          </a:p>
          <a:p>
            <a:pPr marL="971550" lvl="1" indent="-514350" eaLnBrk="1" hangingPunct="1">
              <a:buFont typeface="Tahoma" panose="020B0604030504040204" pitchFamily="34" charset="0"/>
              <a:buAutoNum type="arabicPeriod"/>
            </a:pPr>
            <a:r>
              <a:rPr lang="zh-CN" altLang="en-US" sz="2800" dirty="0">
                <a:latin typeface="Times New Roman" panose="02020603050405020304" pitchFamily="18" charset="0"/>
                <a:ea typeface="黑体" panose="02010609060101010101" pitchFamily="49" charset="-122"/>
              </a:rPr>
              <a:t>从</a:t>
            </a:r>
            <a:r>
              <a:rPr lang="en-US" altLang="zh-CN" sz="2800" dirty="0">
                <a:latin typeface="Times New Roman" panose="02020603050405020304" pitchFamily="18" charset="0"/>
                <a:ea typeface="黑体" panose="02010609060101010101" pitchFamily="49" charset="-122"/>
              </a:rPr>
              <a:t>D</a:t>
            </a:r>
            <a:r>
              <a:rPr lang="zh-CN" altLang="en-US" sz="2800" dirty="0">
                <a:latin typeface="Times New Roman" panose="02020603050405020304" pitchFamily="18" charset="0"/>
                <a:ea typeface="黑体" panose="02010609060101010101" pitchFamily="49" charset="-122"/>
              </a:rPr>
              <a:t>中任意选择</a:t>
            </a:r>
            <a:r>
              <a:rPr lang="en-US" altLang="zh-CN" sz="2800" dirty="0">
                <a:latin typeface="Times New Roman" panose="02020603050405020304" pitchFamily="18" charset="0"/>
                <a:ea typeface="黑体" panose="02010609060101010101" pitchFamily="49" charset="-122"/>
              </a:rPr>
              <a:t>K</a:t>
            </a:r>
            <a:r>
              <a:rPr lang="zh-CN" altLang="en-US" sz="2800" dirty="0">
                <a:latin typeface="Times New Roman" panose="02020603050405020304" pitchFamily="18" charset="0"/>
                <a:ea typeface="黑体" panose="02010609060101010101" pitchFamily="49" charset="-122"/>
              </a:rPr>
              <a:t>个对象作为初始簇的质心； </a:t>
            </a:r>
            <a:endParaRPr lang="zh-CN" altLang="en-US" sz="2800" dirty="0">
              <a:latin typeface="Times New Roman" panose="02020603050405020304" pitchFamily="18" charset="0"/>
              <a:ea typeface="黑体" panose="02010609060101010101" pitchFamily="49" charset="-122"/>
            </a:endParaRPr>
          </a:p>
          <a:p>
            <a:pPr marL="971550" lvl="1" indent="-514350" eaLnBrk="1" hangingPunct="1">
              <a:buFont typeface="Tahoma" panose="020B0604030504040204" pitchFamily="34" charset="0"/>
              <a:buAutoNum type="arabicPeriod"/>
            </a:pPr>
            <a:r>
              <a:rPr lang="zh-CN" altLang="en-US" sz="2800" dirty="0">
                <a:latin typeface="Times New Roman" panose="02020603050405020304" pitchFamily="18" charset="0"/>
                <a:ea typeface="黑体" panose="02010609060101010101" pitchFamily="49" charset="-122"/>
              </a:rPr>
              <a:t>计算每个对象与各簇质心的距离，并将对象划分到距离其最近的簇； </a:t>
            </a:r>
            <a:endParaRPr lang="zh-CN" altLang="en-US" sz="2800" dirty="0">
              <a:latin typeface="Times New Roman" panose="02020603050405020304" pitchFamily="18" charset="0"/>
              <a:ea typeface="黑体" panose="02010609060101010101" pitchFamily="49" charset="-122"/>
            </a:endParaRPr>
          </a:p>
          <a:p>
            <a:pPr marL="971550" lvl="1" indent="-514350" eaLnBrk="1" hangingPunct="1">
              <a:buFont typeface="Tahoma" panose="020B0604030504040204" pitchFamily="34" charset="0"/>
              <a:buAutoNum type="arabicPeriod"/>
            </a:pPr>
            <a:r>
              <a:rPr lang="zh-CN" altLang="en-US" sz="2800" dirty="0">
                <a:latin typeface="Times New Roman" panose="02020603050405020304" pitchFamily="18" charset="0"/>
                <a:ea typeface="黑体" panose="02010609060101010101" pitchFamily="49" charset="-122"/>
              </a:rPr>
              <a:t>更新每个新簇的质心； </a:t>
            </a:r>
            <a:endParaRPr lang="zh-CN" altLang="en-US" sz="2800" dirty="0">
              <a:latin typeface="Times New Roman" panose="02020603050405020304" pitchFamily="18" charset="0"/>
              <a:ea typeface="黑体" panose="02010609060101010101" pitchFamily="49" charset="-122"/>
            </a:endParaRPr>
          </a:p>
          <a:p>
            <a:pPr marL="971550" lvl="1" indent="-514350" eaLnBrk="1" hangingPunct="1">
              <a:buFont typeface="Tahoma" panose="020B0604030504040204" pitchFamily="34" charset="0"/>
              <a:buAutoNum type="arabicPeriod"/>
            </a:pPr>
            <a:r>
              <a:rPr lang="zh-CN" altLang="en-US" sz="2800" dirty="0">
                <a:latin typeface="Times New Roman" panose="02020603050405020304" pitchFamily="18" charset="0"/>
                <a:ea typeface="黑体" panose="02010609060101010101" pitchFamily="49" charset="-122"/>
              </a:rPr>
              <a:t>重复执行第</a:t>
            </a:r>
            <a:r>
              <a:rPr lang="en-US" altLang="zh-CN" sz="2800" dirty="0">
                <a:latin typeface="Times New Roman" panose="02020603050405020304" pitchFamily="18" charset="0"/>
                <a:ea typeface="黑体" panose="02010609060101010101" pitchFamily="49" charset="-122"/>
              </a:rPr>
              <a:t>2-3</a:t>
            </a:r>
            <a:r>
              <a:rPr lang="zh-CN" altLang="en-US" sz="2800" dirty="0">
                <a:latin typeface="Times New Roman" panose="02020603050405020304" pitchFamily="18" charset="0"/>
                <a:ea typeface="黑体" panose="02010609060101010101" pitchFamily="49" charset="-122"/>
              </a:rPr>
              <a:t>步，直到簇的质心不再变化。</a:t>
            </a:r>
            <a:endParaRPr lang="zh-CN" altLang="en-US" sz="2800" dirty="0">
              <a:latin typeface="Times New Roman" panose="02020603050405020304" pitchFamily="18" charset="0"/>
              <a:ea typeface="黑体" panose="02010609060101010101" pitchFamily="49" charset="-122"/>
            </a:endParaRPr>
          </a:p>
        </p:txBody>
      </p:sp>
      <p:sp>
        <p:nvSpPr>
          <p:cNvPr id="592898" name="TextBox 14"/>
          <p:cNvSpPr txBox="1"/>
          <p:nvPr/>
        </p:nvSpPr>
        <p:spPr>
          <a:xfrm>
            <a:off x="304800" y="115888"/>
            <a:ext cx="7010400" cy="646112"/>
          </a:xfrm>
          <a:prstGeom prst="rect">
            <a:avLst/>
          </a:prstGeom>
          <a:noFill/>
          <a:ln w="9525">
            <a:noFill/>
          </a:ln>
        </p:spPr>
        <p:txBody>
          <a:bodyPr anchor="t" anchorCtr="0">
            <a:spAutoFit/>
          </a:bodyPr>
          <a:p>
            <a:pPr>
              <a:buClrTx/>
              <a:buFontTx/>
            </a:pPr>
            <a:r>
              <a:rPr lang="zh-CN" altLang="en-US" sz="3600" dirty="0">
                <a:solidFill>
                  <a:srgbClr val="0000CC"/>
                </a:solidFill>
                <a:latin typeface="楷体" panose="02010609060101010101" pitchFamily="49" charset="-122"/>
                <a:ea typeface="楷体" panose="02010609060101010101" pitchFamily="49" charset="-122"/>
              </a:rPr>
              <a:t>四、</a:t>
            </a:r>
            <a:r>
              <a:rPr lang="en-US" altLang="zh-CN" sz="3600" dirty="0">
                <a:solidFill>
                  <a:srgbClr val="0000CC"/>
                </a:solidFill>
                <a:latin typeface="Times New Roman" panose="02020603050405020304" pitchFamily="18" charset="0"/>
                <a:ea typeface="楷体" panose="02010609060101010101" pitchFamily="49" charset="-122"/>
              </a:rPr>
              <a:t>K</a:t>
            </a:r>
            <a:r>
              <a:rPr lang="zh-CN" altLang="en-US" sz="3600" dirty="0">
                <a:solidFill>
                  <a:srgbClr val="0000CC"/>
                </a:solidFill>
                <a:latin typeface="楷体" panose="02010609060101010101" pitchFamily="49" charset="-122"/>
                <a:ea typeface="楷体" panose="02010609060101010101" pitchFamily="49" charset="-122"/>
              </a:rPr>
              <a:t>均值聚类算法的理解</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4945" name="Rectangle 3"/>
          <p:cNvSpPr>
            <a:spLocks noGrp="1"/>
          </p:cNvSpPr>
          <p:nvPr>
            <p:ph idx="1"/>
          </p:nvPr>
        </p:nvSpPr>
        <p:spPr>
          <a:xfrm>
            <a:off x="304800" y="1219200"/>
            <a:ext cx="8458200" cy="5257800"/>
          </a:xfrm>
          <a:ln/>
        </p:spPr>
        <p:txBody>
          <a:bodyPr vert="horz" wrap="square" lIns="90488" tIns="44450" rIns="90488" bIns="44450" anchor="t" anchorCtr="0"/>
          <a:p>
            <a:pPr eaLnBrk="1" hangingPunct="1">
              <a:buNone/>
            </a:pPr>
            <a:r>
              <a:rPr lang="zh-CN" altLang="en-US" b="1" dirty="0">
                <a:solidFill>
                  <a:srgbClr val="FF0000"/>
                </a:solidFill>
                <a:latin typeface="Times New Roman" panose="02020603050405020304" pitchFamily="18" charset="0"/>
                <a:ea typeface="黑体" panose="02010609060101010101" pitchFamily="49" charset="-122"/>
              </a:rPr>
              <a:t>其实，我们可以从分类的角度来理解</a:t>
            </a:r>
            <a:r>
              <a:rPr lang="en-US" altLang="zh-CN" b="1" dirty="0">
                <a:solidFill>
                  <a:srgbClr val="FF0000"/>
                </a:solidFill>
                <a:latin typeface="Times New Roman" panose="02020603050405020304" pitchFamily="18" charset="0"/>
                <a:ea typeface="黑体" panose="02010609060101010101" pitchFamily="49" charset="-122"/>
              </a:rPr>
              <a:t> K</a:t>
            </a:r>
            <a:r>
              <a:rPr lang="zh-CN" altLang="en-US" b="1" dirty="0">
                <a:solidFill>
                  <a:srgbClr val="FF0000"/>
                </a:solidFill>
                <a:latin typeface="Times New Roman" panose="02020603050405020304" pitchFamily="18" charset="0"/>
                <a:ea typeface="黑体" panose="02010609060101010101" pitchFamily="49" charset="-122"/>
              </a:rPr>
              <a:t>均值聚类算法：</a:t>
            </a:r>
            <a:endParaRPr lang="en-US" altLang="zh-CN" b="1" dirty="0">
              <a:solidFill>
                <a:srgbClr val="FF0000"/>
              </a:solidFill>
              <a:latin typeface="Times New Roman" panose="02020603050405020304" pitchFamily="18" charset="0"/>
              <a:ea typeface="黑体" panose="02010609060101010101" pitchFamily="49" charset="-122"/>
            </a:endParaRPr>
          </a:p>
          <a:p>
            <a:pPr eaLnBrk="1" hangingPunct="1"/>
            <a:r>
              <a:rPr lang="zh-CN" altLang="en-US" sz="2400" dirty="0">
                <a:latin typeface="Times New Roman" panose="02020603050405020304" pitchFamily="18" charset="0"/>
                <a:ea typeface="黑体" panose="02010609060101010101" pitchFamily="49" charset="-122"/>
              </a:rPr>
              <a:t>算法第</a:t>
            </a:r>
            <a:r>
              <a:rPr lang="en-US" altLang="zh-CN" sz="2400" dirty="0">
                <a:latin typeface="Times New Roman" panose="02020603050405020304" pitchFamily="18" charset="0"/>
                <a:ea typeface="黑体" panose="02010609060101010101" pitchFamily="49" charset="-122"/>
              </a:rPr>
              <a:t>1</a:t>
            </a:r>
            <a:r>
              <a:rPr lang="zh-CN" altLang="en-US" sz="2400" dirty="0">
                <a:latin typeface="Times New Roman" panose="02020603050405020304" pitchFamily="18" charset="0"/>
                <a:ea typeface="黑体" panose="02010609060101010101" pitchFamily="49" charset="-122"/>
              </a:rPr>
              <a:t>步：从</a:t>
            </a:r>
            <a:r>
              <a:rPr lang="en-US" altLang="zh-CN" sz="2400" dirty="0">
                <a:latin typeface="Times New Roman" panose="02020603050405020304" pitchFamily="18" charset="0"/>
                <a:ea typeface="黑体" panose="02010609060101010101" pitchFamily="49" charset="-122"/>
              </a:rPr>
              <a:t>D</a:t>
            </a:r>
            <a:r>
              <a:rPr lang="zh-CN" altLang="en-US" sz="2400" dirty="0">
                <a:latin typeface="Times New Roman" panose="02020603050405020304" pitchFamily="18" charset="0"/>
                <a:ea typeface="黑体" panose="02010609060101010101" pitchFamily="49" charset="-122"/>
              </a:rPr>
              <a:t>中任意选择</a:t>
            </a:r>
            <a:r>
              <a:rPr lang="en-US" altLang="zh-CN" sz="2400" dirty="0">
                <a:latin typeface="Times New Roman" panose="02020603050405020304" pitchFamily="18" charset="0"/>
                <a:ea typeface="黑体" panose="02010609060101010101" pitchFamily="49" charset="-122"/>
              </a:rPr>
              <a:t>K</a:t>
            </a:r>
            <a:r>
              <a:rPr lang="zh-CN" altLang="en-US" sz="2400" dirty="0">
                <a:latin typeface="Times New Roman" panose="02020603050405020304" pitchFamily="18" charset="0"/>
                <a:ea typeface="黑体" panose="02010609060101010101" pitchFamily="49" charset="-122"/>
              </a:rPr>
              <a:t>个对象作为初始簇的质心。</a:t>
            </a:r>
            <a:r>
              <a:rPr lang="zh-CN" altLang="en-US" sz="2400" dirty="0">
                <a:solidFill>
                  <a:srgbClr val="0000FF"/>
                </a:solidFill>
                <a:latin typeface="Times New Roman" panose="02020603050405020304" pitchFamily="18" charset="0"/>
                <a:ea typeface="黑体" panose="02010609060101010101" pitchFamily="49" charset="-122"/>
              </a:rPr>
              <a:t>这相当于是在选择这</a:t>
            </a:r>
            <a:r>
              <a:rPr lang="en-US" altLang="zh-CN" sz="2400" dirty="0">
                <a:solidFill>
                  <a:srgbClr val="0000FF"/>
                </a:solidFill>
                <a:latin typeface="Times New Roman" panose="02020603050405020304" pitchFamily="18" charset="0"/>
                <a:ea typeface="黑体" panose="02010609060101010101" pitchFamily="49" charset="-122"/>
              </a:rPr>
              <a:t>K</a:t>
            </a:r>
            <a:r>
              <a:rPr lang="zh-CN" altLang="en-US" sz="2400" dirty="0">
                <a:solidFill>
                  <a:srgbClr val="0000FF"/>
                </a:solidFill>
                <a:latin typeface="Times New Roman" panose="02020603050405020304" pitchFamily="18" charset="0"/>
                <a:ea typeface="黑体" panose="02010609060101010101" pitchFamily="49" charset="-122"/>
              </a:rPr>
              <a:t>个对象作为训练样本，并给训练样本随机分配了类标记。</a:t>
            </a:r>
            <a:endParaRPr lang="en-US" altLang="zh-CN" sz="2400" dirty="0">
              <a:solidFill>
                <a:srgbClr val="0000FF"/>
              </a:solidFill>
              <a:latin typeface="Times New Roman" panose="02020603050405020304" pitchFamily="18" charset="0"/>
              <a:ea typeface="黑体" panose="02010609060101010101" pitchFamily="49" charset="-122"/>
            </a:endParaRPr>
          </a:p>
          <a:p>
            <a:pPr eaLnBrk="1" hangingPunct="1"/>
            <a:r>
              <a:rPr lang="zh-CN" altLang="en-US" sz="2400" dirty="0">
                <a:latin typeface="Times New Roman" panose="02020603050405020304" pitchFamily="18" charset="0"/>
                <a:ea typeface="黑体" panose="02010609060101010101" pitchFamily="49" charset="-122"/>
              </a:rPr>
              <a:t>算法第</a:t>
            </a:r>
            <a:r>
              <a:rPr lang="en-US" altLang="zh-CN" sz="2400" dirty="0">
                <a:latin typeface="Times New Roman" panose="02020603050405020304" pitchFamily="18" charset="0"/>
                <a:ea typeface="黑体" panose="02010609060101010101" pitchFamily="49" charset="-122"/>
              </a:rPr>
              <a:t>2</a:t>
            </a:r>
            <a:r>
              <a:rPr lang="zh-CN" altLang="en-US" sz="2400" dirty="0">
                <a:latin typeface="Times New Roman" panose="02020603050405020304" pitchFamily="18" charset="0"/>
                <a:ea typeface="黑体" panose="02010609060101010101" pitchFamily="49" charset="-122"/>
              </a:rPr>
              <a:t>步：计算每个对象与各簇质心的距离，并将对象划分到距离其最近的簇。</a:t>
            </a:r>
            <a:r>
              <a:rPr lang="zh-CN" altLang="en-US" sz="2400" dirty="0">
                <a:solidFill>
                  <a:srgbClr val="0000FF"/>
                </a:solidFill>
                <a:latin typeface="Times New Roman" panose="02020603050405020304" pitchFamily="18" charset="0"/>
                <a:ea typeface="黑体" panose="02010609060101010101" pitchFamily="49" charset="-122"/>
              </a:rPr>
              <a:t>这相当于是在利用最近邻学习中的</a:t>
            </a:r>
            <a:r>
              <a:rPr lang="en-US" altLang="zh-CN" sz="2400" dirty="0">
                <a:solidFill>
                  <a:srgbClr val="0000FF"/>
                </a:solidFill>
                <a:latin typeface="Times New Roman" panose="02020603050405020304" pitchFamily="18" charset="0"/>
                <a:ea typeface="黑体" panose="02010609060101010101" pitchFamily="49" charset="-122"/>
              </a:rPr>
              <a:t>1</a:t>
            </a:r>
            <a:r>
              <a:rPr lang="zh-CN" altLang="en-US" sz="2400" dirty="0">
                <a:solidFill>
                  <a:srgbClr val="0000FF"/>
                </a:solidFill>
                <a:latin typeface="Times New Roman" panose="02020603050405020304" pitchFamily="18" charset="0"/>
                <a:ea typeface="黑体" panose="02010609060101010101" pitchFamily="49" charset="-122"/>
              </a:rPr>
              <a:t>近邻算法分类每一个对象。</a:t>
            </a:r>
            <a:endParaRPr lang="en-US" altLang="zh-CN" sz="2400" dirty="0">
              <a:solidFill>
                <a:srgbClr val="0000FF"/>
              </a:solidFill>
              <a:latin typeface="Times New Roman" panose="02020603050405020304" pitchFamily="18" charset="0"/>
              <a:ea typeface="黑体" panose="02010609060101010101" pitchFamily="49" charset="-122"/>
            </a:endParaRPr>
          </a:p>
          <a:p>
            <a:pPr eaLnBrk="1" hangingPunct="1"/>
            <a:r>
              <a:rPr lang="zh-CN" altLang="en-US" sz="2400" dirty="0">
                <a:latin typeface="Times New Roman" panose="02020603050405020304" pitchFamily="18" charset="0"/>
                <a:ea typeface="黑体" panose="02010609060101010101" pitchFamily="49" charset="-122"/>
              </a:rPr>
              <a:t>算法第</a:t>
            </a:r>
            <a:r>
              <a:rPr lang="en-US" altLang="zh-CN" sz="2400" dirty="0">
                <a:latin typeface="Times New Roman" panose="02020603050405020304" pitchFamily="18" charset="0"/>
                <a:ea typeface="黑体" panose="02010609060101010101" pitchFamily="49" charset="-122"/>
              </a:rPr>
              <a:t>3</a:t>
            </a:r>
            <a:r>
              <a:rPr lang="zh-CN" altLang="en-US" sz="2400" dirty="0">
                <a:latin typeface="Times New Roman" panose="02020603050405020304" pitchFamily="18" charset="0"/>
                <a:ea typeface="黑体" panose="02010609060101010101" pitchFamily="49" charset="-122"/>
              </a:rPr>
              <a:t>步：更新每个新簇的质心。</a:t>
            </a:r>
            <a:r>
              <a:rPr lang="zh-CN" altLang="en-US" sz="2400" dirty="0">
                <a:solidFill>
                  <a:srgbClr val="0000FF"/>
                </a:solidFill>
                <a:latin typeface="Times New Roman" panose="02020603050405020304" pitchFamily="18" charset="0"/>
                <a:ea typeface="黑体" panose="02010609060101010101" pitchFamily="49" charset="-122"/>
              </a:rPr>
              <a:t>这相当于是在更新训练样本。</a:t>
            </a:r>
            <a:endParaRPr lang="en-US" altLang="zh-CN" sz="2400" dirty="0">
              <a:solidFill>
                <a:srgbClr val="0000FF"/>
              </a:solidFill>
              <a:latin typeface="Times New Roman" panose="02020603050405020304" pitchFamily="18" charset="0"/>
              <a:ea typeface="黑体" panose="02010609060101010101" pitchFamily="49" charset="-122"/>
            </a:endParaRPr>
          </a:p>
          <a:p>
            <a:pPr eaLnBrk="1" hangingPunct="1"/>
            <a:r>
              <a:rPr lang="zh-CN" altLang="en-US" sz="2400" dirty="0">
                <a:latin typeface="Times New Roman" panose="02020603050405020304" pitchFamily="18" charset="0"/>
                <a:ea typeface="黑体" panose="02010609060101010101" pitchFamily="49" charset="-122"/>
              </a:rPr>
              <a:t>算法第</a:t>
            </a:r>
            <a:r>
              <a:rPr lang="en-US" altLang="zh-CN" sz="2400" dirty="0">
                <a:latin typeface="Times New Roman" panose="02020603050405020304" pitchFamily="18" charset="0"/>
                <a:ea typeface="黑体" panose="02010609060101010101" pitchFamily="49" charset="-122"/>
              </a:rPr>
              <a:t>4</a:t>
            </a:r>
            <a:r>
              <a:rPr lang="zh-CN" altLang="en-US" sz="2400" dirty="0">
                <a:latin typeface="Times New Roman" panose="02020603050405020304" pitchFamily="18" charset="0"/>
                <a:ea typeface="黑体" panose="02010609060101010101" pitchFamily="49" charset="-122"/>
              </a:rPr>
              <a:t>步：重复执行第</a:t>
            </a:r>
            <a:r>
              <a:rPr lang="en-US" altLang="zh-CN" sz="2400" dirty="0">
                <a:latin typeface="Times New Roman" panose="02020603050405020304" pitchFamily="18" charset="0"/>
                <a:ea typeface="黑体" panose="02010609060101010101" pitchFamily="49" charset="-122"/>
              </a:rPr>
              <a:t>2-3</a:t>
            </a:r>
            <a:r>
              <a:rPr lang="zh-CN" altLang="en-US" sz="2400" dirty="0">
                <a:latin typeface="Times New Roman" panose="02020603050405020304" pitchFamily="18" charset="0"/>
                <a:ea typeface="黑体" panose="02010609060101010101" pitchFamily="49" charset="-122"/>
              </a:rPr>
              <a:t>步，直到簇的质心不再变化。</a:t>
            </a:r>
            <a:r>
              <a:rPr lang="zh-CN" altLang="en-US" sz="2400" dirty="0">
                <a:solidFill>
                  <a:srgbClr val="0000FF"/>
                </a:solidFill>
                <a:latin typeface="Times New Roman" panose="02020603050405020304" pitchFamily="18" charset="0"/>
                <a:ea typeface="黑体" panose="02010609060101010101" pitchFamily="49" charset="-122"/>
              </a:rPr>
              <a:t>这相当于是在反复迭代利用</a:t>
            </a:r>
            <a:r>
              <a:rPr lang="en-US" altLang="zh-CN" sz="2400" dirty="0">
                <a:solidFill>
                  <a:srgbClr val="0000FF"/>
                </a:solidFill>
                <a:latin typeface="Times New Roman" panose="02020603050405020304" pitchFamily="18" charset="0"/>
                <a:ea typeface="黑体" panose="02010609060101010101" pitchFamily="49" charset="-122"/>
              </a:rPr>
              <a:t>1</a:t>
            </a:r>
            <a:r>
              <a:rPr lang="zh-CN" altLang="en-US" sz="2400" dirty="0">
                <a:solidFill>
                  <a:srgbClr val="0000FF"/>
                </a:solidFill>
                <a:latin typeface="Times New Roman" panose="02020603050405020304" pitchFamily="18" charset="0"/>
                <a:ea typeface="黑体" panose="02010609060101010101" pitchFamily="49" charset="-122"/>
              </a:rPr>
              <a:t>近邻算法分类每一个对象，直到分类结果不再发生变化，即算法收敛。</a:t>
            </a:r>
            <a:endParaRPr lang="en-US" altLang="zh-CN" sz="2400" dirty="0">
              <a:solidFill>
                <a:srgbClr val="0000FF"/>
              </a:solidFill>
              <a:latin typeface="Times New Roman" panose="02020603050405020304" pitchFamily="18" charset="0"/>
              <a:ea typeface="黑体" panose="02010609060101010101" pitchFamily="49" charset="-122"/>
            </a:endParaRPr>
          </a:p>
          <a:p>
            <a:pPr eaLnBrk="1" hangingPunct="1">
              <a:buNone/>
            </a:pPr>
            <a:r>
              <a:rPr lang="en-US" altLang="zh-CN" sz="2400" b="1" dirty="0">
                <a:solidFill>
                  <a:srgbClr val="FF0000"/>
                </a:solidFill>
                <a:latin typeface="Times New Roman" panose="02020603050405020304" pitchFamily="18" charset="0"/>
                <a:ea typeface="黑体" panose="02010609060101010101" pitchFamily="49" charset="-122"/>
              </a:rPr>
              <a:t>	K</a:t>
            </a:r>
            <a:r>
              <a:rPr lang="zh-CN" altLang="en-US" sz="2400" b="1" dirty="0">
                <a:solidFill>
                  <a:srgbClr val="FF0000"/>
                </a:solidFill>
                <a:latin typeface="Times New Roman" panose="02020603050405020304" pitchFamily="18" charset="0"/>
                <a:ea typeface="黑体" panose="02010609060101010101" pitchFamily="49" charset="-122"/>
              </a:rPr>
              <a:t>均值聚类</a:t>
            </a:r>
            <a:r>
              <a:rPr lang="en-US" altLang="zh-CN" sz="2400" b="1" dirty="0">
                <a:solidFill>
                  <a:srgbClr val="FF0000"/>
                </a:solidFill>
                <a:latin typeface="Times New Roman" panose="02020603050405020304" pitchFamily="18" charset="0"/>
                <a:ea typeface="黑体" panose="02010609060101010101" pitchFamily="49" charset="-122"/>
              </a:rPr>
              <a:t>=</a:t>
            </a:r>
            <a:r>
              <a:rPr lang="zh-CN" altLang="en-US" sz="2400" b="1" dirty="0">
                <a:solidFill>
                  <a:srgbClr val="FF0000"/>
                </a:solidFill>
                <a:latin typeface="Times New Roman" panose="02020603050405020304" pitchFamily="18" charset="0"/>
                <a:ea typeface="黑体" panose="02010609060101010101" pitchFamily="49" charset="-122"/>
              </a:rPr>
              <a:t>随机初始标记</a:t>
            </a:r>
            <a:r>
              <a:rPr lang="en-US" altLang="zh-CN" sz="2400" b="1" dirty="0">
                <a:solidFill>
                  <a:srgbClr val="FF0000"/>
                </a:solidFill>
                <a:latin typeface="Times New Roman" panose="02020603050405020304" pitchFamily="18" charset="0"/>
                <a:ea typeface="黑体" panose="02010609060101010101" pitchFamily="49" charset="-122"/>
              </a:rPr>
              <a:t>+</a:t>
            </a:r>
            <a:r>
              <a:rPr lang="zh-CN" altLang="en-US" sz="2400" b="1" dirty="0">
                <a:solidFill>
                  <a:srgbClr val="FF0000"/>
                </a:solidFill>
                <a:latin typeface="Times New Roman" panose="02020603050405020304" pitchFamily="18" charset="0"/>
                <a:ea typeface="黑体" panose="02010609060101010101" pitchFamily="49" charset="-122"/>
              </a:rPr>
              <a:t>有限次迭代收敛的</a:t>
            </a:r>
            <a:r>
              <a:rPr lang="en-US" altLang="zh-CN" sz="2400" b="1" dirty="0">
                <a:solidFill>
                  <a:srgbClr val="FF0000"/>
                </a:solidFill>
                <a:latin typeface="Times New Roman" panose="02020603050405020304" pitchFamily="18" charset="0"/>
                <a:ea typeface="黑体" panose="02010609060101010101" pitchFamily="49" charset="-122"/>
              </a:rPr>
              <a:t>1</a:t>
            </a:r>
            <a:r>
              <a:rPr lang="zh-CN" altLang="en-US" sz="2400" b="1" dirty="0">
                <a:solidFill>
                  <a:srgbClr val="FF0000"/>
                </a:solidFill>
                <a:latin typeface="Times New Roman" panose="02020603050405020304" pitchFamily="18" charset="0"/>
                <a:ea typeface="黑体" panose="02010609060101010101" pitchFamily="49" charset="-122"/>
              </a:rPr>
              <a:t>近邻分类</a:t>
            </a:r>
            <a:endParaRPr lang="zh-CN" altLang="en-US" sz="2400" dirty="0">
              <a:latin typeface="Times New Roman" panose="02020603050405020304" pitchFamily="18" charset="0"/>
              <a:ea typeface="黑体" panose="02010609060101010101" pitchFamily="49" charset="-122"/>
            </a:endParaRPr>
          </a:p>
        </p:txBody>
      </p:sp>
      <p:sp>
        <p:nvSpPr>
          <p:cNvPr id="594946" name="TextBox 14"/>
          <p:cNvSpPr txBox="1"/>
          <p:nvPr/>
        </p:nvSpPr>
        <p:spPr>
          <a:xfrm>
            <a:off x="304800" y="115888"/>
            <a:ext cx="7010400" cy="646112"/>
          </a:xfrm>
          <a:prstGeom prst="rect">
            <a:avLst/>
          </a:prstGeom>
          <a:noFill/>
          <a:ln w="9525">
            <a:noFill/>
          </a:ln>
        </p:spPr>
        <p:txBody>
          <a:bodyPr anchor="t" anchorCtr="0">
            <a:spAutoFit/>
          </a:bodyPr>
          <a:p>
            <a:pPr>
              <a:buClrTx/>
              <a:buFontTx/>
            </a:pPr>
            <a:r>
              <a:rPr lang="zh-CN" altLang="en-US" sz="3600" dirty="0">
                <a:solidFill>
                  <a:srgbClr val="0000CC"/>
                </a:solidFill>
                <a:latin typeface="楷体" panose="02010609060101010101" pitchFamily="49" charset="-122"/>
                <a:ea typeface="楷体" panose="02010609060101010101" pitchFamily="49" charset="-122"/>
              </a:rPr>
              <a:t>四、</a:t>
            </a:r>
            <a:r>
              <a:rPr lang="en-US" altLang="zh-CN" sz="3600" dirty="0">
                <a:solidFill>
                  <a:srgbClr val="0000CC"/>
                </a:solidFill>
                <a:latin typeface="Times New Roman" panose="02020603050405020304" pitchFamily="18" charset="0"/>
                <a:ea typeface="楷体" panose="02010609060101010101" pitchFamily="49" charset="-122"/>
              </a:rPr>
              <a:t>K</a:t>
            </a:r>
            <a:r>
              <a:rPr lang="zh-CN" altLang="en-US" sz="3600" dirty="0">
                <a:solidFill>
                  <a:srgbClr val="0000CC"/>
                </a:solidFill>
                <a:latin typeface="楷体" panose="02010609060101010101" pitchFamily="49" charset="-122"/>
                <a:ea typeface="楷体" panose="02010609060101010101" pitchFamily="49" charset="-122"/>
              </a:rPr>
              <a:t>均值聚类算法的理解</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一、评估方法</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62466" name="内容占位符 2"/>
          <p:cNvSpPr txBox="1"/>
          <p:nvPr/>
        </p:nvSpPr>
        <p:spPr>
          <a:xfrm>
            <a:off x="457200" y="1168400"/>
            <a:ext cx="7937500" cy="4699000"/>
          </a:xfrm>
          <a:prstGeom prst="rect">
            <a:avLst/>
          </a:prstGeom>
          <a:noFill/>
          <a:ln w="9525">
            <a:noFill/>
          </a:ln>
        </p:spPr>
        <p:txBody>
          <a:bodyPr anchor="t" anchorCtr="0"/>
          <a:p>
            <a:pPr marL="292100" indent="-292100" eaLnBrk="0" hangingPunct="0">
              <a:lnSpc>
                <a:spcPct val="120000"/>
              </a:lnSpc>
              <a:spcBef>
                <a:spcPct val="10000"/>
              </a:spcBef>
              <a:spcAft>
                <a:spcPts val="400"/>
              </a:spcAft>
              <a:buClr>
                <a:srgbClr val="0C7B9C"/>
              </a:buClr>
              <a:buSzPct val="75000"/>
              <a:buFont typeface="Monotype Sorts" pitchFamily="2" charset="2"/>
              <a:buChar char="l"/>
            </a:pPr>
            <a:r>
              <a:rPr lang="zh-CN" altLang="en-US" sz="3300" b="0" dirty="0">
                <a:solidFill>
                  <a:srgbClr val="023A91"/>
                </a:solidFill>
                <a:latin typeface="Arial" panose="020B0604020202020204" pitchFamily="34" charset="0"/>
              </a:rPr>
              <a:t>自助法：</a:t>
            </a:r>
            <a:endParaRPr lang="en-US" altLang="zh-CN" sz="3300" b="0" dirty="0">
              <a:solidFill>
                <a:srgbClr val="023A91"/>
              </a:solidFill>
              <a:latin typeface="Arial" panose="020B0604020202020204" pitchFamily="34" charset="0"/>
            </a:endParaRPr>
          </a:p>
          <a:p>
            <a:pPr marL="292100" indent="-292100" eaLnBrk="0" hangingPunct="0">
              <a:spcBef>
                <a:spcPct val="10000"/>
              </a:spcBef>
              <a:spcAft>
                <a:spcPts val="400"/>
              </a:spcAft>
              <a:buClr>
                <a:srgbClr val="0C7B9C"/>
              </a:buClr>
              <a:buSzPct val="75000"/>
              <a:buFont typeface="Arial" panose="020B0604020202020204" pitchFamily="34" charset="0"/>
            </a:pPr>
            <a:r>
              <a:rPr lang="en-US" altLang="zh-CN" sz="2600" b="0" dirty="0">
                <a:solidFill>
                  <a:srgbClr val="023A91"/>
                </a:solidFill>
                <a:latin typeface="Arial" panose="020B0604020202020204" pitchFamily="34" charset="0"/>
              </a:rPr>
              <a:t>	</a:t>
            </a:r>
            <a:r>
              <a:rPr lang="zh-CN" altLang="en-US" sz="2400" b="0" dirty="0">
                <a:latin typeface="Arial" panose="020B0604020202020204" pitchFamily="34" charset="0"/>
                <a:ea typeface="黑体" panose="02010609060101010101" pitchFamily="49" charset="-122"/>
              </a:rPr>
              <a:t>以自助采样法为基础，对数据集</a:t>
            </a:r>
            <a:r>
              <a:rPr lang="en-US" altLang="zh-CN" sz="2400" b="0" dirty="0">
                <a:latin typeface="Arial" panose="020B0604020202020204" pitchFamily="34" charset="0"/>
                <a:ea typeface="黑体" panose="02010609060101010101" pitchFamily="49" charset="-122"/>
              </a:rPr>
              <a:t>D</a:t>
            </a:r>
            <a:r>
              <a:rPr lang="zh-CN" altLang="en-US" sz="2400" b="0" dirty="0">
                <a:latin typeface="Arial" panose="020B0604020202020204" pitchFamily="34" charset="0"/>
                <a:ea typeface="黑体" panose="02010609060101010101" pitchFamily="49" charset="-122"/>
              </a:rPr>
              <a:t>有放回采样</a:t>
            </a:r>
            <a:r>
              <a:rPr lang="en-US" altLang="zh-CN" sz="2400" b="0" dirty="0">
                <a:latin typeface="Arial" panose="020B0604020202020204" pitchFamily="34" charset="0"/>
                <a:ea typeface="黑体" panose="02010609060101010101" pitchFamily="49" charset="-122"/>
              </a:rPr>
              <a:t>m</a:t>
            </a:r>
            <a:r>
              <a:rPr lang="zh-CN" altLang="en-US" sz="2400" b="0" dirty="0">
                <a:latin typeface="Arial" panose="020B0604020202020204" pitchFamily="34" charset="0"/>
                <a:ea typeface="黑体" panose="02010609060101010101" pitchFamily="49" charset="-122"/>
              </a:rPr>
              <a:t>次得到训练集     </a:t>
            </a:r>
            <a:r>
              <a:rPr lang="en-US" altLang="zh-CN" sz="2400" b="0" dirty="0">
                <a:latin typeface="Arial" panose="020B0604020202020204" pitchFamily="34" charset="0"/>
                <a:ea typeface="黑体" panose="02010609060101010101" pitchFamily="49" charset="-122"/>
              </a:rPr>
              <a:t>,           </a:t>
            </a:r>
            <a:r>
              <a:rPr lang="zh-CN" altLang="en-US" sz="2400" b="0" dirty="0">
                <a:latin typeface="Arial" panose="020B0604020202020204" pitchFamily="34" charset="0"/>
                <a:ea typeface="黑体" panose="02010609060101010101" pitchFamily="49" charset="-122"/>
              </a:rPr>
              <a:t>用做测试集</a:t>
            </a:r>
            <a:endParaRPr lang="en-US" altLang="zh-CN" sz="2400" b="0" dirty="0">
              <a:latin typeface="Arial" panose="020B0604020202020204" pitchFamily="34" charset="0"/>
              <a:ea typeface="黑体" panose="02010609060101010101" pitchFamily="49" charset="-122"/>
            </a:endParaRPr>
          </a:p>
          <a:p>
            <a:pPr marL="800100" lvl="1" indent="-342900" algn="l" rtl="0" eaLnBrk="0" fontAlgn="base" hangingPunct="0">
              <a:spcBef>
                <a:spcPct val="10000"/>
              </a:spcBef>
              <a:spcAft>
                <a:spcPts val="400"/>
              </a:spcAft>
              <a:buClr>
                <a:srgbClr val="0C7B9C"/>
              </a:buClr>
              <a:buFont typeface="Wingdings" panose="05000000000000000000" pitchFamily="2" charset="2"/>
              <a:buChar char="ü"/>
            </a:pPr>
            <a:r>
              <a:rPr lang="zh-CN" altLang="en-US" sz="2400" dirty="0">
                <a:solidFill>
                  <a:schemeClr val="tx1"/>
                </a:solidFill>
                <a:latin typeface="Arial" panose="020B0604020202020204" pitchFamily="34" charset="0"/>
                <a:ea typeface="黑体" panose="02010609060101010101" pitchFamily="49" charset="-122"/>
              </a:rPr>
              <a:t>实际模型与预期模型都使用</a:t>
            </a:r>
            <a:r>
              <a:rPr lang="en-US" altLang="zh-CN" sz="2400" dirty="0">
                <a:solidFill>
                  <a:schemeClr val="tx1"/>
                </a:solidFill>
                <a:latin typeface="Arial" panose="020B0604020202020204" pitchFamily="34" charset="0"/>
                <a:ea typeface="黑体" panose="02010609060101010101" pitchFamily="49" charset="-122"/>
              </a:rPr>
              <a:t>m</a:t>
            </a:r>
            <a:r>
              <a:rPr lang="zh-CN" altLang="en-US" sz="2400" dirty="0">
                <a:solidFill>
                  <a:schemeClr val="tx1"/>
                </a:solidFill>
                <a:latin typeface="Arial" panose="020B0604020202020204" pitchFamily="34" charset="0"/>
                <a:ea typeface="黑体" panose="02010609060101010101" pitchFamily="49" charset="-122"/>
              </a:rPr>
              <a:t>个训练样本</a:t>
            </a:r>
            <a:endParaRPr lang="zh-CN" altLang="en-US" sz="2400" dirty="0">
              <a:solidFill>
                <a:schemeClr val="tx1"/>
              </a:solidFill>
              <a:latin typeface="Arial" panose="020B0604020202020204" pitchFamily="34" charset="0"/>
              <a:ea typeface="黑体" panose="02010609060101010101" pitchFamily="49" charset="-122"/>
            </a:endParaRPr>
          </a:p>
          <a:p>
            <a:pPr marL="800100" lvl="1" indent="-342900" algn="l" rtl="0" eaLnBrk="0" fontAlgn="base" hangingPunct="0">
              <a:spcBef>
                <a:spcPct val="10000"/>
              </a:spcBef>
              <a:spcAft>
                <a:spcPts val="400"/>
              </a:spcAft>
              <a:buClr>
                <a:srgbClr val="0C7B9C"/>
              </a:buClr>
              <a:buFont typeface="Wingdings" panose="05000000000000000000" pitchFamily="2" charset="2"/>
              <a:buChar char="ü"/>
            </a:pPr>
            <a:r>
              <a:rPr lang="zh-CN" altLang="en-US" sz="2400" dirty="0">
                <a:solidFill>
                  <a:schemeClr val="tx1"/>
                </a:solidFill>
                <a:latin typeface="Arial" panose="020B0604020202020204" pitchFamily="34" charset="0"/>
                <a:ea typeface="黑体" panose="02010609060101010101" pitchFamily="49" charset="-122"/>
              </a:rPr>
              <a:t>约有</a:t>
            </a:r>
            <a:r>
              <a:rPr lang="en-US" altLang="zh-CN" sz="2400" dirty="0">
                <a:solidFill>
                  <a:schemeClr val="tx1"/>
                </a:solidFill>
                <a:latin typeface="Arial" panose="020B0604020202020204" pitchFamily="34" charset="0"/>
                <a:ea typeface="黑体" panose="02010609060101010101" pitchFamily="49" charset="-122"/>
              </a:rPr>
              <a:t>1/3</a:t>
            </a:r>
            <a:r>
              <a:rPr lang="zh-CN" altLang="en-US" sz="2400" dirty="0">
                <a:solidFill>
                  <a:schemeClr val="tx1"/>
                </a:solidFill>
                <a:latin typeface="Arial" panose="020B0604020202020204" pitchFamily="34" charset="0"/>
                <a:ea typeface="黑体" panose="02010609060101010101" pitchFamily="49" charset="-122"/>
              </a:rPr>
              <a:t>的样本没在训练集中出现，用作测试集 </a:t>
            </a:r>
            <a:endParaRPr lang="zh-CN" altLang="en-US" sz="2400" dirty="0">
              <a:solidFill>
                <a:schemeClr val="tx1"/>
              </a:solidFill>
              <a:latin typeface="Arial" panose="020B0604020202020204" pitchFamily="34" charset="0"/>
              <a:ea typeface="黑体" panose="02010609060101010101" pitchFamily="49" charset="-122"/>
            </a:endParaRPr>
          </a:p>
          <a:p>
            <a:pPr marL="800100" lvl="1" indent="-342900" algn="l" rtl="0" eaLnBrk="0" fontAlgn="base" hangingPunct="0">
              <a:spcBef>
                <a:spcPct val="10000"/>
              </a:spcBef>
              <a:spcAft>
                <a:spcPts val="400"/>
              </a:spcAft>
              <a:buClr>
                <a:srgbClr val="0C7B9C"/>
              </a:buClr>
              <a:buFont typeface="Wingdings" panose="05000000000000000000" pitchFamily="2" charset="2"/>
              <a:buChar char="ü"/>
            </a:pPr>
            <a:r>
              <a:rPr lang="zh-CN" altLang="en-US" sz="2400" dirty="0">
                <a:solidFill>
                  <a:schemeClr val="tx1"/>
                </a:solidFill>
                <a:latin typeface="Arial" panose="020B0604020202020204" pitchFamily="34" charset="0"/>
                <a:ea typeface="黑体" panose="02010609060101010101" pitchFamily="49" charset="-122"/>
              </a:rPr>
              <a:t>从初始数据集中产生多个不同的训练集，对集成学习有很大的好处</a:t>
            </a:r>
            <a:endParaRPr lang="zh-CN" altLang="en-US" sz="2400" dirty="0">
              <a:solidFill>
                <a:schemeClr val="tx1"/>
              </a:solidFill>
              <a:latin typeface="Arial" panose="020B0604020202020204" pitchFamily="34" charset="0"/>
              <a:ea typeface="黑体" panose="02010609060101010101" pitchFamily="49" charset="-122"/>
            </a:endParaRPr>
          </a:p>
          <a:p>
            <a:pPr marL="800100" lvl="1" indent="-342900" algn="l" rtl="0" eaLnBrk="0" fontAlgn="base" hangingPunct="0">
              <a:spcBef>
                <a:spcPct val="10000"/>
              </a:spcBef>
              <a:spcAft>
                <a:spcPts val="400"/>
              </a:spcAft>
              <a:buClr>
                <a:srgbClr val="0C7B9C"/>
              </a:buClr>
              <a:buFont typeface="Wingdings" panose="05000000000000000000" pitchFamily="2" charset="2"/>
              <a:buChar char="ü"/>
            </a:pPr>
            <a:r>
              <a:rPr lang="zh-CN" altLang="en-US" sz="2400" dirty="0">
                <a:solidFill>
                  <a:schemeClr val="tx1"/>
                </a:solidFill>
                <a:latin typeface="Arial" panose="020B0604020202020204" pitchFamily="34" charset="0"/>
                <a:ea typeface="黑体" panose="02010609060101010101" pitchFamily="49" charset="-122"/>
              </a:rPr>
              <a:t>自助法在数据集较小、难以有效划分训练</a:t>
            </a:r>
            <a:r>
              <a:rPr lang="en-US" altLang="zh-CN" sz="2400" dirty="0">
                <a:solidFill>
                  <a:schemeClr val="tx1"/>
                </a:solidFill>
                <a:latin typeface="Arial" panose="020B0604020202020204" pitchFamily="34" charset="0"/>
                <a:ea typeface="黑体" panose="02010609060101010101" pitchFamily="49" charset="-122"/>
              </a:rPr>
              <a:t>/</a:t>
            </a:r>
            <a:r>
              <a:rPr lang="zh-CN" altLang="en-US" sz="2400" dirty="0">
                <a:solidFill>
                  <a:schemeClr val="tx1"/>
                </a:solidFill>
                <a:latin typeface="Arial" panose="020B0604020202020204" pitchFamily="34" charset="0"/>
                <a:ea typeface="黑体" panose="02010609060101010101" pitchFamily="49" charset="-122"/>
              </a:rPr>
              <a:t>测试集时很有用；由于改变了数据集分布可能引入估计偏差，在数据量足够时，留出法和交叉验证法更常用。</a:t>
            </a:r>
            <a:endParaRPr lang="en-US" altLang="zh-CN" sz="2400" dirty="0">
              <a:solidFill>
                <a:schemeClr val="tx1"/>
              </a:solidFill>
              <a:latin typeface="Arial" panose="020B0604020202020204" pitchFamily="34" charset="0"/>
              <a:ea typeface="黑体" panose="02010609060101010101" pitchFamily="49" charset="-122"/>
            </a:endParaRPr>
          </a:p>
        </p:txBody>
      </p:sp>
      <p:graphicFrame>
        <p:nvGraphicFramePr>
          <p:cNvPr id="62467" name="Object 2"/>
          <p:cNvGraphicFramePr/>
          <p:nvPr/>
        </p:nvGraphicFramePr>
        <p:xfrm>
          <a:off x="1828800" y="2286000"/>
          <a:ext cx="317500" cy="379413"/>
        </p:xfrm>
        <a:graphic>
          <a:graphicData uri="http://schemas.openxmlformats.org/presentationml/2006/ole">
            <mc:AlternateContent xmlns:mc="http://schemas.openxmlformats.org/markup-compatibility/2006">
              <mc:Choice xmlns:v="urn:schemas-microsoft-com:vml" Requires="v">
                <p:oleObj spid="_x0000_s3086" name="" r:id="rId1" imgW="160020" imgH="191770" progId="Equation.Ribbit">
                  <p:embed/>
                </p:oleObj>
              </mc:Choice>
              <mc:Fallback>
                <p:oleObj name="" r:id="rId1" imgW="160020" imgH="191770" progId="Equation.Ribbit">
                  <p:embed/>
                  <p:pic>
                    <p:nvPicPr>
                      <p:cNvPr id="0" name="图片 3085"/>
                      <p:cNvPicPr/>
                      <p:nvPr/>
                    </p:nvPicPr>
                    <p:blipFill>
                      <a:blip r:embed="rId2"/>
                      <a:stretch>
                        <a:fillRect/>
                      </a:stretch>
                    </p:blipFill>
                    <p:spPr>
                      <a:xfrm>
                        <a:off x="1828800" y="2286000"/>
                        <a:ext cx="317500" cy="379413"/>
                      </a:xfrm>
                      <a:prstGeom prst="rect">
                        <a:avLst/>
                      </a:prstGeom>
                      <a:noFill/>
                      <a:ln w="38100">
                        <a:noFill/>
                        <a:miter/>
                      </a:ln>
                    </p:spPr>
                  </p:pic>
                </p:oleObj>
              </mc:Fallback>
            </mc:AlternateContent>
          </a:graphicData>
        </a:graphic>
      </p:graphicFrame>
      <p:graphicFrame>
        <p:nvGraphicFramePr>
          <p:cNvPr id="62468" name="Object 5"/>
          <p:cNvGraphicFramePr/>
          <p:nvPr/>
        </p:nvGraphicFramePr>
        <p:xfrm>
          <a:off x="2286000" y="2362200"/>
          <a:ext cx="857250" cy="304800"/>
        </p:xfrm>
        <a:graphic>
          <a:graphicData uri="http://schemas.openxmlformats.org/presentationml/2006/ole">
            <mc:AlternateContent xmlns:mc="http://schemas.openxmlformats.org/markup-compatibility/2006">
              <mc:Choice xmlns:v="urn:schemas-microsoft-com:vml" Requires="v">
                <p:oleObj spid="_x0000_s3087" name="" r:id="rId3" imgW="433070" imgH="182880" progId="Equation.Ribbit">
                  <p:embed/>
                </p:oleObj>
              </mc:Choice>
              <mc:Fallback>
                <p:oleObj name="" r:id="rId3" imgW="433070" imgH="182880" progId="Equation.Ribbit">
                  <p:embed/>
                  <p:pic>
                    <p:nvPicPr>
                      <p:cNvPr id="0" name="图片 3086"/>
                      <p:cNvPicPr/>
                      <p:nvPr/>
                    </p:nvPicPr>
                    <p:blipFill>
                      <a:blip r:embed="rId4"/>
                      <a:stretch>
                        <a:fillRect/>
                      </a:stretch>
                    </p:blipFill>
                    <p:spPr>
                      <a:xfrm>
                        <a:off x="2286000" y="2362200"/>
                        <a:ext cx="857250" cy="304800"/>
                      </a:xfrm>
                      <a:prstGeom prst="rect">
                        <a:avLst/>
                      </a:prstGeom>
                      <a:noFill/>
                      <a:ln w="38100">
                        <a:noFill/>
                        <a:miter/>
                      </a:ln>
                    </p:spPr>
                  </p:pic>
                </p:oleObj>
              </mc:Fallback>
            </mc:AlternateContent>
          </a:graphicData>
        </a:graphic>
      </p:graphicFrame>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6993" name="Rectangle 3"/>
          <p:cNvSpPr>
            <a:spLocks noGrp="1"/>
          </p:cNvSpPr>
          <p:nvPr>
            <p:ph idx="1"/>
          </p:nvPr>
        </p:nvSpPr>
        <p:spPr>
          <a:xfrm>
            <a:off x="304800" y="1219200"/>
            <a:ext cx="8458200" cy="5257800"/>
          </a:xfrm>
          <a:ln/>
        </p:spPr>
        <p:txBody>
          <a:bodyPr vert="horz" wrap="square" lIns="90488" tIns="44450" rIns="90488" bIns="44450" anchor="t" anchorCtr="0"/>
          <a:p>
            <a:pPr eaLnBrk="1" hangingPunct="1">
              <a:buNone/>
            </a:pPr>
            <a:r>
              <a:rPr lang="zh-CN" altLang="en-US" b="1" dirty="0">
                <a:solidFill>
                  <a:srgbClr val="FF0000"/>
                </a:solidFill>
                <a:latin typeface="Times New Roman" panose="02020603050405020304" pitchFamily="18" charset="0"/>
                <a:ea typeface="黑体" panose="02010609060101010101" pitchFamily="49" charset="-122"/>
              </a:rPr>
              <a:t>再推广一下就是：</a:t>
            </a:r>
            <a:endParaRPr lang="en-US" altLang="zh-CN" b="1" dirty="0">
              <a:solidFill>
                <a:srgbClr val="FF0000"/>
              </a:solidFill>
              <a:latin typeface="Times New Roman" panose="02020603050405020304" pitchFamily="18" charset="0"/>
              <a:ea typeface="黑体" panose="02010609060101010101" pitchFamily="49" charset="-122"/>
            </a:endParaRPr>
          </a:p>
          <a:p>
            <a:pPr eaLnBrk="1" hangingPunct="1"/>
            <a:r>
              <a:rPr lang="zh-CN" altLang="en-US" sz="2400" dirty="0">
                <a:latin typeface="Times New Roman" panose="02020603050405020304" pitchFamily="18" charset="0"/>
                <a:ea typeface="黑体" panose="02010609060101010101" pitchFamily="49" charset="-122"/>
              </a:rPr>
              <a:t>虽然聚类是一种无监督学习，给定的已知样本都没有类标记。但当聚类算法完成随机初始划分之后，每个样本点就相当于都有了类标记，只不过因为初始划分是随机选择的，这些类标记离真实的类标记可能还相差很远。</a:t>
            </a:r>
            <a:endParaRPr lang="en-US" altLang="zh-CN" sz="2400" dirty="0">
              <a:latin typeface="Times New Roman" panose="02020603050405020304" pitchFamily="18" charset="0"/>
              <a:ea typeface="黑体" panose="02010609060101010101" pitchFamily="49" charset="-122"/>
            </a:endParaRPr>
          </a:p>
          <a:p>
            <a:pPr eaLnBrk="1" hangingPunct="1"/>
            <a:r>
              <a:rPr lang="zh-CN" altLang="en-US" sz="2400" dirty="0">
                <a:latin typeface="Times New Roman" panose="02020603050405020304" pitchFamily="18" charset="0"/>
                <a:ea typeface="黑体" panose="02010609060101010101" pitchFamily="49" charset="-122"/>
              </a:rPr>
              <a:t>一旦样本点有了类标记，我们就可以利用监督学习技术来进行分类学习。因为这些类标记可能还存在错误，利用构建的分类器分类一遍样本是远远不够，还需要然后经过反复迭代分类多遍，不断更新这些类标记。</a:t>
            </a:r>
            <a:endParaRPr lang="en-US" altLang="zh-CN" sz="2400" dirty="0">
              <a:latin typeface="Times New Roman" panose="02020603050405020304" pitchFamily="18" charset="0"/>
              <a:ea typeface="黑体" panose="02010609060101010101" pitchFamily="49" charset="-122"/>
            </a:endParaRPr>
          </a:p>
          <a:p>
            <a:pPr eaLnBrk="1" hangingPunct="1">
              <a:buNone/>
            </a:pPr>
            <a:r>
              <a:rPr lang="en-US" altLang="zh-CN" sz="2400" b="1" dirty="0">
                <a:solidFill>
                  <a:srgbClr val="FF0000"/>
                </a:solidFill>
                <a:latin typeface="Times New Roman" panose="02020603050405020304" pitchFamily="18" charset="0"/>
                <a:ea typeface="黑体" panose="02010609060101010101" pitchFamily="49" charset="-122"/>
              </a:rPr>
              <a:t>	</a:t>
            </a:r>
            <a:r>
              <a:rPr lang="zh-CN" altLang="en-US" sz="2400" b="1" dirty="0">
                <a:solidFill>
                  <a:srgbClr val="FF0000"/>
                </a:solidFill>
                <a:latin typeface="Times New Roman" panose="02020603050405020304" pitchFamily="18" charset="0"/>
                <a:ea typeface="黑体" panose="02010609060101010101" pitchFamily="49" charset="-122"/>
              </a:rPr>
              <a:t>既然这样，我们是不是可以得出如下结论：</a:t>
            </a:r>
            <a:endParaRPr lang="en-US" altLang="zh-CN" sz="2400" b="1" dirty="0">
              <a:solidFill>
                <a:srgbClr val="FF0000"/>
              </a:solidFill>
              <a:latin typeface="Times New Roman" panose="02020603050405020304" pitchFamily="18" charset="0"/>
              <a:ea typeface="黑体" panose="02010609060101010101" pitchFamily="49" charset="-122"/>
            </a:endParaRPr>
          </a:p>
          <a:p>
            <a:pPr eaLnBrk="1" hangingPunct="1">
              <a:buNone/>
            </a:pPr>
            <a:r>
              <a:rPr lang="en-US" altLang="zh-CN" sz="2400" b="1" dirty="0">
                <a:solidFill>
                  <a:srgbClr val="FF0000"/>
                </a:solidFill>
                <a:latin typeface="Times New Roman" panose="02020603050405020304" pitchFamily="18" charset="0"/>
                <a:ea typeface="黑体" panose="02010609060101010101" pitchFamily="49" charset="-122"/>
              </a:rPr>
              <a:t>	</a:t>
            </a:r>
            <a:r>
              <a:rPr lang="zh-CN" altLang="en-US" sz="2400" b="1" dirty="0">
                <a:solidFill>
                  <a:srgbClr val="FF0000"/>
                </a:solidFill>
                <a:latin typeface="Times New Roman" panose="02020603050405020304" pitchFamily="18" charset="0"/>
                <a:ea typeface="黑体" panose="02010609060101010101" pitchFamily="49" charset="-122"/>
              </a:rPr>
              <a:t>聚类</a:t>
            </a:r>
            <a:r>
              <a:rPr lang="en-US" altLang="zh-CN" sz="2400" b="1" dirty="0">
                <a:solidFill>
                  <a:srgbClr val="FF0000"/>
                </a:solidFill>
                <a:latin typeface="Times New Roman" panose="02020603050405020304" pitchFamily="18" charset="0"/>
                <a:ea typeface="黑体" panose="02010609060101010101" pitchFamily="49" charset="-122"/>
              </a:rPr>
              <a:t>=</a:t>
            </a:r>
            <a:r>
              <a:rPr lang="zh-CN" altLang="en-US" sz="2400" b="1" dirty="0">
                <a:solidFill>
                  <a:srgbClr val="FF0000"/>
                </a:solidFill>
                <a:latin typeface="Times New Roman" panose="02020603050405020304" pitchFamily="18" charset="0"/>
                <a:ea typeface="黑体" panose="02010609060101010101" pitchFamily="49" charset="-122"/>
              </a:rPr>
              <a:t>随机初始标记</a:t>
            </a:r>
            <a:r>
              <a:rPr lang="en-US" altLang="zh-CN" sz="2400" b="1" dirty="0">
                <a:solidFill>
                  <a:srgbClr val="FF0000"/>
                </a:solidFill>
                <a:latin typeface="Times New Roman" panose="02020603050405020304" pitchFamily="18" charset="0"/>
                <a:ea typeface="黑体" panose="02010609060101010101" pitchFamily="49" charset="-122"/>
              </a:rPr>
              <a:t>+</a:t>
            </a:r>
            <a:r>
              <a:rPr lang="zh-CN" altLang="en-US" sz="2400" b="1" dirty="0">
                <a:solidFill>
                  <a:srgbClr val="FF0000"/>
                </a:solidFill>
                <a:latin typeface="Times New Roman" panose="02020603050405020304" pitchFamily="18" charset="0"/>
                <a:ea typeface="黑体" panose="02010609060101010101" pitchFamily="49" charset="-122"/>
              </a:rPr>
              <a:t>有限次迭代收敛的分类？</a:t>
            </a:r>
            <a:endParaRPr lang="en-US" altLang="zh-CN" sz="2400" b="1" dirty="0">
              <a:solidFill>
                <a:srgbClr val="FF0000"/>
              </a:solidFill>
              <a:latin typeface="Times New Roman" panose="02020603050405020304" pitchFamily="18" charset="0"/>
              <a:ea typeface="黑体" panose="02010609060101010101" pitchFamily="49" charset="-122"/>
            </a:endParaRPr>
          </a:p>
          <a:p>
            <a:pPr eaLnBrk="1" hangingPunct="1">
              <a:buNone/>
            </a:pPr>
            <a:r>
              <a:rPr lang="en-US" altLang="zh-CN" sz="2400" b="1" dirty="0">
                <a:solidFill>
                  <a:srgbClr val="FF0000"/>
                </a:solidFill>
                <a:latin typeface="Times New Roman" panose="02020603050405020304" pitchFamily="18" charset="0"/>
                <a:ea typeface="黑体" panose="02010609060101010101" pitchFamily="49" charset="-122"/>
              </a:rPr>
              <a:t>	</a:t>
            </a:r>
            <a:r>
              <a:rPr lang="zh-CN" altLang="en-US" sz="2400" b="1" dirty="0">
                <a:solidFill>
                  <a:srgbClr val="FF0000"/>
                </a:solidFill>
                <a:latin typeface="Times New Roman" panose="02020603050405020304" pitchFamily="18" charset="0"/>
                <a:ea typeface="黑体" panose="02010609060101010101" pitchFamily="49" charset="-122"/>
              </a:rPr>
              <a:t>如果结论成立，每一个聚类算法是不是都存在一个对应的分类算法？</a:t>
            </a:r>
            <a:r>
              <a:rPr lang="en-US" altLang="zh-CN" sz="2400" b="1" dirty="0">
                <a:solidFill>
                  <a:srgbClr val="FF0000"/>
                </a:solidFill>
                <a:latin typeface="Times New Roman" panose="02020603050405020304" pitchFamily="18" charset="0"/>
                <a:ea typeface="黑体" panose="02010609060101010101" pitchFamily="49" charset="-122"/>
              </a:rPr>
              <a:t> K</a:t>
            </a:r>
            <a:r>
              <a:rPr lang="zh-CN" altLang="en-US" sz="2400" b="1" dirty="0">
                <a:solidFill>
                  <a:srgbClr val="FF0000"/>
                </a:solidFill>
                <a:latin typeface="Times New Roman" panose="02020603050405020304" pitchFamily="18" charset="0"/>
                <a:ea typeface="黑体" panose="02010609060101010101" pitchFamily="49" charset="-122"/>
              </a:rPr>
              <a:t>均值聚类对应于</a:t>
            </a:r>
            <a:r>
              <a:rPr lang="en-US" altLang="zh-CN" sz="2400" b="1" dirty="0">
                <a:solidFill>
                  <a:srgbClr val="FF0000"/>
                </a:solidFill>
                <a:latin typeface="Times New Roman" panose="02020603050405020304" pitchFamily="18" charset="0"/>
                <a:ea typeface="黑体" panose="02010609060101010101" pitchFamily="49" charset="-122"/>
              </a:rPr>
              <a:t>1</a:t>
            </a:r>
            <a:r>
              <a:rPr lang="zh-CN" altLang="en-US" sz="2400" b="1" dirty="0">
                <a:solidFill>
                  <a:srgbClr val="FF0000"/>
                </a:solidFill>
                <a:latin typeface="Times New Roman" panose="02020603050405020304" pitchFamily="18" charset="0"/>
                <a:ea typeface="黑体" panose="02010609060101010101" pitchFamily="49" charset="-122"/>
              </a:rPr>
              <a:t>近邻分类！</a:t>
            </a:r>
            <a:r>
              <a:rPr lang="en-US" altLang="zh-CN" sz="2400" b="1" dirty="0">
                <a:solidFill>
                  <a:srgbClr val="FF0000"/>
                </a:solidFill>
                <a:latin typeface="Times New Roman" panose="02020603050405020304" pitchFamily="18" charset="0"/>
                <a:ea typeface="黑体" panose="02010609060101010101" pitchFamily="49" charset="-122"/>
              </a:rPr>
              <a:t>K</a:t>
            </a:r>
            <a:r>
              <a:rPr lang="zh-CN" altLang="en-US" sz="2400" b="1" dirty="0">
                <a:solidFill>
                  <a:srgbClr val="FF0000"/>
                </a:solidFill>
                <a:latin typeface="Times New Roman" panose="02020603050405020304" pitchFamily="18" charset="0"/>
                <a:ea typeface="黑体" panose="02010609060101010101" pitchFamily="49" charset="-122"/>
              </a:rPr>
              <a:t>分布呢？其他呢？</a:t>
            </a:r>
            <a:endParaRPr lang="zh-CN" altLang="en-US" sz="2400" dirty="0">
              <a:latin typeface="Times New Roman" panose="02020603050405020304" pitchFamily="18" charset="0"/>
              <a:ea typeface="黑体" panose="02010609060101010101" pitchFamily="49" charset="-122"/>
            </a:endParaRPr>
          </a:p>
        </p:txBody>
      </p:sp>
      <p:sp>
        <p:nvSpPr>
          <p:cNvPr id="596994" name="TextBox 14"/>
          <p:cNvSpPr txBox="1"/>
          <p:nvPr/>
        </p:nvSpPr>
        <p:spPr>
          <a:xfrm>
            <a:off x="304800" y="115888"/>
            <a:ext cx="7010400" cy="646112"/>
          </a:xfrm>
          <a:prstGeom prst="rect">
            <a:avLst/>
          </a:prstGeom>
          <a:noFill/>
          <a:ln w="9525">
            <a:noFill/>
          </a:ln>
        </p:spPr>
        <p:txBody>
          <a:bodyPr anchor="t" anchorCtr="0">
            <a:spAutoFit/>
          </a:bodyPr>
          <a:p>
            <a:pPr>
              <a:buClrTx/>
              <a:buFontTx/>
            </a:pPr>
            <a:r>
              <a:rPr lang="zh-CN" altLang="en-US" sz="3600" dirty="0">
                <a:solidFill>
                  <a:srgbClr val="0000CC"/>
                </a:solidFill>
                <a:latin typeface="楷体" panose="02010609060101010101" pitchFamily="49" charset="-122"/>
                <a:ea typeface="楷体" panose="02010609060101010101" pitchFamily="49" charset="-122"/>
              </a:rPr>
              <a:t>四、</a:t>
            </a:r>
            <a:r>
              <a:rPr lang="en-US" altLang="zh-CN" sz="3600" dirty="0">
                <a:solidFill>
                  <a:srgbClr val="0000CC"/>
                </a:solidFill>
                <a:latin typeface="Times New Roman" panose="02020603050405020304" pitchFamily="18" charset="0"/>
                <a:ea typeface="楷体" panose="02010609060101010101" pitchFamily="49" charset="-122"/>
              </a:rPr>
              <a:t>K</a:t>
            </a:r>
            <a:r>
              <a:rPr lang="zh-CN" altLang="en-US" sz="3600" dirty="0">
                <a:solidFill>
                  <a:srgbClr val="0000CC"/>
                </a:solidFill>
                <a:latin typeface="楷体" panose="02010609060101010101" pitchFamily="49" charset="-122"/>
                <a:ea typeface="楷体" panose="02010609060101010101" pitchFamily="49" charset="-122"/>
              </a:rPr>
              <a:t>均值聚类算法的理解</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表格 9"/>
          <p:cNvGraphicFramePr>
            <a:graphicFrameLocks noGrp="1"/>
          </p:cNvGraphicFramePr>
          <p:nvPr/>
        </p:nvGraphicFramePr>
        <p:xfrm>
          <a:off x="838200" y="1219200"/>
          <a:ext cx="7239000" cy="4495800"/>
        </p:xfrm>
        <a:graphic>
          <a:graphicData uri="http://schemas.openxmlformats.org/drawingml/2006/table">
            <a:tbl>
              <a:tblPr/>
              <a:tblGrid>
                <a:gridCol w="586946"/>
                <a:gridCol w="1239107"/>
                <a:gridCol w="1673884"/>
                <a:gridCol w="1239107"/>
                <a:gridCol w="978243"/>
                <a:gridCol w="1521712"/>
              </a:tblGrid>
              <a:tr h="299720">
                <a:tc>
                  <a:txBody>
                    <a:bodyPr/>
                    <a:lstStyle/>
                    <a:p>
                      <a:pPr algn="ctr">
                        <a:spcAft>
                          <a:spcPts val="0"/>
                        </a:spcAft>
                      </a:pPr>
                      <a:r>
                        <a:rPr lang="en-US" altLang="zh-CN" sz="1800" kern="100" dirty="0" smtClean="0">
                          <a:solidFill>
                            <a:srgbClr val="0000FF"/>
                          </a:solidFill>
                          <a:latin typeface="Times New Roman" panose="02020603050405020304"/>
                          <a:ea typeface="宋体" panose="02010600030101010101" pitchFamily="2" charset="-122"/>
                          <a:cs typeface="Times New Roman" panose="02020603050405020304"/>
                        </a:rPr>
                        <a:t>Day</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dirty="0" smtClean="0">
                          <a:latin typeface="Times New Roman" panose="02020603050405020304"/>
                          <a:ea typeface="宋体" panose="02010600030101010101" pitchFamily="2" charset="-122"/>
                          <a:cs typeface="Times New Roman" panose="02020603050405020304"/>
                        </a:rPr>
                        <a:t>Outlook</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dirty="0" smtClean="0">
                          <a:latin typeface="Times New Roman" panose="02020603050405020304"/>
                          <a:ea typeface="宋体" panose="02010600030101010101" pitchFamily="2" charset="-122"/>
                          <a:cs typeface="Times New Roman" panose="02020603050405020304"/>
                        </a:rPr>
                        <a:t>Temperature</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dirty="0" smtClean="0">
                          <a:latin typeface="Times New Roman" panose="02020603050405020304"/>
                          <a:ea typeface="宋体" panose="02010600030101010101" pitchFamily="2" charset="-122"/>
                          <a:cs typeface="Times New Roman" panose="02020603050405020304"/>
                        </a:rPr>
                        <a:t>Humidity</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dirty="0" smtClean="0">
                          <a:latin typeface="Times New Roman" panose="02020603050405020304"/>
                          <a:ea typeface="宋体" panose="02010600030101010101" pitchFamily="2" charset="-122"/>
                          <a:cs typeface="Times New Roman" panose="02020603050405020304"/>
                        </a:rPr>
                        <a:t>Wind</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dirty="0" err="1" smtClean="0">
                          <a:solidFill>
                            <a:srgbClr val="FF0000"/>
                          </a:solidFill>
                          <a:latin typeface="Times New Roman" panose="02020603050405020304"/>
                          <a:ea typeface="宋体" panose="02010600030101010101" pitchFamily="2" charset="-122"/>
                          <a:cs typeface="Times New Roman" panose="02020603050405020304"/>
                        </a:rPr>
                        <a:t>PlayTennis</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72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1</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Sunny</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Hot</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High</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Weak</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No</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72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2</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Sunny</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Hot</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High</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Strong</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No</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72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3</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Overcast</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Hot</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High</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Weak</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Yes</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72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4</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Rain</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Mild</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High</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Weak</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Yes</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72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5</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Rain</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Cool</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smtClean="0">
                          <a:latin typeface="Times New Roman" panose="02020603050405020304"/>
                          <a:ea typeface="宋体" panose="02010600030101010101" pitchFamily="2" charset="-122"/>
                          <a:cs typeface="Times New Roman" panose="02020603050405020304"/>
                        </a:rPr>
                        <a:t>N</a:t>
                      </a:r>
                      <a:r>
                        <a:rPr lang="en-US" altLang="zh-CN" sz="1800" kern="100" dirty="0" smtClean="0">
                          <a:latin typeface="Times New Roman" panose="02020603050405020304"/>
                          <a:ea typeface="宋体" panose="02010600030101010101" pitchFamily="2" charset="-122"/>
                          <a:cs typeface="Times New Roman" panose="02020603050405020304"/>
                        </a:rPr>
                        <a:t>ormal</a:t>
                      </a:r>
                      <a:endParaRPr lang="en-US"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Weak</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Yes</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72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6</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Rain</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Cool</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kern="100" dirty="0" smtClean="0">
                          <a:latin typeface="Times New Roman" panose="02020603050405020304"/>
                          <a:ea typeface="宋体" panose="02010600030101010101" pitchFamily="2" charset="-122"/>
                          <a:cs typeface="Times New Roman" panose="02020603050405020304"/>
                        </a:rPr>
                        <a:t>N</a:t>
                      </a:r>
                      <a:r>
                        <a:rPr lang="en-US" altLang="zh-CN" sz="1800" kern="100" dirty="0" smtClean="0">
                          <a:latin typeface="Times New Roman" panose="02020603050405020304"/>
                          <a:ea typeface="宋体" panose="02010600030101010101" pitchFamily="2" charset="-122"/>
                          <a:cs typeface="Times New Roman" panose="02020603050405020304"/>
                        </a:rPr>
                        <a:t>ormal</a:t>
                      </a:r>
                      <a:endParaRPr lang="en-US"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Strong</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No</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72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7</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Overcast</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Cool</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kern="100" dirty="0" smtClean="0">
                          <a:latin typeface="Times New Roman" panose="02020603050405020304"/>
                          <a:ea typeface="宋体" panose="02010600030101010101" pitchFamily="2" charset="-122"/>
                          <a:cs typeface="Times New Roman" panose="02020603050405020304"/>
                        </a:rPr>
                        <a:t>N</a:t>
                      </a:r>
                      <a:r>
                        <a:rPr lang="en-US" altLang="zh-CN" sz="1800" kern="100" dirty="0" smtClean="0">
                          <a:latin typeface="Times New Roman" panose="02020603050405020304"/>
                          <a:ea typeface="宋体" panose="02010600030101010101" pitchFamily="2" charset="-122"/>
                          <a:cs typeface="Times New Roman" panose="02020603050405020304"/>
                        </a:rPr>
                        <a:t>ormal</a:t>
                      </a:r>
                      <a:endParaRPr lang="en-US"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Strong</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Yes</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72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8</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Sunny</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Mild</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High</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Weak</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No</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72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9</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Sunny</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Cool</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kern="100" dirty="0" smtClean="0">
                          <a:latin typeface="Times New Roman" panose="02020603050405020304"/>
                          <a:ea typeface="宋体" panose="02010600030101010101" pitchFamily="2" charset="-122"/>
                          <a:cs typeface="Times New Roman" panose="02020603050405020304"/>
                        </a:rPr>
                        <a:t>N</a:t>
                      </a:r>
                      <a:r>
                        <a:rPr lang="en-US" altLang="zh-CN" sz="1800" kern="100" dirty="0" smtClean="0">
                          <a:latin typeface="Times New Roman" panose="02020603050405020304"/>
                          <a:ea typeface="宋体" panose="02010600030101010101" pitchFamily="2" charset="-122"/>
                          <a:cs typeface="Times New Roman" panose="02020603050405020304"/>
                        </a:rPr>
                        <a:t>ormal</a:t>
                      </a:r>
                      <a:endParaRPr lang="en-US"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Weak</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Yes</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72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10</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Rain</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Mild</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kern="100" dirty="0" smtClean="0">
                          <a:latin typeface="Times New Roman" panose="02020603050405020304"/>
                          <a:ea typeface="宋体" panose="02010600030101010101" pitchFamily="2" charset="-122"/>
                          <a:cs typeface="Times New Roman" panose="02020603050405020304"/>
                        </a:rPr>
                        <a:t>N</a:t>
                      </a:r>
                      <a:r>
                        <a:rPr lang="en-US" altLang="zh-CN" sz="1800" kern="100" dirty="0" smtClean="0">
                          <a:latin typeface="Times New Roman" panose="02020603050405020304"/>
                          <a:ea typeface="宋体" panose="02010600030101010101" pitchFamily="2" charset="-122"/>
                          <a:cs typeface="Times New Roman" panose="02020603050405020304"/>
                        </a:rPr>
                        <a:t>ormal</a:t>
                      </a:r>
                      <a:endParaRPr lang="en-US"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Weak</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Yes</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72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11</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Sunny</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Mild</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kern="100" dirty="0" smtClean="0">
                          <a:latin typeface="Times New Roman" panose="02020603050405020304"/>
                          <a:ea typeface="宋体" panose="02010600030101010101" pitchFamily="2" charset="-122"/>
                          <a:cs typeface="Times New Roman" panose="02020603050405020304"/>
                        </a:rPr>
                        <a:t>N</a:t>
                      </a:r>
                      <a:r>
                        <a:rPr lang="en-US" altLang="zh-CN" sz="1800" kern="100" dirty="0" smtClean="0">
                          <a:latin typeface="Times New Roman" panose="02020603050405020304"/>
                          <a:ea typeface="宋体" panose="02010600030101010101" pitchFamily="2" charset="-122"/>
                          <a:cs typeface="Times New Roman" panose="02020603050405020304"/>
                        </a:rPr>
                        <a:t>ormal</a:t>
                      </a:r>
                      <a:endParaRPr lang="en-US"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Times New Roman" panose="02020603050405020304"/>
                          <a:ea typeface="宋体" panose="02010600030101010101" pitchFamily="2" charset="-122"/>
                          <a:cs typeface="Times New Roman" panose="02020603050405020304"/>
                        </a:rPr>
                        <a:t>Strong</a:t>
                      </a:r>
                      <a:endParaRPr lang="zh-CN"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Yes</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72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12</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Overcast</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Mild</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High</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Strong</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Yes</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72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13</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Overcast</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Hot</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kern="100" dirty="0" smtClean="0">
                          <a:latin typeface="Times New Roman" panose="02020603050405020304"/>
                          <a:ea typeface="宋体" panose="02010600030101010101" pitchFamily="2" charset="-122"/>
                          <a:cs typeface="Times New Roman" panose="02020603050405020304"/>
                        </a:rPr>
                        <a:t>N</a:t>
                      </a:r>
                      <a:r>
                        <a:rPr lang="en-US" altLang="zh-CN" sz="1800" kern="100" dirty="0" smtClean="0">
                          <a:latin typeface="Times New Roman" panose="02020603050405020304"/>
                          <a:ea typeface="宋体" panose="02010600030101010101" pitchFamily="2" charset="-122"/>
                          <a:cs typeface="Times New Roman" panose="02020603050405020304"/>
                        </a:rPr>
                        <a:t>ormal</a:t>
                      </a:r>
                      <a:endParaRPr lang="en-US" sz="1800" kern="100" dirty="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Weak</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Yes</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720">
                <a:tc>
                  <a:txBody>
                    <a:bodyPr/>
                    <a:lstStyle/>
                    <a:p>
                      <a:pPr algn="ctr">
                        <a:spcAft>
                          <a:spcPts val="0"/>
                        </a:spcAft>
                      </a:pPr>
                      <a:r>
                        <a:rPr lang="en-US" sz="1800" kern="100" dirty="0">
                          <a:solidFill>
                            <a:srgbClr val="0000FF"/>
                          </a:solidFill>
                          <a:latin typeface="Times New Roman" panose="02020603050405020304"/>
                          <a:ea typeface="宋体" panose="02010600030101010101" pitchFamily="2" charset="-122"/>
                          <a:cs typeface="Times New Roman" panose="02020603050405020304"/>
                        </a:rPr>
                        <a:t>14</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Rain</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Mild</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High</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Times New Roman" panose="02020603050405020304"/>
                          <a:ea typeface="宋体" panose="02010600030101010101" pitchFamily="2" charset="-122"/>
                          <a:cs typeface="Times New Roman" panose="02020603050405020304"/>
                        </a:rPr>
                        <a:t>Strong</a:t>
                      </a:r>
                      <a:endParaRPr lang="zh-CN" sz="1800" kern="100">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FF0000"/>
                          </a:solidFill>
                          <a:latin typeface="Times New Roman" panose="02020603050405020304"/>
                          <a:ea typeface="宋体" panose="02010600030101010101" pitchFamily="2" charset="-122"/>
                          <a:cs typeface="Times New Roman" panose="02020603050405020304"/>
                        </a:rPr>
                        <a:t>No</a:t>
                      </a:r>
                      <a:endParaRPr lang="zh-CN" sz="1800"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2" name="表格 11"/>
          <p:cNvGraphicFramePr>
            <a:graphicFrameLocks noGrp="1"/>
          </p:cNvGraphicFramePr>
          <p:nvPr/>
        </p:nvGraphicFramePr>
        <p:xfrm>
          <a:off x="838200" y="5943600"/>
          <a:ext cx="7239000" cy="300038"/>
        </p:xfrm>
        <a:graphic>
          <a:graphicData uri="http://schemas.openxmlformats.org/drawingml/2006/table">
            <a:tbl>
              <a:tblPr/>
              <a:tblGrid>
                <a:gridCol w="586946"/>
                <a:gridCol w="1239107"/>
                <a:gridCol w="1673884"/>
                <a:gridCol w="1239107"/>
                <a:gridCol w="978243"/>
                <a:gridCol w="1521712"/>
              </a:tblGrid>
              <a:tr h="300038">
                <a:tc>
                  <a:txBody>
                    <a:bodyPr/>
                    <a:lstStyle/>
                    <a:p>
                      <a:pPr marL="0" algn="ctr" defTabSz="914400" rtl="0" eaLnBrk="1" latinLnBrk="0" hangingPunct="1">
                        <a:spcAft>
                          <a:spcPts val="0"/>
                        </a:spcAft>
                      </a:pPr>
                      <a:r>
                        <a:rPr lang="en-US" altLang="zh-CN" sz="1800" kern="100" dirty="0" smtClean="0">
                          <a:solidFill>
                            <a:srgbClr val="0000FF"/>
                          </a:solidFill>
                          <a:latin typeface="Times New Roman" panose="02020603050405020304"/>
                          <a:ea typeface="宋体" panose="02010600030101010101" pitchFamily="2" charset="-122"/>
                          <a:cs typeface="Times New Roman" panose="02020603050405020304"/>
                        </a:rPr>
                        <a:t>15</a:t>
                      </a:r>
                      <a:endParaRPr lang="zh-CN" sz="1800" kern="100" dirty="0">
                        <a:solidFill>
                          <a:srgbClr val="0000FF"/>
                        </a:solidFill>
                        <a:latin typeface="Times New Roman" panose="02020603050405020304"/>
                        <a:ea typeface="宋体" panose="02010600030101010101" pitchFamily="2" charset="-122"/>
                        <a:cs typeface="Times New Roman" panose="02020603050405020304"/>
                      </a:endParaRPr>
                    </a:p>
                  </a:txBody>
                  <a:tcPr marL="9525" marR="9525" marT="953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1" kern="100" dirty="0" smtClean="0">
                          <a:solidFill>
                            <a:srgbClr val="00B050"/>
                          </a:solidFill>
                          <a:latin typeface="Times New Roman" panose="02020603050405020304"/>
                          <a:ea typeface="宋体" panose="02010600030101010101" pitchFamily="2" charset="-122"/>
                          <a:cs typeface="Times New Roman" panose="02020603050405020304"/>
                        </a:rPr>
                        <a:t>Sunny</a:t>
                      </a:r>
                      <a:endParaRPr lang="zh-CN" sz="1800" b="1" kern="100" dirty="0">
                        <a:solidFill>
                          <a:srgbClr val="00B050"/>
                        </a:solidFill>
                        <a:latin typeface="Times New Roman" panose="02020603050405020304"/>
                        <a:ea typeface="宋体" panose="02010600030101010101" pitchFamily="2" charset="-122"/>
                        <a:cs typeface="Times New Roman" panose="02020603050405020304"/>
                      </a:endParaRPr>
                    </a:p>
                  </a:txBody>
                  <a:tcPr marL="9525" marR="9525" marT="953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1" kern="100" dirty="0" smtClean="0">
                          <a:solidFill>
                            <a:srgbClr val="00B050"/>
                          </a:solidFill>
                          <a:latin typeface="Times New Roman" panose="02020603050405020304"/>
                          <a:ea typeface="宋体" panose="02010600030101010101" pitchFamily="2" charset="-122"/>
                          <a:cs typeface="Times New Roman" panose="02020603050405020304"/>
                        </a:rPr>
                        <a:t>Cool</a:t>
                      </a:r>
                      <a:endParaRPr lang="zh-CN" sz="1800" b="1" kern="100" dirty="0">
                        <a:solidFill>
                          <a:srgbClr val="00B050"/>
                        </a:solidFill>
                        <a:latin typeface="Times New Roman" panose="02020603050405020304"/>
                        <a:ea typeface="宋体" panose="02010600030101010101" pitchFamily="2" charset="-122"/>
                        <a:cs typeface="Times New Roman" panose="02020603050405020304"/>
                      </a:endParaRPr>
                    </a:p>
                  </a:txBody>
                  <a:tcPr marL="9525" marR="9525" marT="953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dirty="0" smtClean="0">
                          <a:solidFill>
                            <a:srgbClr val="00B050"/>
                          </a:solidFill>
                          <a:latin typeface="Times New Roman" panose="02020603050405020304"/>
                          <a:ea typeface="宋体" panose="02010600030101010101" pitchFamily="2" charset="-122"/>
                          <a:cs typeface="Times New Roman" panose="02020603050405020304"/>
                        </a:rPr>
                        <a:t>High</a:t>
                      </a:r>
                      <a:endParaRPr lang="zh-CN" sz="1800" b="1" kern="100" dirty="0">
                        <a:solidFill>
                          <a:srgbClr val="00B050"/>
                        </a:solidFill>
                        <a:latin typeface="Times New Roman" panose="02020603050405020304"/>
                        <a:ea typeface="宋体" panose="02010600030101010101" pitchFamily="2" charset="-122"/>
                        <a:cs typeface="Times New Roman" panose="02020603050405020304"/>
                      </a:endParaRPr>
                    </a:p>
                  </a:txBody>
                  <a:tcPr marL="9525" marR="9525" marT="953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1" kern="100" dirty="0" smtClean="0">
                          <a:solidFill>
                            <a:srgbClr val="00B050"/>
                          </a:solidFill>
                          <a:latin typeface="Times New Roman" panose="02020603050405020304"/>
                          <a:ea typeface="宋体" panose="02010600030101010101" pitchFamily="2" charset="-122"/>
                          <a:cs typeface="Times New Roman" panose="02020603050405020304"/>
                        </a:rPr>
                        <a:t>Strong</a:t>
                      </a:r>
                      <a:endParaRPr lang="zh-CN" sz="1800" b="1" kern="100" dirty="0">
                        <a:solidFill>
                          <a:srgbClr val="00B050"/>
                        </a:solidFill>
                        <a:latin typeface="Times New Roman" panose="02020603050405020304"/>
                        <a:ea typeface="宋体" panose="02010600030101010101" pitchFamily="2" charset="-122"/>
                        <a:cs typeface="Times New Roman" panose="02020603050405020304"/>
                      </a:endParaRPr>
                    </a:p>
                  </a:txBody>
                  <a:tcPr marL="9525" marR="9525" marT="953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800" b="1" kern="100" dirty="0" smtClean="0">
                          <a:solidFill>
                            <a:srgbClr val="FF0000"/>
                          </a:solidFill>
                          <a:latin typeface="Times New Roman" panose="02020603050405020304"/>
                          <a:ea typeface="宋体" panose="02010600030101010101" pitchFamily="2" charset="-122"/>
                          <a:cs typeface="Times New Roman" panose="02020603050405020304"/>
                        </a:rPr>
                        <a:t>？</a:t>
                      </a:r>
                      <a:endParaRPr lang="zh-CN" sz="1800" b="1" kern="100" dirty="0">
                        <a:solidFill>
                          <a:srgbClr val="FF0000"/>
                        </a:solidFill>
                        <a:latin typeface="Times New Roman" panose="02020603050405020304"/>
                        <a:ea typeface="宋体" panose="02010600030101010101" pitchFamily="2" charset="-122"/>
                        <a:cs typeface="Times New Roman" panose="02020603050405020304"/>
                      </a:endParaRPr>
                    </a:p>
                  </a:txBody>
                  <a:tcPr marL="9525" marR="9525" marT="953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99171" name="TextBox 14"/>
          <p:cNvSpPr txBox="1"/>
          <p:nvPr/>
        </p:nvSpPr>
        <p:spPr>
          <a:xfrm>
            <a:off x="304800" y="115888"/>
            <a:ext cx="8534400" cy="646112"/>
          </a:xfrm>
          <a:prstGeom prst="rect">
            <a:avLst/>
          </a:prstGeom>
          <a:noFill/>
          <a:ln w="9525">
            <a:noFill/>
          </a:ln>
        </p:spPr>
        <p:txBody>
          <a:bodyPr anchor="t" anchorCtr="0">
            <a:spAutoFit/>
          </a:bodyPr>
          <a:p>
            <a:pPr algn="ctr">
              <a:buClrTx/>
              <a:buFontTx/>
            </a:pPr>
            <a:r>
              <a:rPr lang="zh-CN" altLang="en-US" sz="3600" dirty="0">
                <a:solidFill>
                  <a:srgbClr val="0000CC"/>
                </a:solidFill>
                <a:latin typeface="楷体" panose="02010609060101010101" pitchFamily="49" charset="-122"/>
                <a:ea typeface="楷体" panose="02010609060101010101" pitchFamily="49" charset="-122"/>
              </a:rPr>
              <a:t>课程总结</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1089" name="矩形 5"/>
          <p:cNvSpPr/>
          <p:nvPr/>
        </p:nvSpPr>
        <p:spPr>
          <a:xfrm>
            <a:off x="304800" y="1062038"/>
            <a:ext cx="8534400" cy="461962"/>
          </a:xfrm>
          <a:prstGeom prst="rect">
            <a:avLst/>
          </a:prstGeom>
          <a:noFill/>
          <a:ln w="9525">
            <a:noFill/>
          </a:ln>
        </p:spPr>
        <p:txBody>
          <a:bodyPr anchor="t" anchorCtr="0">
            <a:spAutoFit/>
          </a:bodyPr>
          <a:p>
            <a:pPr algn="ctr">
              <a:buClrTx/>
              <a:buFontTx/>
            </a:pPr>
            <a:r>
              <a:rPr lang="zh-CN" altLang="en-US" sz="2400" dirty="0">
                <a:latin typeface="Times New Roman" panose="02020603050405020304" pitchFamily="18" charset="0"/>
              </a:rPr>
              <a:t>单示例单标记学习范式下的强监督分类</a:t>
            </a:r>
            <a:endParaRPr lang="zh-CN" altLang="en-US" sz="2400" dirty="0">
              <a:latin typeface="Times New Roman" panose="02020603050405020304" pitchFamily="18" charset="0"/>
            </a:endParaRPr>
          </a:p>
        </p:txBody>
      </p:sp>
      <p:sp>
        <p:nvSpPr>
          <p:cNvPr id="601090" name="TextBox 14"/>
          <p:cNvSpPr txBox="1"/>
          <p:nvPr/>
        </p:nvSpPr>
        <p:spPr>
          <a:xfrm>
            <a:off x="304800" y="115888"/>
            <a:ext cx="8534400" cy="646112"/>
          </a:xfrm>
          <a:prstGeom prst="rect">
            <a:avLst/>
          </a:prstGeom>
          <a:noFill/>
          <a:ln w="9525">
            <a:noFill/>
          </a:ln>
        </p:spPr>
        <p:txBody>
          <a:bodyPr anchor="t" anchorCtr="0">
            <a:spAutoFit/>
          </a:bodyPr>
          <a:p>
            <a:pPr algn="ctr">
              <a:buClrTx/>
              <a:buFontTx/>
            </a:pPr>
            <a:r>
              <a:rPr lang="zh-CN" altLang="en-US" sz="3600" dirty="0">
                <a:solidFill>
                  <a:srgbClr val="0000CC"/>
                </a:solidFill>
                <a:latin typeface="楷体" panose="02010609060101010101" pitchFamily="49" charset="-122"/>
                <a:ea typeface="楷体" panose="02010609060101010101" pitchFamily="49" charset="-122"/>
              </a:rPr>
              <a:t>课程总结</a:t>
            </a:r>
            <a:endParaRPr lang="zh-CN" altLang="en-US" sz="3600" dirty="0">
              <a:solidFill>
                <a:srgbClr val="0000CC"/>
              </a:solidFill>
              <a:latin typeface="楷体" panose="02010609060101010101" pitchFamily="49" charset="-122"/>
              <a:ea typeface="楷体" panose="02010609060101010101" pitchFamily="49" charset="-122"/>
            </a:endParaRPr>
          </a:p>
        </p:txBody>
      </p:sp>
      <p:pic>
        <p:nvPicPr>
          <p:cNvPr id="601091" name="图片 5" descr="分类5.jpg"/>
          <p:cNvPicPr>
            <a:picLocks noChangeAspect="1"/>
          </p:cNvPicPr>
          <p:nvPr/>
        </p:nvPicPr>
        <p:blipFill>
          <a:blip r:embed="rId1"/>
          <a:stretch>
            <a:fillRect/>
          </a:stretch>
        </p:blipFill>
        <p:spPr>
          <a:xfrm>
            <a:off x="561975" y="1466850"/>
            <a:ext cx="8201025" cy="3924300"/>
          </a:xfrm>
          <a:prstGeom prst="rect">
            <a:avLst/>
          </a:prstGeom>
          <a:noFill/>
          <a:ln w="9525">
            <a:noFill/>
          </a:ln>
        </p:spPr>
      </p:pic>
    </p:spTree>
  </p:cSld>
  <p:clrMapOvr>
    <a:masterClrMapping/>
  </p:clrMapOvr>
  <p:transition spd="med"/>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3137" name="TextBox 14"/>
          <p:cNvSpPr txBox="1"/>
          <p:nvPr/>
        </p:nvSpPr>
        <p:spPr>
          <a:xfrm>
            <a:off x="304800" y="115888"/>
            <a:ext cx="8534400" cy="646112"/>
          </a:xfrm>
          <a:prstGeom prst="rect">
            <a:avLst/>
          </a:prstGeom>
          <a:noFill/>
          <a:ln w="9525">
            <a:noFill/>
          </a:ln>
        </p:spPr>
        <p:txBody>
          <a:bodyPr anchor="t" anchorCtr="0">
            <a:spAutoFit/>
          </a:bodyPr>
          <a:p>
            <a:pPr algn="ctr">
              <a:buClrTx/>
              <a:buFontTx/>
            </a:pPr>
            <a:r>
              <a:rPr lang="zh-CN" altLang="en-US" sz="3600" dirty="0">
                <a:solidFill>
                  <a:srgbClr val="0000CC"/>
                </a:solidFill>
                <a:latin typeface="楷体" panose="02010609060101010101" pitchFamily="49" charset="-122"/>
                <a:ea typeface="楷体" panose="02010609060101010101" pitchFamily="49" charset="-122"/>
              </a:rPr>
              <a:t>课程总结</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603138" name="Rectangle 3"/>
          <p:cNvSpPr txBox="1"/>
          <p:nvPr/>
        </p:nvSpPr>
        <p:spPr>
          <a:xfrm>
            <a:off x="4114800" y="990600"/>
            <a:ext cx="3429000" cy="4495800"/>
          </a:xfrm>
          <a:prstGeom prst="rect">
            <a:avLst/>
          </a:prstGeom>
          <a:noFill/>
          <a:ln w="9525">
            <a:noFill/>
          </a:ln>
        </p:spPr>
        <p:txBody>
          <a:bodyPr anchor="t" anchorCtr="0"/>
          <a:p>
            <a:pPr marL="292100" indent="-292100" eaLnBrk="0" hangingPunct="0">
              <a:lnSpc>
                <a:spcPct val="90000"/>
              </a:lnSpc>
              <a:spcBef>
                <a:spcPct val="10000"/>
              </a:spcBef>
              <a:spcAft>
                <a:spcPts val="400"/>
              </a:spcAft>
              <a:buClr>
                <a:srgbClr val="0C7B9C"/>
              </a:buClr>
              <a:buSzPct val="75000"/>
              <a:buFontTx/>
            </a:pPr>
            <a:r>
              <a:rPr lang="zh-CN" altLang="en-US" sz="2400" b="0" dirty="0">
                <a:latin typeface="Times New Roman" panose="02020603050405020304" pitchFamily="18" charset="0"/>
                <a:ea typeface="黑体" panose="02010609060101010101" pitchFamily="49" charset="-122"/>
              </a:rPr>
              <a:t>第</a:t>
            </a:r>
            <a:r>
              <a:rPr lang="en-US" altLang="zh-CN" sz="2400" b="0" dirty="0">
                <a:latin typeface="Times New Roman" panose="02020603050405020304" pitchFamily="18" charset="0"/>
                <a:ea typeface="黑体" panose="02010609060101010101" pitchFamily="49" charset="-122"/>
              </a:rPr>
              <a:t>1</a:t>
            </a:r>
            <a:r>
              <a:rPr lang="zh-CN" altLang="en-US" sz="2400" b="0" dirty="0">
                <a:latin typeface="Times New Roman" panose="02020603050405020304" pitchFamily="18" charset="0"/>
                <a:ea typeface="黑体" panose="02010609060101010101" pitchFamily="49" charset="-122"/>
              </a:rPr>
              <a:t>章：绪论</a:t>
            </a:r>
            <a:endParaRPr lang="en-US" altLang="zh-CN" sz="2400" b="0" dirty="0">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Tx/>
            </a:pPr>
            <a:r>
              <a:rPr lang="zh-CN" altLang="en-US" sz="2400" b="0" dirty="0">
                <a:latin typeface="Times New Roman" panose="02020603050405020304" pitchFamily="18" charset="0"/>
                <a:ea typeface="黑体" panose="02010609060101010101" pitchFamily="49" charset="-122"/>
              </a:rPr>
              <a:t>第</a:t>
            </a:r>
            <a:r>
              <a:rPr lang="en-US" altLang="zh-CN" sz="2400" b="0" dirty="0">
                <a:latin typeface="Times New Roman" panose="02020603050405020304" pitchFamily="18" charset="0"/>
                <a:ea typeface="黑体" panose="02010609060101010101" pitchFamily="49" charset="-122"/>
              </a:rPr>
              <a:t>2</a:t>
            </a:r>
            <a:r>
              <a:rPr lang="zh-CN" altLang="en-US" sz="2400" b="0" dirty="0">
                <a:latin typeface="Times New Roman" panose="02020603050405020304" pitchFamily="18" charset="0"/>
                <a:ea typeface="黑体" panose="02010609060101010101" pitchFamily="49" charset="-122"/>
              </a:rPr>
              <a:t>章：模型评估</a:t>
            </a:r>
            <a:endParaRPr lang="zh-CN" altLang="en-US" sz="2400" b="0" dirty="0">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Tx/>
            </a:pPr>
            <a:r>
              <a:rPr lang="zh-CN" altLang="en-US" sz="2400" b="0" dirty="0">
                <a:solidFill>
                  <a:srgbClr val="00FFCC"/>
                </a:solidFill>
                <a:latin typeface="Times New Roman" panose="02020603050405020304" pitchFamily="18" charset="0"/>
                <a:ea typeface="黑体" panose="02010609060101010101" pitchFamily="49" charset="-122"/>
              </a:rPr>
              <a:t>第</a:t>
            </a:r>
            <a:r>
              <a:rPr lang="en-US" altLang="zh-CN" sz="2400" b="0" dirty="0">
                <a:solidFill>
                  <a:srgbClr val="00FFCC"/>
                </a:solidFill>
                <a:latin typeface="Times New Roman" panose="02020603050405020304" pitchFamily="18" charset="0"/>
                <a:ea typeface="黑体" panose="02010609060101010101" pitchFamily="49" charset="-122"/>
              </a:rPr>
              <a:t>3</a:t>
            </a:r>
            <a:r>
              <a:rPr lang="zh-CN" altLang="en-US" sz="2400" b="0" dirty="0">
                <a:solidFill>
                  <a:srgbClr val="00FFCC"/>
                </a:solidFill>
                <a:latin typeface="Times New Roman" panose="02020603050405020304" pitchFamily="18" charset="0"/>
                <a:ea typeface="黑体" panose="02010609060101010101" pitchFamily="49" charset="-122"/>
              </a:rPr>
              <a:t>章：线性学习</a:t>
            </a:r>
            <a:endParaRPr lang="en-US" altLang="zh-CN" sz="2400" b="0" dirty="0">
              <a:solidFill>
                <a:srgbClr val="00FFCC"/>
              </a:solidFill>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Tx/>
            </a:pPr>
            <a:r>
              <a:rPr lang="zh-CN" altLang="en-US" sz="2400" b="0" dirty="0">
                <a:solidFill>
                  <a:srgbClr val="00FFCC"/>
                </a:solidFill>
                <a:latin typeface="Times New Roman" panose="02020603050405020304" pitchFamily="18" charset="0"/>
                <a:ea typeface="黑体" panose="02010609060101010101" pitchFamily="49" charset="-122"/>
              </a:rPr>
              <a:t>第</a:t>
            </a:r>
            <a:r>
              <a:rPr lang="en-US" altLang="zh-CN" sz="2400" b="0" dirty="0">
                <a:solidFill>
                  <a:srgbClr val="00FFCC"/>
                </a:solidFill>
                <a:latin typeface="Times New Roman" panose="02020603050405020304" pitchFamily="18" charset="0"/>
                <a:ea typeface="黑体" panose="02010609060101010101" pitchFamily="49" charset="-122"/>
              </a:rPr>
              <a:t>4</a:t>
            </a:r>
            <a:r>
              <a:rPr lang="zh-CN" altLang="en-US" sz="2400" b="0" dirty="0">
                <a:solidFill>
                  <a:srgbClr val="00FFCC"/>
                </a:solidFill>
                <a:latin typeface="Times New Roman" panose="02020603050405020304" pitchFamily="18" charset="0"/>
                <a:ea typeface="黑体" panose="02010609060101010101" pitchFamily="49" charset="-122"/>
              </a:rPr>
              <a:t>章：支持向量机学习</a:t>
            </a:r>
            <a:endParaRPr lang="zh-CN" altLang="en-US" sz="2400" b="0" dirty="0">
              <a:solidFill>
                <a:srgbClr val="00FFCC"/>
              </a:solidFill>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Tx/>
            </a:pPr>
            <a:r>
              <a:rPr lang="zh-CN" altLang="en-US" sz="2400" b="0" dirty="0">
                <a:solidFill>
                  <a:srgbClr val="00FFCC"/>
                </a:solidFill>
                <a:latin typeface="Times New Roman" panose="02020603050405020304" pitchFamily="18" charset="0"/>
                <a:ea typeface="黑体" panose="02010609060101010101" pitchFamily="49" charset="-122"/>
              </a:rPr>
              <a:t>第</a:t>
            </a:r>
            <a:r>
              <a:rPr lang="en-US" altLang="zh-CN" sz="2400" b="0" dirty="0">
                <a:solidFill>
                  <a:srgbClr val="00FFCC"/>
                </a:solidFill>
                <a:latin typeface="Times New Roman" panose="02020603050405020304" pitchFamily="18" charset="0"/>
                <a:ea typeface="黑体" panose="02010609060101010101" pitchFamily="49" charset="-122"/>
              </a:rPr>
              <a:t>5</a:t>
            </a:r>
            <a:r>
              <a:rPr lang="zh-CN" altLang="en-US" sz="2400" b="0" dirty="0">
                <a:solidFill>
                  <a:srgbClr val="00FFCC"/>
                </a:solidFill>
                <a:latin typeface="Times New Roman" panose="02020603050405020304" pitchFamily="18" charset="0"/>
                <a:ea typeface="黑体" panose="02010609060101010101" pitchFamily="49" charset="-122"/>
              </a:rPr>
              <a:t>章：神经网络学习</a:t>
            </a:r>
            <a:endParaRPr lang="en-US" altLang="zh-CN" sz="2400" b="0" dirty="0">
              <a:solidFill>
                <a:srgbClr val="00FFCC"/>
              </a:solidFill>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Tx/>
            </a:pPr>
            <a:r>
              <a:rPr lang="zh-CN" altLang="en-US" sz="2400" b="0" dirty="0">
                <a:solidFill>
                  <a:srgbClr val="0000FF"/>
                </a:solidFill>
                <a:latin typeface="Times New Roman" panose="02020603050405020304" pitchFamily="18" charset="0"/>
                <a:ea typeface="黑体" panose="02010609060101010101" pitchFamily="49" charset="-122"/>
              </a:rPr>
              <a:t>第</a:t>
            </a:r>
            <a:r>
              <a:rPr lang="en-US" altLang="zh-CN" sz="2400" b="0" dirty="0">
                <a:solidFill>
                  <a:srgbClr val="0000FF"/>
                </a:solidFill>
                <a:latin typeface="Times New Roman" panose="02020603050405020304" pitchFamily="18" charset="0"/>
                <a:ea typeface="黑体" panose="02010609060101010101" pitchFamily="49" charset="-122"/>
              </a:rPr>
              <a:t>6</a:t>
            </a:r>
            <a:r>
              <a:rPr lang="zh-CN" altLang="en-US" sz="2400" b="0" dirty="0">
                <a:solidFill>
                  <a:srgbClr val="0000FF"/>
                </a:solidFill>
                <a:latin typeface="Times New Roman" panose="02020603050405020304" pitchFamily="18" charset="0"/>
                <a:ea typeface="黑体" panose="02010609060101010101" pitchFamily="49" charset="-122"/>
              </a:rPr>
              <a:t>章：贝叶斯学习</a:t>
            </a:r>
            <a:endParaRPr lang="en-US" altLang="zh-CN" sz="2400" b="0" dirty="0">
              <a:solidFill>
                <a:srgbClr val="0000FF"/>
              </a:solidFill>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Tx/>
            </a:pPr>
            <a:r>
              <a:rPr lang="zh-CN" altLang="en-US" sz="2400" b="0" dirty="0">
                <a:solidFill>
                  <a:srgbClr val="0000FF"/>
                </a:solidFill>
                <a:latin typeface="Times New Roman" panose="02020603050405020304" pitchFamily="18" charset="0"/>
                <a:ea typeface="黑体" panose="02010609060101010101" pitchFamily="49" charset="-122"/>
              </a:rPr>
              <a:t>第</a:t>
            </a:r>
            <a:r>
              <a:rPr lang="en-US" altLang="zh-CN" sz="2400" b="0" dirty="0">
                <a:solidFill>
                  <a:srgbClr val="0000FF"/>
                </a:solidFill>
                <a:latin typeface="Times New Roman" panose="02020603050405020304" pitchFamily="18" charset="0"/>
                <a:ea typeface="黑体" panose="02010609060101010101" pitchFamily="49" charset="-122"/>
              </a:rPr>
              <a:t>7</a:t>
            </a:r>
            <a:r>
              <a:rPr lang="zh-CN" altLang="en-US" sz="2400" b="0" dirty="0">
                <a:solidFill>
                  <a:srgbClr val="0000FF"/>
                </a:solidFill>
                <a:latin typeface="Times New Roman" panose="02020603050405020304" pitchFamily="18" charset="0"/>
                <a:ea typeface="黑体" panose="02010609060101010101" pitchFamily="49" charset="-122"/>
              </a:rPr>
              <a:t>章：决策树学习</a:t>
            </a:r>
            <a:endParaRPr lang="zh-CN" altLang="en-US" sz="2400" b="0" dirty="0">
              <a:solidFill>
                <a:srgbClr val="0000FF"/>
              </a:solidFill>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Tx/>
            </a:pPr>
            <a:r>
              <a:rPr lang="zh-CN" altLang="en-US" sz="2400" b="0" dirty="0">
                <a:solidFill>
                  <a:srgbClr val="0000FF"/>
                </a:solidFill>
                <a:latin typeface="Times New Roman" panose="02020603050405020304" pitchFamily="18" charset="0"/>
                <a:ea typeface="黑体" panose="02010609060101010101" pitchFamily="49" charset="-122"/>
              </a:rPr>
              <a:t>第</a:t>
            </a:r>
            <a:r>
              <a:rPr lang="en-US" altLang="zh-CN" sz="2400" b="0" dirty="0">
                <a:solidFill>
                  <a:srgbClr val="0000FF"/>
                </a:solidFill>
                <a:latin typeface="Times New Roman" panose="02020603050405020304" pitchFamily="18" charset="0"/>
                <a:ea typeface="黑体" panose="02010609060101010101" pitchFamily="49" charset="-122"/>
              </a:rPr>
              <a:t>8</a:t>
            </a:r>
            <a:r>
              <a:rPr lang="zh-CN" altLang="en-US" sz="2400" b="0" dirty="0">
                <a:solidFill>
                  <a:srgbClr val="0000FF"/>
                </a:solidFill>
                <a:latin typeface="Times New Roman" panose="02020603050405020304" pitchFamily="18" charset="0"/>
                <a:ea typeface="黑体" panose="02010609060101010101" pitchFamily="49" charset="-122"/>
              </a:rPr>
              <a:t>章：最近邻学习</a:t>
            </a:r>
            <a:endParaRPr lang="zh-CN" altLang="en-US" sz="2400" b="0" dirty="0">
              <a:solidFill>
                <a:srgbClr val="0000FF"/>
              </a:solidFill>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Tx/>
            </a:pPr>
            <a:r>
              <a:rPr lang="zh-CN" altLang="en-US" sz="2400" b="0" dirty="0">
                <a:solidFill>
                  <a:srgbClr val="C00000"/>
                </a:solidFill>
                <a:latin typeface="Times New Roman" panose="02020603050405020304" pitchFamily="18" charset="0"/>
                <a:ea typeface="黑体" panose="02010609060101010101" pitchFamily="49" charset="-122"/>
              </a:rPr>
              <a:t>第</a:t>
            </a:r>
            <a:r>
              <a:rPr lang="en-US" altLang="zh-CN" sz="2400" b="0" dirty="0">
                <a:solidFill>
                  <a:srgbClr val="C00000"/>
                </a:solidFill>
                <a:latin typeface="Times New Roman" panose="02020603050405020304" pitchFamily="18" charset="0"/>
                <a:ea typeface="黑体" panose="02010609060101010101" pitchFamily="49" charset="-122"/>
              </a:rPr>
              <a:t>9</a:t>
            </a:r>
            <a:r>
              <a:rPr lang="zh-CN" altLang="en-US" sz="2400" b="0" dirty="0">
                <a:solidFill>
                  <a:srgbClr val="C00000"/>
                </a:solidFill>
                <a:latin typeface="Times New Roman" panose="02020603050405020304" pitchFamily="18" charset="0"/>
                <a:ea typeface="黑体" panose="02010609060101010101" pitchFamily="49" charset="-122"/>
              </a:rPr>
              <a:t>章：演化学习</a:t>
            </a:r>
            <a:endParaRPr lang="en-US" altLang="zh-CN" sz="2400" b="0" dirty="0">
              <a:solidFill>
                <a:srgbClr val="C00000"/>
              </a:solidFill>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Tx/>
            </a:pPr>
            <a:r>
              <a:rPr lang="zh-CN" altLang="en-US" sz="2400" b="0" dirty="0">
                <a:solidFill>
                  <a:srgbClr val="C00000"/>
                </a:solidFill>
                <a:latin typeface="Times New Roman" panose="02020603050405020304" pitchFamily="18" charset="0"/>
                <a:ea typeface="黑体" panose="02010609060101010101" pitchFamily="49" charset="-122"/>
              </a:rPr>
              <a:t>第</a:t>
            </a:r>
            <a:r>
              <a:rPr lang="en-US" altLang="zh-CN" sz="2400" b="0" dirty="0">
                <a:solidFill>
                  <a:srgbClr val="C00000"/>
                </a:solidFill>
                <a:latin typeface="Times New Roman" panose="02020603050405020304" pitchFamily="18" charset="0"/>
                <a:ea typeface="黑体" panose="02010609060101010101" pitchFamily="49" charset="-122"/>
              </a:rPr>
              <a:t>10</a:t>
            </a:r>
            <a:r>
              <a:rPr lang="zh-CN" altLang="en-US" sz="2400" b="0" dirty="0">
                <a:solidFill>
                  <a:srgbClr val="C00000"/>
                </a:solidFill>
                <a:latin typeface="Times New Roman" panose="02020603050405020304" pitchFamily="18" charset="0"/>
                <a:ea typeface="黑体" panose="02010609060101010101" pitchFamily="49" charset="-122"/>
              </a:rPr>
              <a:t>章：集成学习</a:t>
            </a:r>
            <a:endParaRPr lang="en-US" altLang="zh-CN" sz="2400" b="0" dirty="0">
              <a:solidFill>
                <a:srgbClr val="C00000"/>
              </a:solidFill>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Tx/>
            </a:pPr>
            <a:r>
              <a:rPr lang="zh-CN" altLang="en-US" sz="2400" b="0" dirty="0">
                <a:solidFill>
                  <a:srgbClr val="C00000"/>
                </a:solidFill>
                <a:latin typeface="Times New Roman" panose="02020603050405020304" pitchFamily="18" charset="0"/>
                <a:ea typeface="黑体" panose="02010609060101010101" pitchFamily="49" charset="-122"/>
              </a:rPr>
              <a:t>第</a:t>
            </a:r>
            <a:r>
              <a:rPr lang="en-US" altLang="zh-CN" sz="2400" b="0" dirty="0">
                <a:solidFill>
                  <a:srgbClr val="C00000"/>
                </a:solidFill>
                <a:latin typeface="Times New Roman" panose="02020603050405020304" pitchFamily="18" charset="0"/>
                <a:ea typeface="黑体" panose="02010609060101010101" pitchFamily="49" charset="-122"/>
              </a:rPr>
              <a:t>11</a:t>
            </a:r>
            <a:r>
              <a:rPr lang="zh-CN" altLang="en-US" sz="2400" b="0" dirty="0">
                <a:solidFill>
                  <a:srgbClr val="C00000"/>
                </a:solidFill>
                <a:latin typeface="Times New Roman" panose="02020603050405020304" pitchFamily="18" charset="0"/>
                <a:ea typeface="黑体" panose="02010609060101010101" pitchFamily="49" charset="-122"/>
              </a:rPr>
              <a:t>章：代价敏感学习</a:t>
            </a:r>
            <a:endParaRPr lang="en-US" altLang="zh-CN" sz="2400" b="0" dirty="0">
              <a:solidFill>
                <a:srgbClr val="C00000"/>
              </a:solidFill>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Tx/>
            </a:pPr>
            <a:endParaRPr lang="zh-CN" altLang="en-US" sz="2400" b="0" dirty="0">
              <a:solidFill>
                <a:srgbClr val="0000FF"/>
              </a:solidFill>
              <a:latin typeface="Times New Roman" panose="02020603050405020304" pitchFamily="18" charset="0"/>
              <a:ea typeface="黑体" panose="02010609060101010101" pitchFamily="49" charset="-122"/>
            </a:endParaRPr>
          </a:p>
          <a:p>
            <a:pPr marL="292100" indent="-292100" eaLnBrk="0" hangingPunct="0">
              <a:lnSpc>
                <a:spcPct val="90000"/>
              </a:lnSpc>
              <a:spcBef>
                <a:spcPct val="10000"/>
              </a:spcBef>
              <a:spcAft>
                <a:spcPts val="400"/>
              </a:spcAft>
              <a:buClr>
                <a:srgbClr val="0C7B9C"/>
              </a:buClr>
              <a:buSzPct val="75000"/>
              <a:buFontTx/>
            </a:pPr>
            <a:endParaRPr lang="zh-CN" altLang="en-US" sz="2400" b="0" dirty="0">
              <a:solidFill>
                <a:srgbClr val="0000FF"/>
              </a:solidFill>
              <a:latin typeface="Times New Roman" panose="02020603050405020304" pitchFamily="18" charset="0"/>
              <a:ea typeface="黑体" panose="02010609060101010101" pitchFamily="49" charset="-122"/>
            </a:endParaRPr>
          </a:p>
        </p:txBody>
      </p:sp>
      <p:sp>
        <p:nvSpPr>
          <p:cNvPr id="603139" name="左大括号 12"/>
          <p:cNvSpPr/>
          <p:nvPr/>
        </p:nvSpPr>
        <p:spPr>
          <a:xfrm>
            <a:off x="3814763" y="1905000"/>
            <a:ext cx="381000" cy="3581400"/>
          </a:xfrm>
          <a:prstGeom prst="leftBrace">
            <a:avLst>
              <a:gd name="adj1" fmla="val 8225"/>
              <a:gd name="adj2" fmla="val 50000"/>
            </a:avLst>
          </a:prstGeom>
          <a:noFill/>
          <a:ln w="38100" cap="flat" cmpd="sng">
            <a:solidFill>
              <a:srgbClr val="FF9900"/>
            </a:solidFill>
            <a:prstDash val="solid"/>
            <a:round/>
            <a:headEnd type="none" w="med" len="med"/>
            <a:tailEnd type="none" w="med" len="med"/>
          </a:ln>
        </p:spPr>
        <p:txBody>
          <a:bodyPr anchor="t" anchorCtr="0"/>
          <a:p>
            <a:pPr eaLnBrk="0" hangingPunct="0">
              <a:buClrTx/>
              <a:buFontTx/>
            </a:pPr>
            <a:endParaRPr lang="zh-CN" altLang="en-US" dirty="0">
              <a:latin typeface="Times New Roman" panose="02020603050405020304" pitchFamily="18" charset="0"/>
              <a:ea typeface="黑体" panose="02010609060101010101" pitchFamily="49" charset="-122"/>
            </a:endParaRPr>
          </a:p>
        </p:txBody>
      </p:sp>
      <p:sp>
        <p:nvSpPr>
          <p:cNvPr id="603140" name="左大括号 18"/>
          <p:cNvSpPr/>
          <p:nvPr/>
        </p:nvSpPr>
        <p:spPr>
          <a:xfrm>
            <a:off x="1828800" y="3581400"/>
            <a:ext cx="381000" cy="3124200"/>
          </a:xfrm>
          <a:prstGeom prst="leftBrace">
            <a:avLst>
              <a:gd name="adj1" fmla="val 8200"/>
              <a:gd name="adj2" fmla="val 50000"/>
            </a:avLst>
          </a:prstGeom>
          <a:noFill/>
          <a:ln w="38100" cap="flat" cmpd="sng">
            <a:solidFill>
              <a:srgbClr val="FF9900"/>
            </a:solidFill>
            <a:prstDash val="solid"/>
            <a:round/>
            <a:headEnd type="none" w="med" len="med"/>
            <a:tailEnd type="none" w="med" len="med"/>
          </a:ln>
        </p:spPr>
        <p:txBody>
          <a:bodyPr anchor="t" anchorCtr="0"/>
          <a:p>
            <a:pPr eaLnBrk="0" hangingPunct="0">
              <a:buClrTx/>
              <a:buFontTx/>
            </a:pPr>
            <a:endParaRPr lang="zh-CN" altLang="en-US" dirty="0">
              <a:latin typeface="Times New Roman" panose="02020603050405020304" pitchFamily="18" charset="0"/>
              <a:ea typeface="黑体" panose="02010609060101010101" pitchFamily="49" charset="-122"/>
            </a:endParaRPr>
          </a:p>
        </p:txBody>
      </p:sp>
      <p:sp>
        <p:nvSpPr>
          <p:cNvPr id="20" name="矩形 19"/>
          <p:cNvSpPr/>
          <p:nvPr/>
        </p:nvSpPr>
        <p:spPr>
          <a:xfrm>
            <a:off x="2133600" y="3352800"/>
            <a:ext cx="1731963" cy="830263"/>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0" cap="none" spc="0" normalizeH="0" baseline="0" noProof="0" dirty="0">
                <a:ln>
                  <a:noFill/>
                </a:ln>
                <a:solidFill>
                  <a:srgbClr val="99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强监督学习</a:t>
            </a:r>
            <a:endParaRPr kumimoji="0" lang="en-US" altLang="zh-CN" sz="2400" b="0" i="0" u="none" strike="noStrike" kern="0" cap="none" spc="0" normalizeH="0" baseline="0" noProof="0" dirty="0">
              <a:ln>
                <a:noFill/>
              </a:ln>
              <a:solidFill>
                <a:srgbClr val="99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强监督信息</a:t>
            </a:r>
            <a:endParaRPr kumimoji="0" lang="zh-CN" altLang="en-US"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21" name="矩形 20"/>
          <p:cNvSpPr/>
          <p:nvPr/>
        </p:nvSpPr>
        <p:spPr>
          <a:xfrm>
            <a:off x="2133600" y="5592763"/>
            <a:ext cx="6705600" cy="1265238"/>
          </a:xfrm>
          <a:prstGeom prst="rect">
            <a:avLst/>
          </a:prstGeom>
        </p:spPr>
        <p:txBody>
          <a:bodyPr>
            <a:spAutoFit/>
          </a:bodyPr>
          <a:lstStyle/>
          <a:p>
            <a:pPr marL="292100" marR="0" lvl="0" indent="-292100" algn="l" defTabSz="914400" rtl="0" eaLnBrk="0" fontAlgn="base" latinLnBrk="0" hangingPunct="0">
              <a:lnSpc>
                <a:spcPct val="90000"/>
              </a:lnSpc>
              <a:spcBef>
                <a:spcPct val="10000"/>
              </a:spcBef>
              <a:spcAft>
                <a:spcPts val="400"/>
              </a:spcAft>
              <a:buClr>
                <a:srgbClr val="0C7B9C"/>
              </a:buClr>
              <a:buSzPct val="75000"/>
              <a:buFontTx/>
              <a:buNone/>
              <a:defRPr/>
            </a:pPr>
            <a:r>
              <a:rPr kumimoji="0" lang="zh-CN" altLang="en-US" sz="2400" b="0" i="0" u="none" strike="noStrike" kern="0" cap="none" spc="0" normalizeH="0" baseline="0" noProof="0" dirty="0">
                <a:ln>
                  <a:noFill/>
                </a:ln>
                <a:solidFill>
                  <a:srgbClr val="99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无监督学习</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 无监督信息（</a:t>
            </a:r>
            <a:r>
              <a:rPr kumimoji="0" lang="zh-CN" altLang="en-US" sz="2400"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第</a:t>
            </a:r>
            <a:r>
              <a:rPr kumimoji="0" lang="en-US" altLang="zh-CN" sz="2400"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12</a:t>
            </a:r>
            <a:r>
              <a:rPr kumimoji="0" lang="zh-CN" altLang="en-US" sz="2400" b="0" i="0" u="none" strike="noStrike" kern="0" cap="none" spc="0" normalizeH="0" baseline="0" noProof="0" dirty="0">
                <a:ln>
                  <a:noFill/>
                </a:ln>
                <a:solidFill>
                  <a:srgbClr val="7030A0"/>
                </a:solidFill>
                <a:effectLst/>
                <a:uLnTx/>
                <a:uFillTx/>
                <a:latin typeface="Times New Roman" panose="02020603050405020304" pitchFamily="18" charset="0"/>
                <a:ea typeface="黑体" panose="02010609060101010101" pitchFamily="49" charset="-122"/>
                <a:cs typeface="Times New Roman" panose="02020603050405020304" pitchFamily="18" charset="0"/>
              </a:rPr>
              <a:t>章：无监督学习</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400" b="0" i="0" u="none" strike="noStrike" kern="0" cap="none" spc="0" normalizeH="0" baseline="0" noProof="0" dirty="0">
              <a:ln>
                <a:noFill/>
              </a:ln>
              <a:solidFill>
                <a:srgbClr val="99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292100" marR="0" lvl="0" indent="-292100" algn="l" defTabSz="914400" rtl="0" eaLnBrk="0" fontAlgn="base" latinLnBrk="0" hangingPunct="0">
              <a:lnSpc>
                <a:spcPct val="90000"/>
              </a:lnSpc>
              <a:spcBef>
                <a:spcPct val="10000"/>
              </a:spcBef>
              <a:spcAft>
                <a:spcPts val="400"/>
              </a:spcAft>
              <a:buClr>
                <a:srgbClr val="0C7B9C"/>
              </a:buClr>
              <a:buSzPct val="75000"/>
              <a:buFontTx/>
              <a:buNone/>
              <a:defRPr/>
            </a:pPr>
            <a:r>
              <a:rPr kumimoji="0" lang="zh-CN" altLang="en-US" sz="2400" b="0" i="0" u="none" strike="noStrike" kern="0" cap="none" spc="0" normalizeH="0" baseline="0" noProof="0" dirty="0">
                <a:ln>
                  <a:noFill/>
                </a:ln>
                <a:solidFill>
                  <a:srgbClr val="99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弱监督学习</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 弱监督信息</a:t>
            </a:r>
            <a:endParaRPr kumimoji="0" lang="en-US" altLang="zh-CN" sz="2400" b="0" i="0" u="none" strike="noStrike" kern="0" cap="none" spc="0" normalizeH="0" baseline="0" noProof="0" dirty="0">
              <a:ln>
                <a:noFill/>
              </a:ln>
              <a:solidFill>
                <a:srgbClr val="99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292100" marR="0" lvl="0" indent="-292100" algn="l" defTabSz="914400" rtl="0" eaLnBrk="0" fontAlgn="base" latinLnBrk="0" hangingPunct="0">
              <a:lnSpc>
                <a:spcPct val="90000"/>
              </a:lnSpc>
              <a:spcBef>
                <a:spcPct val="10000"/>
              </a:spcBef>
              <a:spcAft>
                <a:spcPts val="400"/>
              </a:spcAft>
              <a:buClr>
                <a:srgbClr val="0C7B9C"/>
              </a:buClr>
              <a:buSzPct val="75000"/>
              <a:buFontTx/>
              <a:buNone/>
              <a:defRPr/>
            </a:pPr>
            <a:r>
              <a:rPr kumimoji="0" lang="zh-CN" altLang="en-US" sz="2400" b="0" i="0" u="none" strike="noStrike" kern="0" cap="none" spc="0" normalizeH="0" baseline="0" noProof="0" dirty="0">
                <a:ln>
                  <a:noFill/>
                </a:ln>
                <a:solidFill>
                  <a:srgbClr val="99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强化学习</a:t>
            </a:r>
            <a:r>
              <a:rPr kumimoji="0" lang="en-US" altLang="zh-CN" sz="2400" b="0" i="0" u="none" strike="noStrike" kern="0" cap="none" spc="0" normalizeH="0" baseline="0" noProof="0" dirty="0">
                <a:ln>
                  <a:noFill/>
                </a:ln>
                <a:solidFill>
                  <a:srgbClr val="99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0" cap="none" spc="0" normalizeH="0" baseline="0" noProof="0" dirty="0">
                <a:ln>
                  <a:noFill/>
                </a:ln>
                <a:solidFill>
                  <a:srgbClr val="99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增强学习</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 延迟监督信息</a:t>
            </a:r>
            <a:endParaRPr kumimoji="0" lang="en-US" altLang="zh-CN" sz="2400" b="0" i="0" u="none" strike="noStrike" kern="0" cap="none" spc="0" normalizeH="0" baseline="0" noProof="0" dirty="0">
              <a:ln>
                <a:noFill/>
              </a:ln>
              <a:solidFill>
                <a:srgbClr val="FF99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矩形 21"/>
          <p:cNvSpPr/>
          <p:nvPr/>
        </p:nvSpPr>
        <p:spPr>
          <a:xfrm>
            <a:off x="457200" y="4948238"/>
            <a:ext cx="1416050" cy="461963"/>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0" cap="none" spc="0" normalizeH="0" baseline="0" noProof="0" dirty="0">
                <a:ln>
                  <a:noFill/>
                </a:ln>
                <a:solidFill>
                  <a:srgbClr val="99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机器学习</a:t>
            </a:r>
            <a:endPar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7" name="矩形 16"/>
          <p:cNvSpPr/>
          <p:nvPr/>
        </p:nvSpPr>
        <p:spPr>
          <a:xfrm>
            <a:off x="990600" y="1554163"/>
            <a:ext cx="2667000" cy="1570038"/>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多示例多标记学习</a:t>
            </a:r>
            <a:endPar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单示例多标记学习</a:t>
            </a:r>
            <a:endPar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多示例单标记学习</a:t>
            </a:r>
            <a:endPar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单示例单标记学习</a:t>
            </a:r>
            <a:endPar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03145" name="左大括号 18"/>
          <p:cNvSpPr/>
          <p:nvPr/>
        </p:nvSpPr>
        <p:spPr>
          <a:xfrm>
            <a:off x="685800" y="1676400"/>
            <a:ext cx="381000" cy="1295400"/>
          </a:xfrm>
          <a:prstGeom prst="leftBrace">
            <a:avLst>
              <a:gd name="adj1" fmla="val 8279"/>
              <a:gd name="adj2" fmla="val 50000"/>
            </a:avLst>
          </a:prstGeom>
          <a:noFill/>
          <a:ln w="38100" cap="flat" cmpd="sng">
            <a:solidFill>
              <a:srgbClr val="FF9900"/>
            </a:solidFill>
            <a:prstDash val="solid"/>
            <a:round/>
            <a:headEnd type="none" w="med" len="med"/>
            <a:tailEnd type="none" w="med" len="med"/>
          </a:ln>
        </p:spPr>
        <p:txBody>
          <a:bodyPr anchor="t" anchorCtr="0"/>
          <a:p>
            <a:pPr eaLnBrk="0" hangingPunct="0">
              <a:buClrTx/>
              <a:buFontTx/>
            </a:pPr>
            <a:endParaRPr lang="zh-CN" altLang="en-US" dirty="0">
              <a:latin typeface="Times New Roman" panose="02020603050405020304" pitchFamily="18" charset="0"/>
              <a:ea typeface="黑体" panose="02010609060101010101" pitchFamily="49" charset="-122"/>
            </a:endParaRPr>
          </a:p>
        </p:txBody>
      </p:sp>
      <p:sp>
        <p:nvSpPr>
          <p:cNvPr id="603146" name="下箭头 18"/>
          <p:cNvSpPr/>
          <p:nvPr/>
        </p:nvSpPr>
        <p:spPr>
          <a:xfrm>
            <a:off x="1143000" y="3200400"/>
            <a:ext cx="152400" cy="1676400"/>
          </a:xfrm>
          <a:prstGeom prst="downArrow">
            <a:avLst>
              <a:gd name="adj1" fmla="val 50000"/>
              <a:gd name="adj2" fmla="val 49856"/>
            </a:avLst>
          </a:prstGeom>
          <a:solidFill>
            <a:schemeClr val="accent1"/>
          </a:solidFill>
          <a:ln w="12700" cap="flat" cmpd="sng">
            <a:solidFill>
              <a:schemeClr val="tx1"/>
            </a:solidFill>
            <a:prstDash val="solid"/>
            <a:round/>
            <a:headEnd type="none" w="med" len="med"/>
            <a:tailEnd type="none" w="med" len="med"/>
          </a:ln>
        </p:spPr>
        <p:txBody>
          <a:bodyPr anchor="t" anchorCtr="0"/>
          <a:p>
            <a:pPr eaLnBrk="0" hangingPunct="0">
              <a:buClrTx/>
              <a:buFontTx/>
            </a:pPr>
            <a:endParaRPr lang="zh-CN" altLang="en-US" dirty="0">
              <a:latin typeface="Times New Roman" panose="02020603050405020304" pitchFamily="18" charset="0"/>
              <a:ea typeface="黑体" panose="02010609060101010101"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7" name="Picture 4" descr="未命名"/>
          <p:cNvPicPr>
            <a:picLocks noChangeAspect="1"/>
          </p:cNvPicPr>
          <p:nvPr/>
        </p:nvPicPr>
        <p:blipFill>
          <a:blip r:embed="rId1"/>
          <a:stretch>
            <a:fillRect/>
          </a:stretch>
        </p:blipFill>
        <p:spPr>
          <a:xfrm>
            <a:off x="3343275" y="2819400"/>
            <a:ext cx="762000" cy="660400"/>
          </a:xfrm>
          <a:prstGeom prst="rect">
            <a:avLst/>
          </a:prstGeom>
          <a:noFill/>
          <a:ln w="9525">
            <a:noFill/>
          </a:ln>
        </p:spPr>
      </p:pic>
      <p:sp>
        <p:nvSpPr>
          <p:cNvPr id="9218" name="Text Box 5"/>
          <p:cNvSpPr txBox="1"/>
          <p:nvPr/>
        </p:nvSpPr>
        <p:spPr>
          <a:xfrm>
            <a:off x="838200" y="1447800"/>
            <a:ext cx="7302500" cy="708025"/>
          </a:xfrm>
          <a:prstGeom prst="rect">
            <a:avLst/>
          </a:prstGeom>
          <a:noFill/>
          <a:ln w="9525">
            <a:noFill/>
          </a:ln>
        </p:spPr>
        <p:txBody>
          <a:bodyPr anchor="t" anchorCtr="0">
            <a:spAutoFit/>
          </a:bodyPr>
          <a:p>
            <a:pPr algn="ctr" eaLnBrk="0" hangingPunct="0">
              <a:buClrTx/>
              <a:buFontTx/>
            </a:pPr>
            <a:r>
              <a:rPr lang="zh-CN" altLang="en-US" sz="4000" dirty="0">
                <a:latin typeface="Times New Roman" panose="02020603050405020304" pitchFamily="18" charset="0"/>
                <a:ea typeface="楷体_GB2312" pitchFamily="49" charset="-122"/>
              </a:rPr>
              <a:t>第</a:t>
            </a:r>
            <a:r>
              <a:rPr lang="en-US" altLang="zh-CN" sz="4000" dirty="0">
                <a:latin typeface="Times New Roman" panose="02020603050405020304" pitchFamily="18" charset="0"/>
                <a:ea typeface="楷体_GB2312" pitchFamily="49" charset="-122"/>
              </a:rPr>
              <a:t>1</a:t>
            </a:r>
            <a:r>
              <a:rPr lang="zh-CN" altLang="en-US" sz="4000" dirty="0">
                <a:latin typeface="Times New Roman" panose="02020603050405020304" pitchFamily="18" charset="0"/>
                <a:ea typeface="楷体_GB2312" pitchFamily="49" charset="-122"/>
              </a:rPr>
              <a:t>章：绪论</a:t>
            </a:r>
            <a:endParaRPr lang="zh-CN" altLang="en-US" sz="4000" dirty="0">
              <a:latin typeface="Times New Roman" panose="02020603050405020304" pitchFamily="18" charset="0"/>
              <a:ea typeface="楷体_GB2312" pitchFamily="49" charset="-122"/>
            </a:endParaRPr>
          </a:p>
        </p:txBody>
      </p:sp>
      <p:sp>
        <p:nvSpPr>
          <p:cNvPr id="9219" name="Text Box 8"/>
          <p:cNvSpPr txBox="1"/>
          <p:nvPr/>
        </p:nvSpPr>
        <p:spPr>
          <a:xfrm>
            <a:off x="684213" y="1270000"/>
            <a:ext cx="792162" cy="365125"/>
          </a:xfrm>
          <a:prstGeom prst="rect">
            <a:avLst/>
          </a:prstGeom>
          <a:noFill/>
          <a:ln w="9525">
            <a:noFill/>
          </a:ln>
        </p:spPr>
        <p:txBody>
          <a:bodyPr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pic>
        <p:nvPicPr>
          <p:cNvPr id="9220" name="图片 11" descr="3.png"/>
          <p:cNvPicPr>
            <a:picLocks noChangeAspect="1"/>
          </p:cNvPicPr>
          <p:nvPr/>
        </p:nvPicPr>
        <p:blipFill>
          <a:blip r:embed="rId2"/>
          <a:stretch>
            <a:fillRect/>
          </a:stretch>
        </p:blipFill>
        <p:spPr>
          <a:xfrm>
            <a:off x="2516188" y="3733800"/>
            <a:ext cx="628650" cy="628650"/>
          </a:xfrm>
          <a:prstGeom prst="rect">
            <a:avLst/>
          </a:prstGeom>
          <a:noFill/>
          <a:ln w="9525">
            <a:noFill/>
          </a:ln>
        </p:spPr>
      </p:pic>
      <p:sp>
        <p:nvSpPr>
          <p:cNvPr id="9221" name="文本框 6"/>
          <p:cNvSpPr txBox="1"/>
          <p:nvPr/>
        </p:nvSpPr>
        <p:spPr>
          <a:xfrm>
            <a:off x="1981200" y="2905125"/>
            <a:ext cx="1262063" cy="523875"/>
          </a:xfrm>
          <a:prstGeom prst="rect">
            <a:avLst/>
          </a:prstGeom>
          <a:noFill/>
          <a:ln w="9525">
            <a:noFill/>
          </a:ln>
        </p:spPr>
        <p:txBody>
          <a:bodyPr wrap="none" anchor="t" anchorCtr="0">
            <a:spAutoFit/>
          </a:bodyPr>
          <a:p>
            <a:pPr>
              <a:buClrTx/>
              <a:buFontTx/>
            </a:pPr>
            <a:r>
              <a:rPr lang="zh-CN" altLang="en-US" dirty="0">
                <a:latin typeface="微软雅黑" panose="020B0503020204020204" pitchFamily="34" charset="-122"/>
                <a:ea typeface="微软雅黑" panose="020B0503020204020204" pitchFamily="34" charset="-122"/>
              </a:rPr>
              <a:t>蒋良孝</a:t>
            </a:r>
            <a:endParaRPr lang="zh-CN" altLang="en-US" dirty="0">
              <a:latin typeface="微软雅黑" panose="020B0503020204020204" pitchFamily="34" charset="-122"/>
              <a:ea typeface="微软雅黑" panose="020B0503020204020204" pitchFamily="34" charset="-122"/>
            </a:endParaRPr>
          </a:p>
        </p:txBody>
      </p:sp>
      <p:sp>
        <p:nvSpPr>
          <p:cNvPr id="9222" name="文本框 7"/>
          <p:cNvSpPr txBox="1"/>
          <p:nvPr/>
        </p:nvSpPr>
        <p:spPr>
          <a:xfrm>
            <a:off x="4052888" y="2919413"/>
            <a:ext cx="3262312" cy="461962"/>
          </a:xfrm>
          <a:prstGeom prst="rect">
            <a:avLst/>
          </a:prstGeom>
          <a:noFill/>
          <a:ln w="9525">
            <a:noFill/>
          </a:ln>
        </p:spPr>
        <p:txBody>
          <a:bodyPr wrap="none" anchor="t" anchorCtr="0">
            <a:spAutoFit/>
          </a:bodyPr>
          <a:p>
            <a:pPr>
              <a:buClrTx/>
              <a:buFontTx/>
            </a:pPr>
            <a:r>
              <a:rPr lang="zh-CN" altLang="en-US" sz="2400" dirty="0">
                <a:latin typeface="微软雅黑" panose="020B0503020204020204" pitchFamily="34" charset="-122"/>
                <a:ea typeface="微软雅黑" panose="020B0503020204020204" pitchFamily="34" charset="-122"/>
              </a:rPr>
              <a:t>中国地质大学（武汉）</a:t>
            </a:r>
            <a:endParaRPr lang="zh-CN" altLang="en-US" sz="2400" dirty="0">
              <a:latin typeface="微软雅黑" panose="020B0503020204020204" pitchFamily="34" charset="-122"/>
              <a:ea typeface="微软雅黑" panose="020B0503020204020204" pitchFamily="34" charset="-122"/>
            </a:endParaRPr>
          </a:p>
        </p:txBody>
      </p:sp>
      <p:cxnSp>
        <p:nvCxnSpPr>
          <p:cNvPr id="9223" name="直接连接符 9"/>
          <p:cNvCxnSpPr/>
          <p:nvPr/>
        </p:nvCxnSpPr>
        <p:spPr>
          <a:xfrm>
            <a:off x="3275013" y="2819400"/>
            <a:ext cx="0" cy="635000"/>
          </a:xfrm>
          <a:prstGeom prst="line">
            <a:avLst/>
          </a:prstGeom>
          <a:ln w="38100" cap="flat" cmpd="sng">
            <a:solidFill>
              <a:srgbClr val="0000FF"/>
            </a:solidFill>
            <a:prstDash val="solid"/>
            <a:round/>
            <a:headEnd type="none" w="med" len="med"/>
            <a:tailEnd type="none" w="med" len="med"/>
          </a:ln>
        </p:spPr>
      </p:cxnSp>
      <p:sp>
        <p:nvSpPr>
          <p:cNvPr id="9224" name="文本框 1"/>
          <p:cNvSpPr txBox="1"/>
          <p:nvPr/>
        </p:nvSpPr>
        <p:spPr>
          <a:xfrm>
            <a:off x="3200400" y="4419600"/>
            <a:ext cx="2625725" cy="461963"/>
          </a:xfrm>
          <a:prstGeom prst="rect">
            <a:avLst/>
          </a:prstGeom>
          <a:noFill/>
          <a:ln w="9525">
            <a:noFill/>
          </a:ln>
        </p:spPr>
        <p:txBody>
          <a:bodyPr wrap="none" anchor="t" anchorCtr="0">
            <a:spAutoFit/>
          </a:bodyPr>
          <a:p>
            <a:pPr eaLnBrk="0" hangingPunct="0">
              <a:buClrTx/>
              <a:buFontTx/>
            </a:pPr>
            <a:r>
              <a:rPr lang="en-US" altLang="zh-CN" sz="2400" dirty="0">
                <a:latin typeface="Times New Roman" panose="02020603050405020304" pitchFamily="18" charset="0"/>
                <a:ea typeface="黑体" panose="02010609060101010101" pitchFamily="49" charset="-122"/>
              </a:rPr>
              <a:t>ljiang@cug.edu.cn</a:t>
            </a:r>
            <a:endParaRPr lang="zh-CN" altLang="en-US" sz="2400" dirty="0">
              <a:latin typeface="Times New Roman" panose="02020603050405020304" pitchFamily="18" charset="0"/>
              <a:ea typeface="黑体" panose="02010609060101010101" pitchFamily="49" charset="-122"/>
            </a:endParaRPr>
          </a:p>
        </p:txBody>
      </p:sp>
      <p:sp>
        <p:nvSpPr>
          <p:cNvPr id="9225" name="文本框 1"/>
          <p:cNvSpPr txBox="1"/>
          <p:nvPr/>
        </p:nvSpPr>
        <p:spPr>
          <a:xfrm>
            <a:off x="3049588" y="3805238"/>
            <a:ext cx="3570287" cy="461962"/>
          </a:xfrm>
          <a:prstGeom prst="rect">
            <a:avLst/>
          </a:prstGeom>
          <a:noFill/>
          <a:ln w="9525">
            <a:noFill/>
          </a:ln>
        </p:spPr>
        <p:txBody>
          <a:bodyPr wrap="none" anchor="t" anchorCtr="0">
            <a:spAutoFit/>
          </a:bodyPr>
          <a:p>
            <a:pPr eaLnBrk="0" hangingPunct="0">
              <a:buClrTx/>
              <a:buFontTx/>
            </a:pPr>
            <a:r>
              <a:rPr lang="zh-CN" altLang="en-US" sz="2400" b="0" dirty="0">
                <a:solidFill>
                  <a:srgbClr val="0000FF"/>
                </a:solidFill>
                <a:latin typeface="华文行楷" panose="02010800040101010101" pitchFamily="2" charset="-122"/>
                <a:ea typeface="华文行楷" panose="02010800040101010101" pitchFamily="2" charset="-122"/>
              </a:rPr>
              <a:t>机器学习与数据挖掘团队</a:t>
            </a:r>
            <a:endParaRPr lang="zh-CN" altLang="en-US" sz="2400" b="0" dirty="0">
              <a:solidFill>
                <a:srgbClr val="0000FF"/>
              </a:solidFill>
              <a:latin typeface="华文行楷" panose="02010800040101010101" pitchFamily="2" charset="-122"/>
              <a:ea typeface="华文行楷" panose="02010800040101010101" pitchFamily="2" charset="-122"/>
            </a:endParaRPr>
          </a:p>
        </p:txBody>
      </p:sp>
      <p:sp>
        <p:nvSpPr>
          <p:cNvPr id="9226" name="矩形 28"/>
          <p:cNvSpPr/>
          <p:nvPr/>
        </p:nvSpPr>
        <p:spPr>
          <a:xfrm>
            <a:off x="2362200" y="5114925"/>
            <a:ext cx="4572000" cy="523875"/>
          </a:xfrm>
          <a:prstGeom prst="rect">
            <a:avLst/>
          </a:prstGeom>
          <a:noFill/>
          <a:ln w="9525">
            <a:noFill/>
          </a:ln>
        </p:spPr>
        <p:txBody>
          <a:bodyPr anchor="t" anchorCtr="0">
            <a:spAutoFit/>
          </a:bodyPr>
          <a:p>
            <a:pPr algn="ctr" eaLnBrk="0" hangingPunct="0">
              <a:buClrTx/>
              <a:buFontTx/>
            </a:pPr>
            <a:r>
              <a:rPr lang="en-US" altLang="zh-CN" b="0" dirty="0">
                <a:latin typeface="Times New Roman" panose="02020603050405020304" pitchFamily="18" charset="0"/>
                <a:ea typeface="黑体" panose="02010609060101010101" pitchFamily="49" charset="-122"/>
                <a:hlinkClick r:id="rId3"/>
              </a:rPr>
              <a:t>http://grzy.cug.edu.cn/jlx/</a:t>
            </a:r>
            <a:endParaRPr lang="zh-CN" altLang="en-US" b="0" dirty="0">
              <a:solidFill>
                <a:srgbClr val="0000FF"/>
              </a:solidFill>
              <a:latin typeface="Times New Roman" panose="02020603050405020304" pitchFamily="18" charset="0"/>
              <a:ea typeface="黑体" panose="02010609060101010101"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二、评估指标</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64514" name="矩形 14"/>
          <p:cNvSpPr/>
          <p:nvPr/>
        </p:nvSpPr>
        <p:spPr>
          <a:xfrm>
            <a:off x="304800" y="1042988"/>
            <a:ext cx="8534400" cy="4156075"/>
          </a:xfrm>
          <a:prstGeom prst="rect">
            <a:avLst/>
          </a:prstGeom>
          <a:noFill/>
          <a:ln w="9525">
            <a:noFill/>
          </a:ln>
        </p:spPr>
        <p:txBody>
          <a:bodyPr anchor="t" anchorCtr="0">
            <a:spAutoFit/>
          </a:bodyPr>
          <a:p>
            <a:pPr marL="0" lvl="1" indent="0" algn="l" rtl="0" eaLnBrk="0" fontAlgn="base" hangingPunct="0">
              <a:spcBef>
                <a:spcPct val="0"/>
              </a:spcBef>
              <a:spcAft>
                <a:spcPct val="0"/>
              </a:spcAft>
              <a:buClrTx/>
              <a:buFontTx/>
              <a:buNone/>
            </a:pPr>
            <a:r>
              <a:rPr lang="zh-CN" altLang="en-US" sz="2400" dirty="0">
                <a:solidFill>
                  <a:schemeClr val="tx1"/>
                </a:solidFill>
                <a:latin typeface="黑体" panose="02010609060101010101" pitchFamily="49" charset="-122"/>
                <a:ea typeface="黑体" panose="02010609060101010101" pitchFamily="49" charset="-122"/>
              </a:rPr>
              <a:t>要评估模型的好坏光有评估方法还不行，还得确定评估指标。</a:t>
            </a:r>
            <a:endParaRPr lang="en-US" altLang="zh-CN" sz="2400" dirty="0">
              <a:solidFill>
                <a:schemeClr val="tx1"/>
              </a:solidFill>
              <a:latin typeface="黑体" panose="02010609060101010101" pitchFamily="49" charset="-122"/>
              <a:ea typeface="黑体" panose="02010609060101010101" pitchFamily="49" charset="-122"/>
            </a:endParaRPr>
          </a:p>
          <a:p>
            <a:pPr marL="0" lvl="1" indent="0" algn="l" rtl="0" eaLnBrk="0" fontAlgn="base" hangingPunct="0">
              <a:spcBef>
                <a:spcPct val="0"/>
              </a:spcBef>
              <a:spcAft>
                <a:spcPct val="0"/>
              </a:spcAft>
              <a:buClrTx/>
              <a:buFontTx/>
              <a:buNone/>
            </a:pPr>
            <a:endParaRPr lang="en-US" altLang="zh-CN" sz="2400" dirty="0">
              <a:solidFill>
                <a:schemeClr val="tx1"/>
              </a:solidFill>
              <a:latin typeface="黑体" panose="02010609060101010101" pitchFamily="49" charset="-122"/>
              <a:ea typeface="黑体" panose="02010609060101010101" pitchFamily="49" charset="-122"/>
            </a:endParaRPr>
          </a:p>
          <a:p>
            <a:pPr marL="0" lvl="1" indent="0" algn="l" rtl="0" eaLnBrk="0" fontAlgn="base" hangingPunct="0">
              <a:spcBef>
                <a:spcPct val="0"/>
              </a:spcBef>
              <a:spcAft>
                <a:spcPct val="0"/>
              </a:spcAft>
              <a:buClrTx/>
              <a:buFontTx/>
              <a:buNone/>
            </a:pPr>
            <a:r>
              <a:rPr lang="zh-CN" altLang="en-US" sz="2400" dirty="0">
                <a:solidFill>
                  <a:schemeClr val="tx1"/>
                </a:solidFill>
                <a:latin typeface="黑体" panose="02010609060101010101" pitchFamily="49" charset="-122"/>
                <a:ea typeface="黑体" panose="02010609060101010101" pitchFamily="49" charset="-122"/>
              </a:rPr>
              <a:t>所谓评估指标就是衡量模型泛化能力好坏的评估标准，反映了任务需求；使用不同的评估指标往往会导致不同的评估结果。</a:t>
            </a:r>
            <a:endParaRPr lang="en-US" altLang="zh-CN" sz="2400" dirty="0">
              <a:solidFill>
                <a:schemeClr val="tx1"/>
              </a:solidFill>
              <a:latin typeface="黑体" panose="02010609060101010101" pitchFamily="49" charset="-122"/>
              <a:ea typeface="黑体" panose="02010609060101010101" pitchFamily="49" charset="-122"/>
            </a:endParaRPr>
          </a:p>
          <a:p>
            <a:pPr marL="0" lvl="1" indent="0" algn="l" rtl="0" eaLnBrk="0" fontAlgn="base" hangingPunct="0">
              <a:spcBef>
                <a:spcPct val="0"/>
              </a:spcBef>
              <a:spcAft>
                <a:spcPct val="0"/>
              </a:spcAft>
              <a:buClrTx/>
              <a:buFontTx/>
              <a:buNone/>
            </a:pPr>
            <a:endParaRPr lang="en-US" altLang="zh-CN" sz="2400" dirty="0">
              <a:solidFill>
                <a:schemeClr val="tx1"/>
              </a:solidFill>
              <a:latin typeface="黑体" panose="02010609060101010101" pitchFamily="49" charset="-122"/>
              <a:ea typeface="黑体" panose="02010609060101010101" pitchFamily="49" charset="-122"/>
            </a:endParaRPr>
          </a:p>
          <a:p>
            <a:pPr marL="0" lvl="1" indent="0" algn="l" rtl="0" eaLnBrk="0" fontAlgn="base" hangingPunct="0">
              <a:spcBef>
                <a:spcPct val="0"/>
              </a:spcBef>
              <a:spcAft>
                <a:spcPct val="0"/>
              </a:spcAft>
              <a:buClrTx/>
              <a:buFontTx/>
              <a:buNone/>
            </a:pPr>
            <a:r>
              <a:rPr lang="zh-CN" altLang="en-US" sz="2400" dirty="0">
                <a:solidFill>
                  <a:schemeClr val="tx1"/>
                </a:solidFill>
                <a:latin typeface="黑体" panose="02010609060101010101" pitchFamily="49" charset="-122"/>
                <a:ea typeface="黑体" panose="02010609060101010101" pitchFamily="49" charset="-122"/>
              </a:rPr>
              <a:t>在分类预测任务中，给定测试样例集，评估分类模型的性能就是把对每一个待测样本的分类结果和它的真实标记比较。</a:t>
            </a:r>
            <a:endParaRPr lang="en-US" altLang="zh-CN" sz="2400" dirty="0">
              <a:solidFill>
                <a:schemeClr val="tx1"/>
              </a:solidFill>
              <a:latin typeface="黑体" panose="02010609060101010101" pitchFamily="49" charset="-122"/>
              <a:ea typeface="黑体" panose="02010609060101010101" pitchFamily="49" charset="-122"/>
            </a:endParaRPr>
          </a:p>
          <a:p>
            <a:pPr marL="0" lvl="1" indent="0" algn="l" rtl="0" eaLnBrk="0" fontAlgn="base" hangingPunct="0">
              <a:spcBef>
                <a:spcPct val="0"/>
              </a:spcBef>
              <a:spcAft>
                <a:spcPct val="0"/>
              </a:spcAft>
              <a:buClrTx/>
              <a:buFontTx/>
              <a:buNone/>
            </a:pPr>
            <a:endParaRPr lang="en-US" altLang="zh-CN" sz="2400" dirty="0">
              <a:solidFill>
                <a:schemeClr val="tx1"/>
              </a:solidFill>
              <a:latin typeface="黑体" panose="02010609060101010101" pitchFamily="49" charset="-122"/>
              <a:ea typeface="黑体" panose="02010609060101010101" pitchFamily="49" charset="-122"/>
            </a:endParaRPr>
          </a:p>
          <a:p>
            <a:pPr marL="0" lvl="1" indent="0" algn="l" rtl="0" eaLnBrk="0" fontAlgn="base" hangingPunct="0">
              <a:spcBef>
                <a:spcPct val="0"/>
              </a:spcBef>
              <a:spcAft>
                <a:spcPct val="0"/>
              </a:spcAft>
              <a:buClrTx/>
              <a:buFontTx/>
              <a:buNone/>
            </a:pPr>
            <a:r>
              <a:rPr lang="zh-CN" altLang="en-US" sz="2400" dirty="0">
                <a:solidFill>
                  <a:schemeClr val="tx1"/>
                </a:solidFill>
                <a:latin typeface="黑体" panose="02010609060101010101" pitchFamily="49" charset="-122"/>
                <a:ea typeface="黑体" panose="02010609060101010101" pitchFamily="49" charset="-122"/>
              </a:rPr>
              <a:t>因此，准确率和错误率是最常用的两种评估指标：</a:t>
            </a:r>
            <a:endParaRPr lang="en-US" altLang="zh-CN" sz="2400" dirty="0">
              <a:solidFill>
                <a:schemeClr val="tx1"/>
              </a:solidFill>
              <a:latin typeface="黑体" panose="02010609060101010101" pitchFamily="49" charset="-122"/>
              <a:ea typeface="黑体" panose="02010609060101010101" pitchFamily="49" charset="-122"/>
            </a:endParaRPr>
          </a:p>
          <a:p>
            <a:pPr marL="0" lvl="1" indent="0" algn="l" rtl="0" eaLnBrk="0" fontAlgn="base" hangingPunct="0">
              <a:spcBef>
                <a:spcPct val="0"/>
              </a:spcBef>
              <a:spcAft>
                <a:spcPct val="0"/>
              </a:spcAft>
              <a:buClrTx/>
              <a:buFont typeface="Wingdings" panose="05000000000000000000" pitchFamily="2" charset="2"/>
              <a:buChar char="ü"/>
            </a:pPr>
            <a:r>
              <a:rPr lang="zh-CN" altLang="en-US" sz="2400" dirty="0">
                <a:solidFill>
                  <a:srgbClr val="0000FF"/>
                </a:solidFill>
                <a:latin typeface="黑体" panose="02010609060101010101" pitchFamily="49" charset="-122"/>
                <a:ea typeface="黑体" panose="02010609060101010101" pitchFamily="49" charset="-122"/>
              </a:rPr>
              <a:t>准确率就是分对样本占测试样本总数的比例；</a:t>
            </a:r>
            <a:endParaRPr lang="en-US" altLang="zh-CN" sz="2400" dirty="0">
              <a:solidFill>
                <a:srgbClr val="0000FF"/>
              </a:solidFill>
              <a:latin typeface="黑体" panose="02010609060101010101" pitchFamily="49" charset="-122"/>
              <a:ea typeface="黑体" panose="02010609060101010101" pitchFamily="49" charset="-122"/>
            </a:endParaRPr>
          </a:p>
          <a:p>
            <a:pPr marL="0" lvl="1" indent="0" algn="l" rtl="0" eaLnBrk="0" fontAlgn="base" hangingPunct="0">
              <a:spcBef>
                <a:spcPct val="0"/>
              </a:spcBef>
              <a:spcAft>
                <a:spcPct val="0"/>
              </a:spcAft>
              <a:buClrTx/>
              <a:buFont typeface="Wingdings" panose="05000000000000000000" pitchFamily="2" charset="2"/>
              <a:buChar char="ü"/>
            </a:pPr>
            <a:r>
              <a:rPr lang="zh-CN" altLang="en-US" sz="2400" dirty="0">
                <a:solidFill>
                  <a:srgbClr val="0000FF"/>
                </a:solidFill>
                <a:latin typeface="黑体" panose="02010609060101010101" pitchFamily="49" charset="-122"/>
                <a:ea typeface="黑体" panose="02010609060101010101" pitchFamily="49" charset="-122"/>
              </a:rPr>
              <a:t>错误率就是分错样本占测试样本总数的比例。</a:t>
            </a:r>
            <a:endParaRPr lang="zh-CN" altLang="en-US" sz="2400" dirty="0">
              <a:solidFill>
                <a:srgbClr val="0000FF"/>
              </a:solidFill>
              <a:latin typeface="黑体" panose="02010609060101010101" pitchFamily="49" charset="-122"/>
              <a:ea typeface="黑体" panose="02010609060101010101"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内容占位符 2"/>
          <p:cNvSpPr txBox="1"/>
          <p:nvPr/>
        </p:nvSpPr>
        <p:spPr>
          <a:xfrm>
            <a:off x="766763" y="1487488"/>
            <a:ext cx="7843837" cy="1712912"/>
          </a:xfrm>
          <a:prstGeom prst="rect">
            <a:avLst/>
          </a:prstGeom>
          <a:noFill/>
          <a:ln w="9525">
            <a:noFill/>
          </a:ln>
        </p:spPr>
        <p:txBody>
          <a:bodyPr tIns="46800" anchor="t" anchorCtr="0"/>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r>
              <a:rPr lang="zh-CN" altLang="en-US" sz="2000" dirty="0">
                <a:solidFill>
                  <a:schemeClr val="tx1"/>
                </a:solidFill>
                <a:latin typeface="Verdana" panose="020B0604030504040204" pitchFamily="34" charset="0"/>
                <a:ea typeface="幼圆" panose="02010509060101010101" pitchFamily="49" charset="-122"/>
              </a:rPr>
              <a:t>由于准确率和错误率将每个类看的同等重要，因此不适合用来分析类不平衡数据集。在类不平衡数据集中，正确分类稀有类比正确分类多数类更有意义。此时查准率和查全率比准确率和错误率更适合。对于二分类问题，稀有类样本通常记为正例，而多数类样本记为负例。统计真实标记和预测结果的组合可以得到如下所示的混淆矩阵：</a:t>
            </a:r>
            <a:endParaRPr lang="zh-CN" altLang="en-US" sz="2000" dirty="0">
              <a:solidFill>
                <a:schemeClr val="tx1"/>
              </a:solidFill>
              <a:latin typeface="Verdana" panose="020B0604030504040204" pitchFamily="34" charset="0"/>
              <a:ea typeface="幼圆" panose="02010509060101010101" pitchFamily="49"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endParaRPr lang="zh-CN" altLang="en-US" sz="2000" dirty="0">
              <a:solidFill>
                <a:schemeClr val="tx1"/>
              </a:solidFill>
              <a:latin typeface="Verdana" panose="020B0604030504040204" pitchFamily="34" charset="0"/>
              <a:ea typeface="幼圆" panose="02010509060101010101" pitchFamily="49" charset="-122"/>
            </a:endParaRPr>
          </a:p>
        </p:txBody>
      </p:sp>
      <p:sp>
        <p:nvSpPr>
          <p:cNvPr id="66562"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二、评估指标</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66563" name="矩形 9"/>
          <p:cNvSpPr/>
          <p:nvPr/>
        </p:nvSpPr>
        <p:spPr>
          <a:xfrm>
            <a:off x="762000" y="5334000"/>
            <a:ext cx="7924800" cy="1323975"/>
          </a:xfrm>
          <a:prstGeom prst="rect">
            <a:avLst/>
          </a:prstGeom>
          <a:noFill/>
          <a:ln w="9525">
            <a:noFill/>
          </a:ln>
        </p:spPr>
        <p:txBody>
          <a:bodyPr anchor="t" anchorCtr="0">
            <a:spAutoFit/>
          </a:bodyPr>
          <a:p>
            <a:pPr lvl="1" indent="0" algn="l" rtl="0" eaLnBrk="0" fontAlgn="base" hangingPunct="0">
              <a:spcBef>
                <a:spcPct val="0"/>
              </a:spcBef>
              <a:spcAft>
                <a:spcPct val="0"/>
              </a:spcAft>
              <a:buClrTx/>
              <a:buFontTx/>
              <a:buNone/>
            </a:pPr>
            <a:r>
              <a:rPr lang="zh-CN" altLang="en-US" sz="2000" dirty="0">
                <a:solidFill>
                  <a:schemeClr val="tx1"/>
                </a:solidFill>
                <a:latin typeface="Times New Roman" panose="02020603050405020304" pitchFamily="18" charset="0"/>
                <a:ea typeface="幼圆" panose="02010509060101010101" pitchFamily="49" charset="-122"/>
              </a:rPr>
              <a:t>查准率（</a:t>
            </a:r>
            <a:r>
              <a:rPr lang="en-US" altLang="zh-CN" sz="2000" dirty="0">
                <a:solidFill>
                  <a:schemeClr val="tx1"/>
                </a:solidFill>
                <a:latin typeface="Times New Roman" panose="02020603050405020304" pitchFamily="18" charset="0"/>
                <a:ea typeface="幼圆" panose="02010509060101010101" pitchFamily="49" charset="-122"/>
              </a:rPr>
              <a:t>P</a:t>
            </a:r>
            <a:r>
              <a:rPr lang="zh-CN" altLang="en-US" sz="2000" dirty="0">
                <a:solidFill>
                  <a:schemeClr val="tx1"/>
                </a:solidFill>
                <a:latin typeface="Times New Roman" panose="02020603050405020304" pitchFamily="18" charset="0"/>
                <a:ea typeface="幼圆" panose="02010509060101010101" pitchFamily="49" charset="-122"/>
              </a:rPr>
              <a:t>）就是被分为正类的样本中实际为正类的样本比例：</a:t>
            </a:r>
            <a:r>
              <a:rPr lang="en-US" altLang="zh-CN" sz="2000" dirty="0">
                <a:solidFill>
                  <a:schemeClr val="tx1"/>
                </a:solidFill>
                <a:latin typeface="Times New Roman" panose="02020603050405020304" pitchFamily="18" charset="0"/>
                <a:ea typeface="幼圆" panose="02010509060101010101" pitchFamily="49" charset="-122"/>
              </a:rPr>
              <a:t>P=TP/(TP+FP)</a:t>
            </a:r>
            <a:endParaRPr lang="en-US" altLang="zh-CN" sz="2000" dirty="0">
              <a:solidFill>
                <a:schemeClr val="tx1"/>
              </a:solidFill>
              <a:latin typeface="Times New Roman" panose="02020603050405020304" pitchFamily="18" charset="0"/>
              <a:ea typeface="幼圆" panose="02010509060101010101" pitchFamily="49" charset="-122"/>
            </a:endParaRPr>
          </a:p>
          <a:p>
            <a:pPr lvl="1" indent="0" algn="l" rtl="0" eaLnBrk="0" fontAlgn="base" hangingPunct="0">
              <a:spcBef>
                <a:spcPct val="0"/>
              </a:spcBef>
              <a:spcAft>
                <a:spcPct val="0"/>
              </a:spcAft>
              <a:buClrTx/>
              <a:buFontTx/>
              <a:buNone/>
            </a:pPr>
            <a:r>
              <a:rPr lang="zh-CN" altLang="en-US" sz="2000" dirty="0">
                <a:solidFill>
                  <a:schemeClr val="tx1"/>
                </a:solidFill>
                <a:latin typeface="Times New Roman" panose="02020603050405020304" pitchFamily="18" charset="0"/>
                <a:ea typeface="幼圆" panose="02010509060101010101" pitchFamily="49" charset="-122"/>
              </a:rPr>
              <a:t>查全率（</a:t>
            </a:r>
            <a:r>
              <a:rPr lang="en-US" altLang="zh-CN" sz="2000" dirty="0">
                <a:solidFill>
                  <a:schemeClr val="tx1"/>
                </a:solidFill>
                <a:latin typeface="Times New Roman" panose="02020603050405020304" pitchFamily="18" charset="0"/>
                <a:ea typeface="幼圆" panose="02010509060101010101" pitchFamily="49" charset="-122"/>
              </a:rPr>
              <a:t>R</a:t>
            </a:r>
            <a:r>
              <a:rPr lang="zh-CN" altLang="en-US" sz="2000" dirty="0">
                <a:solidFill>
                  <a:schemeClr val="tx1"/>
                </a:solidFill>
                <a:latin typeface="Times New Roman" panose="02020603050405020304" pitchFamily="18" charset="0"/>
                <a:ea typeface="幼圆" panose="02010509060101010101" pitchFamily="49" charset="-122"/>
              </a:rPr>
              <a:t>）就是实际为正类的样本中被分为正类的样本比例：</a:t>
            </a:r>
            <a:endParaRPr lang="en-US" altLang="zh-CN" sz="2000" dirty="0">
              <a:solidFill>
                <a:schemeClr val="tx1"/>
              </a:solidFill>
              <a:latin typeface="Times New Roman" panose="02020603050405020304" pitchFamily="18" charset="0"/>
              <a:ea typeface="幼圆" panose="02010509060101010101" pitchFamily="49" charset="-122"/>
            </a:endParaRPr>
          </a:p>
          <a:p>
            <a:pPr lvl="1" indent="0" algn="l" rtl="0" eaLnBrk="0" fontAlgn="base" hangingPunct="0">
              <a:spcBef>
                <a:spcPct val="0"/>
              </a:spcBef>
              <a:spcAft>
                <a:spcPct val="0"/>
              </a:spcAft>
              <a:buClrTx/>
              <a:buFontTx/>
              <a:buNone/>
            </a:pPr>
            <a:r>
              <a:rPr lang="en-US" altLang="zh-CN" sz="2000" dirty="0">
                <a:solidFill>
                  <a:schemeClr val="tx1"/>
                </a:solidFill>
                <a:latin typeface="Times New Roman" panose="02020603050405020304" pitchFamily="18" charset="0"/>
                <a:ea typeface="幼圆" panose="02010509060101010101" pitchFamily="49" charset="-122"/>
              </a:rPr>
              <a:t>R=TP/(TP+FN)</a:t>
            </a:r>
            <a:endParaRPr lang="en-US" altLang="zh-CN" sz="2000" dirty="0">
              <a:solidFill>
                <a:schemeClr val="tx1"/>
              </a:solidFill>
              <a:latin typeface="Times New Roman" panose="02020603050405020304" pitchFamily="18" charset="0"/>
              <a:ea typeface="幼圆" panose="02010509060101010101" pitchFamily="49" charset="-122"/>
            </a:endParaRPr>
          </a:p>
        </p:txBody>
      </p:sp>
      <p:graphicFrame>
        <p:nvGraphicFramePr>
          <p:cNvPr id="6" name="表格 5"/>
          <p:cNvGraphicFramePr>
            <a:graphicFrameLocks noGrp="1"/>
          </p:cNvGraphicFramePr>
          <p:nvPr/>
        </p:nvGraphicFramePr>
        <p:xfrm>
          <a:off x="2957513" y="3292475"/>
          <a:ext cx="4129088" cy="1812925"/>
        </p:xfrm>
        <a:graphic>
          <a:graphicData uri="http://schemas.openxmlformats.org/drawingml/2006/table">
            <a:tbl>
              <a:tblPr/>
              <a:tblGrid>
                <a:gridCol w="1376362"/>
                <a:gridCol w="1376362"/>
                <a:gridCol w="1376362"/>
              </a:tblGrid>
              <a:tr h="453231">
                <a:tc rowSpan="2">
                  <a:txBody>
                    <a:bodyPr/>
                    <a:lstStyle/>
                    <a:p>
                      <a:pPr algn="ctr">
                        <a:spcAft>
                          <a:spcPts val="0"/>
                        </a:spcAft>
                      </a:pPr>
                      <a:r>
                        <a:rPr lang="zh-CN" altLang="en-US" sz="1600" b="1" kern="1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真实情况</a:t>
                      </a:r>
                      <a:endParaRPr lang="zh-CN" sz="1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zh-CN" sz="1600" b="1" kern="10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预测</a:t>
                      </a:r>
                      <a:r>
                        <a:rPr lang="zh-CN" altLang="en-US" sz="1600" b="1" kern="10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结果</a:t>
                      </a:r>
                      <a:endParaRPr lang="zh-CN" sz="16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r>
              <a:tr h="453231">
                <a:tc vMerge="1">
                  <a:tcPr/>
                </a:tc>
                <a:tc>
                  <a:txBody>
                    <a:bodyPr/>
                    <a:lstStyle/>
                    <a:p>
                      <a:pPr algn="ctr">
                        <a:spcAft>
                          <a:spcPts val="0"/>
                        </a:spcAft>
                      </a:pPr>
                      <a:r>
                        <a:rPr lang="zh-CN" sz="1600" b="1" kern="10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正例</a:t>
                      </a:r>
                      <a:endParaRPr lang="zh-CN" sz="16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b="1" kern="10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负例</a:t>
                      </a:r>
                      <a:endParaRPr lang="zh-CN" sz="16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3231">
                <a:tc>
                  <a:txBody>
                    <a:bodyPr/>
                    <a:lstStyle/>
                    <a:p>
                      <a:pPr algn="ctr">
                        <a:spcAft>
                          <a:spcPts val="0"/>
                        </a:spcAft>
                      </a:pPr>
                      <a:r>
                        <a:rPr lang="zh-CN" sz="1600" b="1" kern="1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正例</a:t>
                      </a:r>
                      <a:endParaRPr lang="zh-CN" sz="1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b="1" kern="100" dirty="0">
                          <a:latin typeface="Times New Roman" panose="02020603050405020304" pitchFamily="18" charset="0"/>
                          <a:ea typeface="宋体" panose="02010600030101010101" pitchFamily="2" charset="-122"/>
                          <a:cs typeface="Times New Roman" panose="02020603050405020304" pitchFamily="18" charset="0"/>
                        </a:rPr>
                        <a:t>TP</a:t>
                      </a:r>
                      <a:r>
                        <a:rPr lang="zh-CN" sz="1600" b="1" kern="100" dirty="0">
                          <a:latin typeface="Times New Roman" panose="02020603050405020304" pitchFamily="18" charset="0"/>
                          <a:ea typeface="宋体" panose="02010600030101010101" pitchFamily="2" charset="-122"/>
                          <a:cs typeface="Times New Roman" panose="02020603050405020304" pitchFamily="18" charset="0"/>
                        </a:rPr>
                        <a:t>（真正例）</a:t>
                      </a:r>
                      <a:endParaRPr lang="zh-CN" sz="1600" b="1"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b="1" kern="100" dirty="0">
                          <a:latin typeface="Times New Roman" panose="02020603050405020304" pitchFamily="18" charset="0"/>
                          <a:ea typeface="宋体" panose="02010600030101010101" pitchFamily="2" charset="-122"/>
                          <a:cs typeface="Times New Roman" panose="02020603050405020304" pitchFamily="18" charset="0"/>
                        </a:rPr>
                        <a:t>FN</a:t>
                      </a:r>
                      <a:r>
                        <a:rPr lang="zh-CN" sz="1600" b="1" kern="100" dirty="0">
                          <a:latin typeface="Times New Roman" panose="02020603050405020304" pitchFamily="18" charset="0"/>
                          <a:ea typeface="宋体" panose="02010600030101010101" pitchFamily="2" charset="-122"/>
                          <a:cs typeface="Times New Roman" panose="02020603050405020304" pitchFamily="18" charset="0"/>
                        </a:rPr>
                        <a:t>（假负例）</a:t>
                      </a:r>
                      <a:endParaRPr lang="zh-CN" sz="1600" b="1"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3231">
                <a:tc>
                  <a:txBody>
                    <a:bodyPr/>
                    <a:lstStyle/>
                    <a:p>
                      <a:pPr algn="ctr">
                        <a:spcAft>
                          <a:spcPts val="0"/>
                        </a:spcAft>
                      </a:pPr>
                      <a:r>
                        <a:rPr lang="zh-CN" sz="1600" b="1" kern="1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负例</a:t>
                      </a:r>
                      <a:endParaRPr lang="zh-CN" sz="1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b="1" kern="100" dirty="0" smtClean="0">
                          <a:latin typeface="Times New Roman" panose="02020603050405020304" pitchFamily="18" charset="0"/>
                          <a:ea typeface="宋体" panose="02010600030101010101" pitchFamily="2" charset="-122"/>
                          <a:cs typeface="Times New Roman" panose="02020603050405020304" pitchFamily="18" charset="0"/>
                        </a:rPr>
                        <a:t>FP</a:t>
                      </a:r>
                      <a:r>
                        <a:rPr lang="zh-CN" sz="1600" b="1" kern="100" dirty="0">
                          <a:latin typeface="Times New Roman" panose="02020603050405020304" pitchFamily="18" charset="0"/>
                          <a:ea typeface="宋体" panose="02010600030101010101" pitchFamily="2" charset="-122"/>
                          <a:cs typeface="Times New Roman" panose="02020603050405020304" pitchFamily="18" charset="0"/>
                        </a:rPr>
                        <a:t>（假正例）</a:t>
                      </a:r>
                      <a:endParaRPr lang="zh-CN" sz="1600" b="1"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b="1" kern="100" dirty="0">
                          <a:latin typeface="Times New Roman" panose="02020603050405020304" pitchFamily="18" charset="0"/>
                          <a:ea typeface="宋体" panose="02010600030101010101" pitchFamily="2" charset="-122"/>
                          <a:cs typeface="Times New Roman" panose="02020603050405020304" pitchFamily="18" charset="0"/>
                        </a:rPr>
                        <a:t>TN</a:t>
                      </a:r>
                      <a:r>
                        <a:rPr lang="zh-CN" sz="1600" b="1" kern="100" dirty="0">
                          <a:latin typeface="Times New Roman" panose="02020603050405020304" pitchFamily="18" charset="0"/>
                          <a:ea typeface="宋体" panose="02010600030101010101" pitchFamily="2" charset="-122"/>
                          <a:cs typeface="Times New Roman" panose="02020603050405020304" pitchFamily="18" charset="0"/>
                        </a:rPr>
                        <a:t>（真负例）</a:t>
                      </a:r>
                      <a:endParaRPr lang="zh-CN" sz="1600" b="1"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81" marR="68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内容占位符 2"/>
          <p:cNvSpPr txBox="1"/>
          <p:nvPr/>
        </p:nvSpPr>
        <p:spPr>
          <a:xfrm>
            <a:off x="830263" y="1487488"/>
            <a:ext cx="6973887" cy="2474912"/>
          </a:xfrm>
          <a:prstGeom prst="rect">
            <a:avLst/>
          </a:prstGeom>
          <a:noFill/>
          <a:ln w="9525">
            <a:noFill/>
          </a:ln>
        </p:spPr>
        <p:txBody>
          <a:bodyPr tIns="46800" anchor="t" anchorCtr="0"/>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r>
              <a:rPr lang="zh-CN" altLang="en-US" sz="2000" dirty="0">
                <a:solidFill>
                  <a:schemeClr val="tx1"/>
                </a:solidFill>
                <a:latin typeface="Verdana" panose="020B0604030504040204" pitchFamily="34" charset="0"/>
                <a:ea typeface="幼圆" panose="02010509060101010101" pitchFamily="49" charset="-122"/>
              </a:rPr>
              <a:t>可见，查准率是被分类器分为正类的样本中实际为正类的比例；而查全率是被分类器正确分类为正类的比例。二者通常是矛盾的。查准率高时，查全率往往偏低；而查全率高时，查准率往往偏低。为综合考虑查准率和查全率，它们的调和均值</a:t>
            </a:r>
            <a:r>
              <a:rPr lang="en-US" altLang="zh-CN" sz="2000" dirty="0">
                <a:solidFill>
                  <a:schemeClr val="tx1"/>
                </a:solidFill>
                <a:latin typeface="Verdana" panose="020B0604030504040204" pitchFamily="34" charset="0"/>
                <a:ea typeface="幼圆" panose="02010509060101010101" pitchFamily="49" charset="-122"/>
              </a:rPr>
              <a:t>F1</a:t>
            </a:r>
            <a:r>
              <a:rPr lang="zh-CN" altLang="en-US" sz="2000" dirty="0">
                <a:solidFill>
                  <a:schemeClr val="tx1"/>
                </a:solidFill>
                <a:latin typeface="Verdana" panose="020B0604030504040204" pitchFamily="34" charset="0"/>
                <a:ea typeface="幼圆" panose="02010509060101010101" pitchFamily="49" charset="-122"/>
              </a:rPr>
              <a:t>度量被提出：</a:t>
            </a:r>
            <a:endParaRPr lang="zh-CN" altLang="en-US" sz="2000" dirty="0">
              <a:solidFill>
                <a:schemeClr val="tx1"/>
              </a:solidFill>
              <a:latin typeface="Verdana" panose="020B0604030504040204" pitchFamily="34" charset="0"/>
              <a:ea typeface="幼圆" panose="02010509060101010101" pitchFamily="49" charset="-122"/>
            </a:endParaRPr>
          </a:p>
        </p:txBody>
      </p:sp>
      <p:sp>
        <p:nvSpPr>
          <p:cNvPr id="68610" name="内容占位符 2"/>
          <p:cNvSpPr txBox="1"/>
          <p:nvPr/>
        </p:nvSpPr>
        <p:spPr>
          <a:xfrm>
            <a:off x="4859338" y="2897188"/>
            <a:ext cx="3487737" cy="1201737"/>
          </a:xfrm>
          <a:prstGeom prst="rect">
            <a:avLst/>
          </a:prstGeom>
          <a:noFill/>
          <a:ln w="9525">
            <a:noFill/>
          </a:ln>
        </p:spPr>
        <p:txBody>
          <a:bodyPr tIns="46800" anchor="t" anchorCtr="0"/>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endParaRPr lang="zh-CN" altLang="en-US" sz="2000" dirty="0">
              <a:solidFill>
                <a:schemeClr val="tx1"/>
              </a:solidFill>
              <a:latin typeface="Verdana" panose="020B0604030504040204" pitchFamily="34" charset="0"/>
              <a:ea typeface="幼圆" panose="02010509060101010101" pitchFamily="49" charset="-122"/>
            </a:endParaRPr>
          </a:p>
        </p:txBody>
      </p:sp>
      <p:pic>
        <p:nvPicPr>
          <p:cNvPr id="68611" name="Picture 2"/>
          <p:cNvPicPr>
            <a:picLocks noChangeAspect="1"/>
          </p:cNvPicPr>
          <p:nvPr/>
        </p:nvPicPr>
        <p:blipFill>
          <a:blip r:embed="rId1"/>
          <a:stretch>
            <a:fillRect/>
          </a:stretch>
        </p:blipFill>
        <p:spPr>
          <a:xfrm>
            <a:off x="2057400" y="3136900"/>
            <a:ext cx="4387850" cy="596900"/>
          </a:xfrm>
          <a:prstGeom prst="rect">
            <a:avLst/>
          </a:prstGeom>
          <a:noFill/>
          <a:ln w="9525">
            <a:noFill/>
          </a:ln>
        </p:spPr>
      </p:pic>
      <p:sp>
        <p:nvSpPr>
          <p:cNvPr id="68612" name="内容占位符 2"/>
          <p:cNvSpPr txBox="1"/>
          <p:nvPr/>
        </p:nvSpPr>
        <p:spPr>
          <a:xfrm>
            <a:off x="830263" y="2971800"/>
            <a:ext cx="6973887" cy="944563"/>
          </a:xfrm>
          <a:prstGeom prst="rect">
            <a:avLst/>
          </a:prstGeom>
          <a:noFill/>
          <a:ln w="9525">
            <a:noFill/>
          </a:ln>
        </p:spPr>
        <p:txBody>
          <a:bodyPr tIns="46800" anchor="t" anchorCtr="0"/>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endParaRPr lang="zh-CN" altLang="en-US" sz="2000" dirty="0">
              <a:solidFill>
                <a:schemeClr val="tx1"/>
              </a:solidFill>
              <a:latin typeface="Verdana" panose="020B0604030504040204" pitchFamily="34" charset="0"/>
              <a:ea typeface="幼圆" panose="02010509060101010101" pitchFamily="49" charset="-122"/>
            </a:endParaRPr>
          </a:p>
        </p:txBody>
      </p:sp>
      <p:grpSp>
        <p:nvGrpSpPr>
          <p:cNvPr id="68613" name="组合 4"/>
          <p:cNvGrpSpPr/>
          <p:nvPr/>
        </p:nvGrpSpPr>
        <p:grpSpPr>
          <a:xfrm>
            <a:off x="839788" y="4025900"/>
            <a:ext cx="6972300" cy="2451100"/>
            <a:chOff x="851833" y="2514967"/>
            <a:chExt cx="6973210" cy="2450733"/>
          </a:xfrm>
        </p:grpSpPr>
        <p:sp>
          <p:nvSpPr>
            <p:cNvPr id="10" name="内容占位符 2"/>
            <p:cNvSpPr txBox="1"/>
            <p:nvPr/>
          </p:nvSpPr>
          <p:spPr>
            <a:xfrm>
              <a:off x="851833" y="2514967"/>
              <a:ext cx="6973210" cy="2450733"/>
            </a:xfrm>
            <a:prstGeom prst="rect">
              <a:avLst/>
            </a:prstGeom>
          </p:spPr>
          <p:txBody>
            <a:bodyPr tIns="46800"/>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r>
                <a:rPr kumimoji="0" lang="zh-CN" altLang="en-US" sz="2000" b="0"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rPr>
                <a:t>比</a:t>
              </a:r>
              <a:r>
                <a:rPr kumimoji="0" lang="en-US" altLang="zh-CN" sz="2000" b="0"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rPr>
                <a:t>F1</a:t>
              </a:r>
              <a:r>
                <a:rPr kumimoji="0" lang="zh-CN" altLang="en-US" sz="2000" b="0"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rPr>
                <a:t>更一般的形式    </a:t>
              </a:r>
              <a:r>
                <a:rPr kumimoji="0" lang="en-US" altLang="zh-CN" sz="2000" b="0"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rPr>
                <a:t>,</a:t>
              </a:r>
              <a:endParaRPr kumimoji="0" lang="en-US" altLang="zh-CN" sz="2000" b="0"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endParaRPr kumimoji="0" lang="en-US" altLang="zh-CN" sz="2000" b="0" i="0" u="none" strike="noStrike" kern="1200" cap="none" spc="0" normalizeH="0" baseline="0" noProof="0" dirty="0">
                <a:ln>
                  <a:noFill/>
                </a:ln>
                <a:solidFill>
                  <a:schemeClr val="tx1"/>
                </a:solidFill>
                <a:effectLst/>
                <a:uLnTx/>
                <a:uFillTx/>
                <a:latin typeface="Verdana" panose="020B0604030504040204" pitchFamily="34" charset="0"/>
                <a:ea typeface="幼圆" panose="02010509060101010101" pitchFamily="49" charset="-122"/>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endParaRPr kumimoji="0" lang="en-US" altLang="zh-CN" sz="2000" b="0"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1240155" marR="0" lvl="3"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endParaRPr kumimoji="0" lang="en-US" altLang="zh-CN" sz="1600" b="0"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1240155" marR="0" lvl="3"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r>
                <a:rPr kumimoji="0" lang="en-US" altLang="zh-CN" sz="1600" b="0" i="0" u="none" strike="noStrike" kern="1200" cap="none" spc="0" normalizeH="0" baseline="0" noProof="0" dirty="0">
                  <a:ln>
                    <a:noFill/>
                  </a:ln>
                  <a:solidFill>
                    <a:schemeClr val="tx1"/>
                  </a:solidFill>
                  <a:effectLst/>
                  <a:uLnTx/>
                  <a:uFillTx/>
                  <a:latin typeface="Verdana" panose="020B0604030504040204" pitchFamily="34" charset="0"/>
                  <a:ea typeface="幼圆" panose="02010509060101010101" pitchFamily="49" charset="-122"/>
                  <a:cs typeface="+mn-cs"/>
                </a:rPr>
                <a:t>	</a:t>
              </a:r>
              <a:r>
                <a:rPr kumimoji="0" lang="en-US" altLang="zh-CN" sz="1600" b="0" i="0" u="none" strike="noStrike" kern="1200" cap="none" spc="0" normalizeH="0" baseline="0" noProof="0" dirty="0" smtClean="0">
                  <a:ln>
                    <a:noFill/>
                  </a:ln>
                  <a:solidFill>
                    <a:schemeClr val="tx1"/>
                  </a:solidFill>
                  <a:effectLst/>
                  <a:uLnTx/>
                  <a:uFillTx/>
                  <a:latin typeface="+mn-ea"/>
                  <a:ea typeface="幼圆" panose="02010509060101010101" pitchFamily="49" charset="-122"/>
                  <a:cs typeface="+mn-cs"/>
                </a:rPr>
                <a:t>: </a:t>
              </a:r>
              <a:r>
                <a:rPr kumimoji="0" lang="zh-CN" altLang="en-US" sz="1800" b="0" i="0" u="none" strike="noStrike" kern="1200" cap="none" spc="0" normalizeH="0" baseline="0" noProof="0" dirty="0" smtClean="0">
                  <a:ln>
                    <a:noFill/>
                  </a:ln>
                  <a:solidFill>
                    <a:schemeClr val="tx1"/>
                  </a:solidFill>
                  <a:effectLst/>
                  <a:uLnTx/>
                  <a:uFillTx/>
                  <a:latin typeface="+mn-ea"/>
                  <a:ea typeface="+mn-ea"/>
                  <a:cs typeface="+mn-cs"/>
                </a:rPr>
                <a:t>标准的</a:t>
              </a:r>
              <a:r>
                <a:rPr kumimoji="0" lang="en-US" altLang="zh-CN" sz="1800" b="0" i="0" u="none" strike="noStrike" kern="1200" cap="none" spc="0" normalizeH="0" baseline="0" noProof="0" dirty="0" smtClean="0">
                  <a:ln>
                    <a:noFill/>
                  </a:ln>
                  <a:solidFill>
                    <a:schemeClr val="tx1"/>
                  </a:solidFill>
                  <a:effectLst/>
                  <a:uLnTx/>
                  <a:uFillTx/>
                  <a:latin typeface="+mn-ea"/>
                  <a:ea typeface="+mn-ea"/>
                  <a:cs typeface="+mn-cs"/>
                </a:rPr>
                <a:t>F1</a:t>
              </a:r>
              <a:endParaRPr kumimoji="0" lang="en-US" altLang="zh-CN" sz="1800" b="0" i="0" u="none" strike="noStrike" kern="1200" cap="none" spc="0" normalizeH="0" baseline="0" noProof="0" dirty="0" smtClean="0">
                <a:ln>
                  <a:noFill/>
                </a:ln>
                <a:solidFill>
                  <a:schemeClr val="tx1"/>
                </a:solidFill>
                <a:effectLst/>
                <a:uLnTx/>
                <a:uFillTx/>
                <a:latin typeface="+mn-ea"/>
                <a:ea typeface="+mn-ea"/>
                <a:cs typeface="+mn-cs"/>
              </a:endParaRPr>
            </a:p>
            <a:p>
              <a:pPr marL="1240155" marR="0" lvl="3"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r>
                <a:rPr kumimoji="0" lang="en-US" altLang="zh-CN" sz="1800" b="0" i="0" u="none" strike="noStrike" kern="1200" cap="none" spc="0" normalizeH="0" baseline="0" noProof="0" dirty="0">
                  <a:ln>
                    <a:noFill/>
                  </a:ln>
                  <a:solidFill>
                    <a:schemeClr val="tx1"/>
                  </a:solidFill>
                  <a:effectLst/>
                  <a:uLnTx/>
                  <a:uFillTx/>
                  <a:latin typeface="+mn-ea"/>
                  <a:ea typeface="+mn-ea"/>
                  <a:cs typeface="+mn-cs"/>
                </a:rPr>
                <a:t>	</a:t>
              </a:r>
              <a:r>
                <a:rPr kumimoji="0" lang="en-US" altLang="zh-CN" sz="1800" b="0" i="0" u="none" strike="noStrike" kern="1200" cap="none" spc="0" normalizeH="0" baseline="0" noProof="0" dirty="0" smtClean="0">
                  <a:ln>
                    <a:noFill/>
                  </a:ln>
                  <a:solidFill>
                    <a:schemeClr val="tx1"/>
                  </a:solidFill>
                  <a:effectLst/>
                  <a:uLnTx/>
                  <a:uFillTx/>
                  <a:latin typeface="+mn-ea"/>
                  <a:ea typeface="+mn-ea"/>
                  <a:cs typeface="+mn-cs"/>
                </a:rPr>
                <a:t>: </a:t>
              </a:r>
              <a:r>
                <a:rPr kumimoji="0" lang="zh-CN" altLang="en-US" sz="1800" b="0" i="0" u="none" strike="noStrike" kern="1200" cap="none" spc="0" normalizeH="0" baseline="0" noProof="0" dirty="0" smtClean="0">
                  <a:ln>
                    <a:noFill/>
                  </a:ln>
                  <a:solidFill>
                    <a:schemeClr val="tx1"/>
                  </a:solidFill>
                  <a:effectLst/>
                  <a:uLnTx/>
                  <a:uFillTx/>
                  <a:latin typeface="+mn-ea"/>
                  <a:ea typeface="+mn-ea"/>
                  <a:cs typeface="+mn-cs"/>
                </a:rPr>
                <a:t>偏重查全率</a:t>
              </a:r>
              <a:endParaRPr kumimoji="0" lang="en-US" altLang="zh-CN" sz="1800" b="0" i="0" u="none" strike="noStrike" kern="1200" cap="none" spc="0" normalizeH="0" baseline="0" noProof="0" dirty="0" smtClean="0">
                <a:ln>
                  <a:noFill/>
                </a:ln>
                <a:solidFill>
                  <a:schemeClr val="tx1"/>
                </a:solidFill>
                <a:effectLst/>
                <a:uLnTx/>
                <a:uFillTx/>
                <a:latin typeface="+mn-ea"/>
                <a:ea typeface="+mn-ea"/>
                <a:cs typeface="+mn-cs"/>
              </a:endParaRPr>
            </a:p>
            <a:p>
              <a:pPr marL="1240155" marR="0" lvl="3"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r>
                <a:rPr kumimoji="0" lang="en-US" altLang="zh-CN" sz="1800" b="0" i="0" u="none" strike="noStrike" kern="1200" cap="none" spc="0" normalizeH="0" baseline="0" noProof="0" dirty="0">
                  <a:ln>
                    <a:noFill/>
                  </a:ln>
                  <a:solidFill>
                    <a:schemeClr val="tx1"/>
                  </a:solidFill>
                  <a:effectLst/>
                  <a:uLnTx/>
                  <a:uFillTx/>
                  <a:latin typeface="+mn-ea"/>
                  <a:ea typeface="+mn-ea"/>
                  <a:cs typeface="+mn-cs"/>
                </a:rPr>
                <a:t>	</a:t>
              </a:r>
              <a:r>
                <a:rPr kumimoji="0" lang="en-US" altLang="zh-CN" sz="1800" b="0"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rPr>
                <a:t>: </a:t>
              </a:r>
              <a:r>
                <a:rPr kumimoji="0" lang="zh-CN" altLang="en-US" sz="1800" b="0" i="0" u="none" strike="noStrike" kern="1200" cap="none" spc="0" normalizeH="0" baseline="0" noProof="0" dirty="0" smtClean="0">
                  <a:ln>
                    <a:noFill/>
                  </a:ln>
                  <a:solidFill>
                    <a:schemeClr val="tx1"/>
                  </a:solidFill>
                  <a:effectLst/>
                  <a:uLnTx/>
                  <a:uFillTx/>
                  <a:latin typeface="+mn-ea"/>
                  <a:ea typeface="+mn-ea"/>
                  <a:cs typeface="+mn-cs"/>
                </a:rPr>
                <a:t>偏重查准率</a:t>
              </a:r>
              <a:endParaRPr kumimoji="0" lang="en-US" altLang="zh-CN" sz="1800" b="0" i="0" u="none" strike="noStrike" kern="1200" cap="none" spc="0" normalizeH="0" baseline="0" noProof="0" dirty="0">
                <a:ln>
                  <a:noFill/>
                </a:ln>
                <a:solidFill>
                  <a:schemeClr val="tx1"/>
                </a:solidFill>
                <a:effectLst/>
                <a:uLnTx/>
                <a:uFillTx/>
                <a:latin typeface="+mn-ea"/>
                <a:ea typeface="+mn-ea"/>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endParaRPr kumimoji="0" lang="en-US" altLang="zh-CN" sz="2000" b="1"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endParaRPr kumimoji="0" lang="zh-CN" altLang="en-US" sz="2000" b="1" i="0" u="none" strike="noStrike" kern="1200" cap="none" spc="0" normalizeH="0" baseline="0" noProof="0" dirty="0">
                <a:ln>
                  <a:noFill/>
                </a:ln>
                <a:solidFill>
                  <a:schemeClr val="tx1"/>
                </a:solidFill>
                <a:effectLst/>
                <a:uLnTx/>
                <a:uFillTx/>
                <a:latin typeface="Verdana" panose="020B0604030504040204" pitchFamily="34" charset="0"/>
                <a:ea typeface="幼圆" panose="02010509060101010101" pitchFamily="49" charset="-122"/>
                <a:cs typeface="+mn-cs"/>
              </a:endParaRPr>
            </a:p>
          </p:txBody>
        </p:sp>
        <p:pic>
          <p:nvPicPr>
            <p:cNvPr id="68615" name="Picture 4"/>
            <p:cNvPicPr>
              <a:picLocks noChangeAspect="1"/>
            </p:cNvPicPr>
            <p:nvPr/>
          </p:nvPicPr>
          <p:blipFill>
            <a:blip r:embed="rId2"/>
            <a:stretch>
              <a:fillRect/>
            </a:stretch>
          </p:blipFill>
          <p:spPr>
            <a:xfrm>
              <a:off x="3530600" y="2601460"/>
              <a:ext cx="304078" cy="278738"/>
            </a:xfrm>
            <a:prstGeom prst="rect">
              <a:avLst/>
            </a:prstGeom>
            <a:noFill/>
            <a:ln w="9525">
              <a:noFill/>
            </a:ln>
          </p:spPr>
        </p:pic>
        <p:pic>
          <p:nvPicPr>
            <p:cNvPr id="68616" name="Picture 5"/>
            <p:cNvPicPr>
              <a:picLocks noChangeAspect="1"/>
            </p:cNvPicPr>
            <p:nvPr/>
          </p:nvPicPr>
          <p:blipFill>
            <a:blip r:embed="rId3"/>
            <a:stretch>
              <a:fillRect/>
            </a:stretch>
          </p:blipFill>
          <p:spPr>
            <a:xfrm>
              <a:off x="2178050" y="2975117"/>
              <a:ext cx="2562225" cy="666750"/>
            </a:xfrm>
            <a:prstGeom prst="rect">
              <a:avLst/>
            </a:prstGeom>
            <a:noFill/>
            <a:ln w="9525">
              <a:noFill/>
            </a:ln>
          </p:spPr>
        </p:pic>
        <p:pic>
          <p:nvPicPr>
            <p:cNvPr id="68617" name="Picture 9"/>
            <p:cNvPicPr>
              <a:picLocks noChangeAspect="1"/>
            </p:cNvPicPr>
            <p:nvPr/>
          </p:nvPicPr>
          <p:blipFill>
            <a:blip r:embed="rId4"/>
            <a:stretch>
              <a:fillRect/>
            </a:stretch>
          </p:blipFill>
          <p:spPr>
            <a:xfrm>
              <a:off x="2102367" y="3903016"/>
              <a:ext cx="648101" cy="267470"/>
            </a:xfrm>
            <a:prstGeom prst="rect">
              <a:avLst/>
            </a:prstGeom>
            <a:noFill/>
            <a:ln w="9525">
              <a:noFill/>
            </a:ln>
          </p:spPr>
        </p:pic>
        <p:pic>
          <p:nvPicPr>
            <p:cNvPr id="68618" name="Picture 10"/>
            <p:cNvPicPr>
              <a:picLocks noChangeAspect="1"/>
            </p:cNvPicPr>
            <p:nvPr/>
          </p:nvPicPr>
          <p:blipFill>
            <a:blip r:embed="rId5"/>
            <a:stretch>
              <a:fillRect/>
            </a:stretch>
          </p:blipFill>
          <p:spPr>
            <a:xfrm>
              <a:off x="2103060" y="4197354"/>
              <a:ext cx="647408" cy="246296"/>
            </a:xfrm>
            <a:prstGeom prst="rect">
              <a:avLst/>
            </a:prstGeom>
            <a:noFill/>
            <a:ln w="9525">
              <a:noFill/>
            </a:ln>
          </p:spPr>
        </p:pic>
        <p:pic>
          <p:nvPicPr>
            <p:cNvPr id="68619" name="Picture 11"/>
            <p:cNvPicPr>
              <a:picLocks noChangeAspect="1"/>
            </p:cNvPicPr>
            <p:nvPr/>
          </p:nvPicPr>
          <p:blipFill>
            <a:blip r:embed="rId6"/>
            <a:stretch>
              <a:fillRect/>
            </a:stretch>
          </p:blipFill>
          <p:spPr>
            <a:xfrm>
              <a:off x="2083411" y="4521148"/>
              <a:ext cx="667057" cy="240979"/>
            </a:xfrm>
            <a:prstGeom prst="rect">
              <a:avLst/>
            </a:prstGeom>
            <a:noFill/>
            <a:ln w="9525">
              <a:noFill/>
            </a:ln>
          </p:spPr>
        </p:pic>
      </p:grpSp>
      <p:sp>
        <p:nvSpPr>
          <p:cNvPr id="68620"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二、评估指标</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内容占位符 2"/>
          <p:cNvSpPr txBox="1"/>
          <p:nvPr/>
        </p:nvSpPr>
        <p:spPr>
          <a:xfrm>
            <a:off x="766763" y="1487488"/>
            <a:ext cx="6973887" cy="4989512"/>
          </a:xfrm>
          <a:prstGeom prst="rect">
            <a:avLst/>
          </a:prstGeom>
          <a:noFill/>
          <a:ln w="9525">
            <a:noFill/>
          </a:ln>
        </p:spPr>
        <p:txBody>
          <a:bodyPr tIns="46800" anchor="t" anchorCtr="0"/>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r>
              <a:rPr lang="zh-CN" altLang="en-US" sz="2000" dirty="0">
                <a:solidFill>
                  <a:schemeClr val="tx1"/>
                </a:solidFill>
                <a:latin typeface="Verdana" panose="020B0604030504040204" pitchFamily="34" charset="0"/>
                <a:ea typeface="幼圆" panose="02010509060101010101" pitchFamily="49" charset="-122"/>
              </a:rPr>
              <a:t>很多分类器可以为测试样例产生一个概率预测，因此可以根据预测的概率将测试样例进行排序，把最可能是正例的排在最前面，把最不可能是正例的排在最后面。这样，分类过程就相当于在这个排序中以某个“截断点”将样本分为两部分，前一部分判为正例，后一部分判为反例。在不同的应用任务下，用户可以根据不同的任务需求来选择不同的截断点。因此，排序本身的质量好坏体现了分类器在不同任务下的泛化性能。</a:t>
            </a:r>
            <a:endParaRPr lang="en-US" altLang="zh-CN" sz="2000" dirty="0">
              <a:solidFill>
                <a:schemeClr val="tx1"/>
              </a:solidFill>
              <a:latin typeface="Verdana" panose="020B0604030504040204" pitchFamily="34" charset="0"/>
              <a:ea typeface="幼圆" panose="02010509060101010101" pitchFamily="49"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endParaRPr lang="en-US" altLang="zh-CN" sz="2000" dirty="0">
              <a:solidFill>
                <a:schemeClr val="tx1"/>
              </a:solidFill>
              <a:latin typeface="Verdana" panose="020B0604030504040204" pitchFamily="34" charset="0"/>
              <a:ea typeface="幼圆" panose="02010509060101010101" pitchFamily="49"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r>
              <a:rPr lang="en-US" altLang="zh-CN" sz="2000" dirty="0">
                <a:solidFill>
                  <a:schemeClr val="tx1"/>
                </a:solidFill>
                <a:latin typeface="Verdana" panose="020B0604030504040204" pitchFamily="34" charset="0"/>
                <a:ea typeface="幼圆" panose="02010509060101010101" pitchFamily="49" charset="-122"/>
              </a:rPr>
              <a:t>ROC</a:t>
            </a:r>
            <a:r>
              <a:rPr lang="zh-CN" altLang="en-US" sz="2000" dirty="0">
                <a:solidFill>
                  <a:schemeClr val="tx1"/>
                </a:solidFill>
                <a:latin typeface="Verdana" panose="020B0604030504040204" pitchFamily="34" charset="0"/>
                <a:ea typeface="幼圆" panose="02010509060101010101" pitchFamily="49" charset="-122"/>
              </a:rPr>
              <a:t>曲线，全称是“受试者工作特征</a:t>
            </a:r>
            <a:r>
              <a:rPr lang="en-US" altLang="zh-CN" sz="2000" dirty="0">
                <a:solidFill>
                  <a:schemeClr val="tx1"/>
                </a:solidFill>
                <a:latin typeface="Verdana" panose="020B0604030504040204" pitchFamily="34" charset="0"/>
                <a:ea typeface="幼圆" panose="02010509060101010101" pitchFamily="49" charset="-122"/>
              </a:rPr>
              <a:t>”</a:t>
            </a:r>
            <a:r>
              <a:rPr lang="zh-CN" altLang="en-US" sz="2000" dirty="0">
                <a:solidFill>
                  <a:schemeClr val="tx1"/>
                </a:solidFill>
                <a:latin typeface="Verdana" panose="020B0604030504040204" pitchFamily="34" charset="0"/>
                <a:ea typeface="幼圆" panose="02010509060101010101" pitchFamily="49" charset="-122"/>
              </a:rPr>
              <a:t>（</a:t>
            </a:r>
            <a:r>
              <a:rPr lang="en-US" altLang="zh-CN" sz="2000" dirty="0">
                <a:solidFill>
                  <a:schemeClr val="tx1"/>
                </a:solidFill>
                <a:latin typeface="Verdana" panose="020B0604030504040204" pitchFamily="34" charset="0"/>
                <a:ea typeface="幼圆" panose="02010509060101010101" pitchFamily="49" charset="-122"/>
              </a:rPr>
              <a:t> Receiver Operating Characteristics </a:t>
            </a:r>
            <a:r>
              <a:rPr lang="zh-CN" altLang="en-US" sz="2000" dirty="0">
                <a:solidFill>
                  <a:schemeClr val="tx1"/>
                </a:solidFill>
                <a:latin typeface="Verdana" panose="020B0604030504040204" pitchFamily="34" charset="0"/>
                <a:ea typeface="幼圆" panose="02010509060101010101" pitchFamily="49" charset="-122"/>
              </a:rPr>
              <a:t>）曲线。根据分类器的预测结果对样例排序，并按此顺序依次选择不同的“截断点”逐个把样例作为正例进行预测，每次计算出当前分类器的“真正率”和“假正率”，然后分别以它们为纵轴和横轴绘图，就可得到</a:t>
            </a:r>
            <a:r>
              <a:rPr lang="en-US" altLang="zh-CN" sz="2000" dirty="0">
                <a:solidFill>
                  <a:schemeClr val="tx1"/>
                </a:solidFill>
                <a:latin typeface="Verdana" panose="020B0604030504040204" pitchFamily="34" charset="0"/>
                <a:ea typeface="幼圆" panose="02010509060101010101" pitchFamily="49" charset="-122"/>
              </a:rPr>
              <a:t>ROC</a:t>
            </a:r>
            <a:r>
              <a:rPr lang="zh-CN" altLang="en-US" sz="2000" dirty="0">
                <a:solidFill>
                  <a:schemeClr val="tx1"/>
                </a:solidFill>
                <a:latin typeface="Verdana" panose="020B0604030504040204" pitchFamily="34" charset="0"/>
                <a:ea typeface="幼圆" panose="02010509060101010101" pitchFamily="49" charset="-122"/>
              </a:rPr>
              <a:t>曲线。</a:t>
            </a:r>
            <a:endParaRPr lang="en-US" altLang="zh-CN" sz="2000" dirty="0">
              <a:solidFill>
                <a:schemeClr val="tx1"/>
              </a:solidFill>
              <a:latin typeface="Verdana" panose="020B0604030504040204" pitchFamily="34" charset="0"/>
              <a:ea typeface="幼圆" panose="02010509060101010101" pitchFamily="49"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endParaRPr lang="en-US" altLang="zh-CN" sz="2000" dirty="0">
              <a:solidFill>
                <a:schemeClr val="tx1"/>
              </a:solidFill>
              <a:latin typeface="Verdana" panose="020B0604030504040204" pitchFamily="34" charset="0"/>
              <a:ea typeface="幼圆" panose="02010509060101010101" pitchFamily="49"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endParaRPr lang="en-US" altLang="zh-CN" sz="2000" dirty="0">
              <a:solidFill>
                <a:schemeClr val="tx1"/>
              </a:solidFill>
              <a:latin typeface="Verdana" panose="020B0604030504040204" pitchFamily="34" charset="0"/>
              <a:ea typeface="幼圆" panose="02010509060101010101" pitchFamily="49"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endParaRPr lang="en-US" altLang="zh-CN" sz="2000" dirty="0">
              <a:solidFill>
                <a:schemeClr val="tx1"/>
              </a:solidFill>
              <a:latin typeface="Verdana" panose="020B0604030504040204" pitchFamily="34" charset="0"/>
              <a:ea typeface="幼圆" panose="02010509060101010101" pitchFamily="49"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endParaRPr lang="zh-CN" altLang="en-US" sz="2000" dirty="0">
              <a:solidFill>
                <a:schemeClr val="tx1"/>
              </a:solidFill>
              <a:latin typeface="Verdana" panose="020B0604030504040204" pitchFamily="34" charset="0"/>
              <a:ea typeface="幼圆" panose="02010509060101010101" pitchFamily="49" charset="-122"/>
            </a:endParaRPr>
          </a:p>
        </p:txBody>
      </p:sp>
      <p:sp>
        <p:nvSpPr>
          <p:cNvPr id="70658" name="内容占位符 2"/>
          <p:cNvSpPr txBox="1"/>
          <p:nvPr/>
        </p:nvSpPr>
        <p:spPr>
          <a:xfrm>
            <a:off x="4859338" y="2897188"/>
            <a:ext cx="3487737" cy="1201737"/>
          </a:xfrm>
          <a:prstGeom prst="rect">
            <a:avLst/>
          </a:prstGeom>
          <a:noFill/>
          <a:ln w="9525">
            <a:noFill/>
          </a:ln>
        </p:spPr>
        <p:txBody>
          <a:bodyPr tIns="46800" anchor="t" anchorCtr="0"/>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endParaRPr lang="zh-CN" altLang="en-US" sz="2000" dirty="0">
              <a:solidFill>
                <a:schemeClr val="tx1"/>
              </a:solidFill>
              <a:latin typeface="Verdana" panose="020B0604030504040204" pitchFamily="34" charset="0"/>
              <a:ea typeface="幼圆" panose="02010509060101010101" pitchFamily="49" charset="-122"/>
            </a:endParaRPr>
          </a:p>
        </p:txBody>
      </p:sp>
      <p:sp>
        <p:nvSpPr>
          <p:cNvPr id="70659"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二、评估指标</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内容占位符 2"/>
          <p:cNvSpPr txBox="1"/>
          <p:nvPr/>
        </p:nvSpPr>
        <p:spPr>
          <a:xfrm>
            <a:off x="76200" y="1295400"/>
            <a:ext cx="8839200" cy="5141913"/>
          </a:xfrm>
          <a:prstGeom prst="rect">
            <a:avLst/>
          </a:prstGeom>
        </p:spPr>
        <p:txBody>
          <a:bodyPr tIns="46800"/>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r>
              <a:rPr kumimoji="0" lang="zh-CN" altLang="en-US" sz="2000" b="1"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rPr>
              <a:t>真正率（</a:t>
            </a:r>
            <a:r>
              <a:rPr kumimoji="0" lang="en-US" altLang="zh-CN" sz="2000" b="1"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rPr>
              <a:t>TPR</a:t>
            </a:r>
            <a:r>
              <a:rPr kumimoji="0" lang="zh-CN" altLang="en-US" sz="2000" b="1"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rPr>
              <a:t>）</a:t>
            </a:r>
            <a:r>
              <a:rPr kumimoji="0" lang="zh-CN" altLang="en-US" sz="2000" b="0"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rPr>
              <a:t>就是被分为正类的正样本比例：</a:t>
            </a:r>
            <a:r>
              <a:rPr kumimoji="0" lang="en-US" altLang="zh-CN" sz="2000" b="0"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rPr>
              <a:t>TPR=TP/(TP+FN)</a:t>
            </a:r>
            <a:endParaRPr kumimoji="0" lang="en-US" altLang="zh-CN" sz="2000" b="0"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endParaRPr kumimoji="0" lang="en-US" altLang="zh-CN" sz="2000" b="0"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r>
              <a:rPr kumimoji="0" lang="zh-CN" altLang="en-US" sz="2000" b="1"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rPr>
              <a:t>假正率（</a:t>
            </a:r>
            <a:r>
              <a:rPr kumimoji="0" lang="en-US" altLang="zh-CN" sz="2000" b="1"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rPr>
              <a:t>FPR</a:t>
            </a:r>
            <a:r>
              <a:rPr kumimoji="0" lang="zh-CN" altLang="en-US" sz="2000" b="1"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rPr>
              <a:t>）</a:t>
            </a:r>
            <a:r>
              <a:rPr kumimoji="0" lang="zh-CN" altLang="en-US" sz="2000" b="0"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rPr>
              <a:t>就是被分为正类的负样本比例：</a:t>
            </a:r>
            <a:r>
              <a:rPr kumimoji="0" lang="en-US" altLang="zh-CN" sz="2000" b="0"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rPr>
              <a:t>FPR=FP/(FP+TN)</a:t>
            </a:r>
            <a:endParaRPr kumimoji="0" lang="en-US" altLang="zh-CN" sz="2000" b="0"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endParaRPr kumimoji="0" lang="en-US" altLang="zh-CN" sz="2000" b="0"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endParaRPr kumimoji="0" lang="en-US" altLang="zh-CN" sz="2000" b="0" i="0" u="none" strike="noStrike" kern="1200" cap="none" spc="0" normalizeH="0" baseline="0" noProof="0" dirty="0" smtClean="0">
              <a:ln>
                <a:noFill/>
              </a:ln>
              <a:solidFill>
                <a:schemeClr val="tx1"/>
              </a:solidFill>
              <a:effectLst/>
              <a:uLnTx/>
              <a:uFillTx/>
              <a:latin typeface="+mn-ea"/>
              <a:ea typeface="+mn-ea"/>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endParaRPr kumimoji="0" lang="en-US" altLang="zh-CN" sz="2000" b="0" i="0" u="none" strike="noStrike" kern="1200" cap="none" spc="0" normalizeH="0" baseline="0" noProof="0" dirty="0" smtClean="0">
              <a:ln>
                <a:noFill/>
              </a:ln>
              <a:solidFill>
                <a:schemeClr val="tx1"/>
              </a:solidFill>
              <a:effectLst/>
              <a:uLnTx/>
              <a:uFillTx/>
              <a:latin typeface="+mn-ea"/>
              <a:ea typeface="+mn-ea"/>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endParaRPr kumimoji="0" lang="en-US" altLang="zh-CN" sz="2000" b="0" i="0" u="none" strike="noStrike" kern="1200" cap="none" spc="0" normalizeH="0" baseline="0" noProof="0" dirty="0" smtClean="0">
              <a:ln>
                <a:noFill/>
              </a:ln>
              <a:solidFill>
                <a:schemeClr val="tx1"/>
              </a:solidFill>
              <a:effectLst/>
              <a:uLnTx/>
              <a:uFillTx/>
              <a:latin typeface="+mn-ea"/>
              <a:ea typeface="+mn-ea"/>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endParaRPr kumimoji="0" lang="en-US" altLang="zh-CN" sz="2000" b="1"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r>
              <a:rPr kumimoji="0" lang="en-US" altLang="zh-CN" sz="2000" b="1" i="0" u="none" strike="noStrike" kern="1200" cap="none" spc="0" normalizeH="0" baseline="0" noProof="0" dirty="0" smtClean="0">
                <a:ln>
                  <a:noFill/>
                </a:ln>
                <a:solidFill>
                  <a:srgbClr val="FF0000"/>
                </a:solidFill>
                <a:effectLst/>
                <a:uLnTx/>
                <a:uFillTx/>
                <a:latin typeface="Verdana" panose="020B0604030504040204" pitchFamily="34" charset="0"/>
                <a:ea typeface="幼圆" panose="02010509060101010101" pitchFamily="49" charset="-122"/>
                <a:cs typeface="+mn-cs"/>
              </a:rPr>
              <a:t>| </a:t>
            </a:r>
            <a:r>
              <a:rPr kumimoji="0" lang="en-US" altLang="zh-CN" sz="2000" b="1"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rPr>
              <a:t>-+ - - + - + + -   TPR=0/4; FPR=0/5</a:t>
            </a:r>
            <a:endParaRPr kumimoji="0" lang="en-US" altLang="zh-CN" sz="2000" b="1"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r>
              <a:rPr kumimoji="0" lang="en-US" altLang="zh-CN" sz="2000" b="1"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rPr>
              <a:t>- </a:t>
            </a:r>
            <a:r>
              <a:rPr kumimoji="0" lang="en-US" altLang="zh-CN" sz="2000" b="1" i="0" u="none" strike="noStrike" kern="1200" cap="none" spc="0" normalizeH="0" baseline="0" noProof="0" dirty="0" smtClean="0">
                <a:ln>
                  <a:noFill/>
                </a:ln>
                <a:solidFill>
                  <a:srgbClr val="FF0000"/>
                </a:solidFill>
                <a:effectLst/>
                <a:uLnTx/>
                <a:uFillTx/>
                <a:latin typeface="Verdana" panose="020B0604030504040204" pitchFamily="34" charset="0"/>
                <a:ea typeface="幼圆" panose="02010509060101010101" pitchFamily="49" charset="-122"/>
                <a:cs typeface="+mn-cs"/>
              </a:rPr>
              <a:t>|</a:t>
            </a:r>
            <a:r>
              <a:rPr kumimoji="0" lang="en-US" altLang="zh-CN" sz="2000" b="1"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rPr>
              <a:t>+ - - + - + + -   TPR=0/4; FPR=1/5</a:t>
            </a:r>
            <a:endParaRPr kumimoji="0" lang="en-US" altLang="zh-CN" sz="2000" b="1"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r>
              <a:rPr kumimoji="0" lang="en-US" altLang="zh-CN" sz="2000" b="1"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rPr>
              <a:t>- +</a:t>
            </a:r>
            <a:r>
              <a:rPr kumimoji="0" lang="en-US" altLang="zh-CN" sz="2000" b="1" i="0" u="none" strike="noStrike" kern="1200" cap="none" spc="0" normalizeH="0" baseline="0" noProof="0" dirty="0" smtClean="0">
                <a:ln>
                  <a:noFill/>
                </a:ln>
                <a:solidFill>
                  <a:srgbClr val="FF0000"/>
                </a:solidFill>
                <a:effectLst/>
                <a:uLnTx/>
                <a:uFillTx/>
                <a:latin typeface="Verdana" panose="020B0604030504040204" pitchFamily="34" charset="0"/>
                <a:ea typeface="幼圆" panose="02010509060101010101" pitchFamily="49" charset="-122"/>
                <a:cs typeface="+mn-cs"/>
              </a:rPr>
              <a:t>|</a:t>
            </a:r>
            <a:r>
              <a:rPr kumimoji="0" lang="en-US" altLang="zh-CN" sz="2000" b="1"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rPr>
              <a:t> - - + - + + -   TPR=1/4; FPR=1/5</a:t>
            </a:r>
            <a:endParaRPr kumimoji="0" lang="en-US" altLang="zh-CN" sz="2000" b="1"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r>
              <a:rPr kumimoji="0" lang="en-US" altLang="zh-CN" sz="2000" b="1"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rPr>
              <a:t>- + -</a:t>
            </a:r>
            <a:r>
              <a:rPr kumimoji="0" lang="en-US" altLang="zh-CN" sz="2000" b="1" i="0" u="none" strike="noStrike" kern="1200" cap="none" spc="0" normalizeH="0" baseline="0" noProof="0" dirty="0" smtClean="0">
                <a:ln>
                  <a:noFill/>
                </a:ln>
                <a:solidFill>
                  <a:srgbClr val="FF0000"/>
                </a:solidFill>
                <a:effectLst/>
                <a:uLnTx/>
                <a:uFillTx/>
                <a:latin typeface="Verdana" panose="020B0604030504040204" pitchFamily="34" charset="0"/>
                <a:ea typeface="幼圆" panose="02010509060101010101" pitchFamily="49" charset="-122"/>
                <a:cs typeface="+mn-cs"/>
              </a:rPr>
              <a:t>|</a:t>
            </a:r>
            <a:r>
              <a:rPr kumimoji="0" lang="en-US" altLang="zh-CN" sz="2000" b="1"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rPr>
              <a:t> - + - + + -   TPR=1/4; FPR=2/5</a:t>
            </a:r>
            <a:endParaRPr kumimoji="0" lang="en-US" altLang="zh-CN" sz="2000" b="1"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r>
              <a:rPr kumimoji="0" lang="en-US" altLang="zh-CN" sz="2000" b="1" i="0" u="none" strike="noStrike" kern="1200" cap="none" spc="0" normalizeH="0" baseline="0" noProof="0" dirty="0" smtClean="0">
                <a:ln>
                  <a:noFill/>
                </a:ln>
                <a:solidFill>
                  <a:schemeClr val="tx1"/>
                </a:solidFill>
                <a:effectLst/>
                <a:uLnTx/>
                <a:uFillTx/>
                <a:latin typeface="Verdana" panose="020B0604030504040204" pitchFamily="34" charset="0"/>
                <a:ea typeface="宋体" panose="02010600030101010101" pitchFamily="2" charset="-122"/>
                <a:cs typeface="+mn-cs"/>
              </a:rPr>
              <a:t>……</a:t>
            </a:r>
            <a:endParaRPr kumimoji="0" lang="en-US" altLang="zh-CN" sz="2000" b="1" i="0" u="none" strike="noStrike" kern="1200" cap="none" spc="0" normalizeH="0" baseline="0" noProof="0" dirty="0" smtClean="0">
              <a:ln>
                <a:noFill/>
              </a:ln>
              <a:solidFill>
                <a:schemeClr val="tx1"/>
              </a:solidFill>
              <a:effectLst/>
              <a:uLnTx/>
              <a:uFillTx/>
              <a:latin typeface="Verdana" panose="020B0604030504040204" pitchFamily="34" charset="0"/>
              <a:ea typeface="宋体" panose="02010600030101010101" pitchFamily="2" charset="-122"/>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r>
              <a:rPr kumimoji="0" lang="en-US" altLang="zh-CN" sz="2000" b="1"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rPr>
              <a:t>- + - - + - + +</a:t>
            </a:r>
            <a:r>
              <a:rPr kumimoji="0" lang="en-US" altLang="zh-CN" sz="2000" b="1" i="0" u="none" strike="noStrike" kern="1200" cap="none" spc="0" normalizeH="0" baseline="0" noProof="0" dirty="0" smtClean="0">
                <a:ln>
                  <a:noFill/>
                </a:ln>
                <a:solidFill>
                  <a:srgbClr val="FF0000"/>
                </a:solidFill>
                <a:effectLst/>
                <a:uLnTx/>
                <a:uFillTx/>
                <a:latin typeface="Verdana" panose="020B0604030504040204" pitchFamily="34" charset="0"/>
                <a:ea typeface="幼圆" panose="02010509060101010101" pitchFamily="49" charset="-122"/>
                <a:cs typeface="+mn-cs"/>
              </a:rPr>
              <a:t>|</a:t>
            </a:r>
            <a:r>
              <a:rPr kumimoji="0" lang="en-US" altLang="zh-CN" sz="2000" b="1"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rPr>
              <a:t> -   TPR=4/4; FPR=4/5</a:t>
            </a:r>
            <a:endParaRPr kumimoji="0" lang="en-US" altLang="zh-CN" sz="2000" b="1"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r>
              <a:rPr kumimoji="0" lang="en-US" altLang="zh-CN" sz="2000" b="1"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rPr>
              <a:t>- + - - + - + +- </a:t>
            </a:r>
            <a:r>
              <a:rPr kumimoji="0" lang="en-US" altLang="zh-CN" sz="2000" b="1" i="0" u="none" strike="noStrike" kern="1200" cap="none" spc="0" normalizeH="0" baseline="0" noProof="0" dirty="0" smtClean="0">
                <a:ln>
                  <a:noFill/>
                </a:ln>
                <a:solidFill>
                  <a:srgbClr val="FF0000"/>
                </a:solidFill>
                <a:effectLst/>
                <a:uLnTx/>
                <a:uFillTx/>
                <a:latin typeface="Verdana" panose="020B0604030504040204" pitchFamily="34" charset="0"/>
                <a:ea typeface="幼圆" panose="02010509060101010101" pitchFamily="49" charset="-122"/>
                <a:cs typeface="+mn-cs"/>
              </a:rPr>
              <a:t>|</a:t>
            </a:r>
            <a:r>
              <a:rPr kumimoji="0" lang="en-US" altLang="zh-CN" sz="2000" b="1"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rPr>
              <a:t>   TPR=4/4; FPR=5/5</a:t>
            </a:r>
            <a:endParaRPr kumimoji="0" lang="en-US" altLang="zh-CN" sz="2000" b="1"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Tx/>
              <a:buChar char="-"/>
              <a:defRPr/>
            </a:pPr>
            <a:endParaRPr kumimoji="0" lang="en-US" altLang="zh-CN" sz="2000" b="1"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endParaRPr kumimoji="0" lang="en-US" altLang="zh-CN" sz="2000" b="1"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Tx/>
              <a:buChar char="-"/>
              <a:defRPr/>
            </a:pPr>
            <a:endParaRPr kumimoji="0" lang="en-US" altLang="zh-CN" sz="2000" b="1"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endParaRPr kumimoji="0" lang="en-US" altLang="zh-CN" sz="2000" b="1"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endParaRPr kumimoji="0" lang="en-US" altLang="zh-CN" sz="2000" b="1"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endParaRPr kumimoji="0" lang="en-US" altLang="zh-CN" sz="2000" b="1"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Tx/>
              <a:buChar char="-"/>
              <a:defRPr/>
            </a:pPr>
            <a:endParaRPr kumimoji="0" lang="en-US" altLang="zh-CN" sz="2000" b="1"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endParaRPr kumimoji="0" lang="en-US" altLang="zh-CN" sz="2000" b="0" i="0" u="none" strike="noStrike" kern="1200" cap="none" spc="0" normalizeH="0" baseline="0" noProof="0" dirty="0" smtClean="0">
              <a:ln>
                <a:noFill/>
              </a:ln>
              <a:solidFill>
                <a:schemeClr val="tx1"/>
              </a:solidFill>
              <a:effectLst/>
              <a:uLnTx/>
              <a:uFillTx/>
              <a:latin typeface="+mn-ea"/>
              <a:ea typeface="+mn-ea"/>
              <a:cs typeface="+mn-cs"/>
            </a:endParaRPr>
          </a:p>
        </p:txBody>
      </p:sp>
      <p:sp>
        <p:nvSpPr>
          <p:cNvPr id="72706" name="内容占位符 2"/>
          <p:cNvSpPr txBox="1"/>
          <p:nvPr/>
        </p:nvSpPr>
        <p:spPr>
          <a:xfrm>
            <a:off x="4287838" y="2897188"/>
            <a:ext cx="3487737" cy="1201737"/>
          </a:xfrm>
          <a:prstGeom prst="rect">
            <a:avLst/>
          </a:prstGeom>
          <a:noFill/>
          <a:ln w="9525">
            <a:noFill/>
          </a:ln>
        </p:spPr>
        <p:txBody>
          <a:bodyPr tIns="46800" anchor="t" anchorCtr="0"/>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endParaRPr lang="zh-CN" altLang="en-US" sz="2000" dirty="0">
              <a:solidFill>
                <a:schemeClr val="tx1"/>
              </a:solidFill>
              <a:latin typeface="Verdana" panose="020B0604030504040204" pitchFamily="34" charset="0"/>
              <a:ea typeface="幼圆" panose="02010509060101010101" pitchFamily="49" charset="-122"/>
            </a:endParaRPr>
          </a:p>
        </p:txBody>
      </p:sp>
      <p:pic>
        <p:nvPicPr>
          <p:cNvPr id="72707" name="Picture 3"/>
          <p:cNvPicPr>
            <a:picLocks noChangeAspect="1"/>
          </p:cNvPicPr>
          <p:nvPr/>
        </p:nvPicPr>
        <p:blipFill>
          <a:blip r:embed="rId1"/>
          <a:stretch>
            <a:fillRect/>
          </a:stretch>
        </p:blipFill>
        <p:spPr>
          <a:xfrm>
            <a:off x="609600" y="2667000"/>
            <a:ext cx="7772400" cy="1046163"/>
          </a:xfrm>
          <a:prstGeom prst="rect">
            <a:avLst/>
          </a:prstGeom>
          <a:noFill/>
          <a:ln w="12700">
            <a:noFill/>
          </a:ln>
        </p:spPr>
      </p:pic>
      <p:sp>
        <p:nvSpPr>
          <p:cNvPr id="72708" name="TextBox 15"/>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二、评估指标</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内容占位符 2"/>
          <p:cNvSpPr txBox="1"/>
          <p:nvPr/>
        </p:nvSpPr>
        <p:spPr>
          <a:xfrm>
            <a:off x="766763" y="4665663"/>
            <a:ext cx="6973887" cy="1201737"/>
          </a:xfrm>
          <a:prstGeom prst="rect">
            <a:avLst/>
          </a:prstGeom>
          <a:noFill/>
          <a:ln w="9525">
            <a:noFill/>
          </a:ln>
        </p:spPr>
        <p:txBody>
          <a:bodyPr tIns="46800" anchor="t" anchorCtr="0"/>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r>
              <a:rPr lang="zh-CN" altLang="en-US" sz="2000" dirty="0">
                <a:solidFill>
                  <a:schemeClr val="tx1"/>
                </a:solidFill>
                <a:latin typeface="Verdana" panose="020B0604030504040204" pitchFamily="34" charset="0"/>
                <a:ea typeface="幼圆" panose="02010509060101010101" pitchFamily="49" charset="-122"/>
              </a:rPr>
              <a:t>若某个分类器的</a:t>
            </a:r>
            <a:r>
              <a:rPr lang="en-US" altLang="zh-CN" sz="2000" dirty="0">
                <a:solidFill>
                  <a:schemeClr val="tx1"/>
                </a:solidFill>
                <a:latin typeface="Verdana" panose="020B0604030504040204" pitchFamily="34" charset="0"/>
                <a:ea typeface="幼圆" panose="02010509060101010101" pitchFamily="49" charset="-122"/>
              </a:rPr>
              <a:t>ROC</a:t>
            </a:r>
            <a:r>
              <a:rPr lang="zh-CN" altLang="en-US" sz="2000" dirty="0">
                <a:solidFill>
                  <a:schemeClr val="tx1"/>
                </a:solidFill>
                <a:latin typeface="Verdana" panose="020B0604030504040204" pitchFamily="34" charset="0"/>
                <a:ea typeface="幼圆" panose="02010509060101010101" pitchFamily="49" charset="-122"/>
              </a:rPr>
              <a:t>曲线被另一个分类器的曲线“包住”，则后者性能优于前者；否则如果曲线交叉，可以根据</a:t>
            </a:r>
            <a:r>
              <a:rPr lang="en-US" altLang="zh-CN" sz="2000" dirty="0">
                <a:solidFill>
                  <a:schemeClr val="tx1"/>
                </a:solidFill>
                <a:latin typeface="Verdana" panose="020B0604030504040204" pitchFamily="34" charset="0"/>
                <a:ea typeface="幼圆" panose="02010509060101010101" pitchFamily="49" charset="-122"/>
              </a:rPr>
              <a:t>ROC</a:t>
            </a:r>
            <a:r>
              <a:rPr lang="zh-CN" altLang="en-US" sz="2000" dirty="0">
                <a:solidFill>
                  <a:schemeClr val="tx1"/>
                </a:solidFill>
                <a:latin typeface="Verdana" panose="020B0604030504040204" pitchFamily="34" charset="0"/>
                <a:ea typeface="幼圆" panose="02010509060101010101" pitchFamily="49" charset="-122"/>
              </a:rPr>
              <a:t>曲线下面积的大小进行比较，即</a:t>
            </a:r>
            <a:r>
              <a:rPr lang="en-US" altLang="zh-CN" sz="2000" dirty="0">
                <a:solidFill>
                  <a:schemeClr val="tx1"/>
                </a:solidFill>
                <a:latin typeface="Verdana" panose="020B0604030504040204" pitchFamily="34" charset="0"/>
                <a:ea typeface="幼圆" panose="02010509060101010101" pitchFamily="49" charset="-122"/>
              </a:rPr>
              <a:t>AUC</a:t>
            </a:r>
            <a:r>
              <a:rPr lang="zh-CN" altLang="en-US" sz="2000" dirty="0">
                <a:solidFill>
                  <a:schemeClr val="tx1"/>
                </a:solidFill>
                <a:latin typeface="Verdana" panose="020B0604030504040204" pitchFamily="34" charset="0"/>
                <a:ea typeface="幼圆" panose="02010509060101010101" pitchFamily="49" charset="-122"/>
              </a:rPr>
              <a:t>（</a:t>
            </a:r>
            <a:r>
              <a:rPr lang="en-US" altLang="zh-CN" sz="2000" dirty="0">
                <a:solidFill>
                  <a:schemeClr val="tx1"/>
                </a:solidFill>
                <a:latin typeface="Verdana" panose="020B0604030504040204" pitchFamily="34" charset="0"/>
                <a:ea typeface="幼圆" panose="02010509060101010101" pitchFamily="49" charset="-122"/>
              </a:rPr>
              <a:t>Area Under ROC Curve</a:t>
            </a:r>
            <a:r>
              <a:rPr lang="zh-CN" altLang="en-US" sz="2000" dirty="0">
                <a:solidFill>
                  <a:schemeClr val="tx1"/>
                </a:solidFill>
                <a:latin typeface="Verdana" panose="020B0604030504040204" pitchFamily="34" charset="0"/>
                <a:ea typeface="幼圆" panose="02010509060101010101" pitchFamily="49" charset="-122"/>
              </a:rPr>
              <a:t>）</a:t>
            </a:r>
            <a:r>
              <a:rPr lang="en-US" altLang="zh-CN" sz="2000" dirty="0">
                <a:solidFill>
                  <a:schemeClr val="tx1"/>
                </a:solidFill>
                <a:latin typeface="Verdana" panose="020B0604030504040204" pitchFamily="34" charset="0"/>
                <a:ea typeface="幼圆" panose="02010509060101010101" pitchFamily="49" charset="-122"/>
              </a:rPr>
              <a:t>.</a:t>
            </a:r>
            <a:endParaRPr lang="zh-CN" altLang="en-US" sz="2000" dirty="0">
              <a:solidFill>
                <a:schemeClr val="tx1"/>
              </a:solidFill>
              <a:latin typeface="Verdana" panose="020B0604030504040204" pitchFamily="34" charset="0"/>
              <a:ea typeface="幼圆" panose="02010509060101010101" pitchFamily="49" charset="-122"/>
            </a:endParaRPr>
          </a:p>
        </p:txBody>
      </p:sp>
      <p:pic>
        <p:nvPicPr>
          <p:cNvPr id="74754" name="Picture 2"/>
          <p:cNvPicPr>
            <a:picLocks noChangeAspect="1"/>
          </p:cNvPicPr>
          <p:nvPr/>
        </p:nvPicPr>
        <p:blipFill>
          <a:blip r:embed="rId1"/>
          <a:stretch>
            <a:fillRect/>
          </a:stretch>
        </p:blipFill>
        <p:spPr>
          <a:xfrm>
            <a:off x="6240463" y="1295400"/>
            <a:ext cx="2674937" cy="2590800"/>
          </a:xfrm>
          <a:prstGeom prst="rect">
            <a:avLst/>
          </a:prstGeom>
          <a:noFill/>
          <a:ln w="12700">
            <a:noFill/>
          </a:ln>
        </p:spPr>
      </p:pic>
      <p:sp>
        <p:nvSpPr>
          <p:cNvPr id="74755" name="TextBox 15"/>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二、评估指标</a:t>
            </a:r>
            <a:endParaRPr lang="zh-CN" altLang="en-US" sz="3600" dirty="0">
              <a:solidFill>
                <a:srgbClr val="0000CC"/>
              </a:solidFill>
              <a:latin typeface="楷体" panose="02010609060101010101" pitchFamily="49" charset="-122"/>
              <a:ea typeface="楷体" panose="02010609060101010101" pitchFamily="49" charset="-122"/>
            </a:endParaRPr>
          </a:p>
        </p:txBody>
      </p:sp>
      <p:pic>
        <p:nvPicPr>
          <p:cNvPr id="74756" name="Picture 7" descr="C:\Users\lxjiang\Desktop\1.jpg"/>
          <p:cNvPicPr>
            <a:picLocks noChangeAspect="1"/>
          </p:cNvPicPr>
          <p:nvPr/>
        </p:nvPicPr>
        <p:blipFill>
          <a:blip r:embed="rId2"/>
          <a:stretch>
            <a:fillRect/>
          </a:stretch>
        </p:blipFill>
        <p:spPr>
          <a:xfrm>
            <a:off x="152400" y="1204913"/>
            <a:ext cx="3581400" cy="2681287"/>
          </a:xfrm>
          <a:prstGeom prst="rect">
            <a:avLst/>
          </a:prstGeom>
          <a:noFill/>
          <a:ln w="9525">
            <a:noFill/>
          </a:ln>
        </p:spPr>
      </p:pic>
      <p:pic>
        <p:nvPicPr>
          <p:cNvPr id="74757" name="Picture 9" descr="C:\Users\lxjiang\Desktop\2(1).jpg"/>
          <p:cNvPicPr>
            <a:picLocks noChangeAspect="1"/>
          </p:cNvPicPr>
          <p:nvPr/>
        </p:nvPicPr>
        <p:blipFill>
          <a:blip r:embed="rId3"/>
          <a:srcRect r="4790"/>
          <a:stretch>
            <a:fillRect/>
          </a:stretch>
        </p:blipFill>
        <p:spPr>
          <a:xfrm>
            <a:off x="3276600" y="1219200"/>
            <a:ext cx="3028950" cy="2667000"/>
          </a:xfrm>
          <a:prstGeom prst="rect">
            <a:avLst/>
          </a:prstGeom>
          <a:noFill/>
          <a:ln w="9525">
            <a:noFill/>
          </a:ln>
        </p:spPr>
      </p:pic>
      <p:sp>
        <p:nvSpPr>
          <p:cNvPr id="74758" name="TextBox 7"/>
          <p:cNvSpPr txBox="1"/>
          <p:nvPr/>
        </p:nvSpPr>
        <p:spPr>
          <a:xfrm>
            <a:off x="1600200" y="3886200"/>
            <a:ext cx="685800" cy="461963"/>
          </a:xfrm>
          <a:prstGeom prst="rect">
            <a:avLst/>
          </a:prstGeom>
          <a:noFill/>
          <a:ln w="9525">
            <a:noFill/>
          </a:ln>
        </p:spPr>
        <p:txBody>
          <a:bodyPr anchor="t" anchorCtr="0">
            <a:spAutoFit/>
          </a:bodyPr>
          <a:p>
            <a:pPr eaLnBrk="0" hangingPunct="0">
              <a:buClrTx/>
              <a:buFontTx/>
            </a:pPr>
            <a:r>
              <a:rPr lang="zh-CN" altLang="en-US" sz="2400" dirty="0">
                <a:latin typeface="Times New Roman" panose="02020603050405020304" pitchFamily="18" charset="0"/>
                <a:ea typeface="黑体" panose="02010609060101010101" pitchFamily="49" charset="-122"/>
              </a:rPr>
              <a:t>图</a:t>
            </a:r>
            <a:r>
              <a:rPr lang="en-US" altLang="zh-CN" sz="2400" dirty="0">
                <a:latin typeface="Times New Roman" panose="02020603050405020304" pitchFamily="18" charset="0"/>
                <a:ea typeface="黑体" panose="02010609060101010101" pitchFamily="49" charset="-122"/>
              </a:rPr>
              <a:t>1</a:t>
            </a:r>
            <a:endParaRPr lang="zh-CN" altLang="en-US" sz="2400" dirty="0">
              <a:latin typeface="Times New Roman" panose="02020603050405020304" pitchFamily="18" charset="0"/>
              <a:ea typeface="黑体" panose="02010609060101010101" pitchFamily="49" charset="-122"/>
            </a:endParaRPr>
          </a:p>
        </p:txBody>
      </p:sp>
      <p:sp>
        <p:nvSpPr>
          <p:cNvPr id="74759" name="TextBox 8"/>
          <p:cNvSpPr txBox="1"/>
          <p:nvPr/>
        </p:nvSpPr>
        <p:spPr>
          <a:xfrm>
            <a:off x="4495800" y="3886200"/>
            <a:ext cx="685800" cy="461963"/>
          </a:xfrm>
          <a:prstGeom prst="rect">
            <a:avLst/>
          </a:prstGeom>
          <a:noFill/>
          <a:ln w="9525">
            <a:noFill/>
          </a:ln>
        </p:spPr>
        <p:txBody>
          <a:bodyPr anchor="t" anchorCtr="0">
            <a:spAutoFit/>
          </a:bodyPr>
          <a:p>
            <a:pPr eaLnBrk="0" hangingPunct="0">
              <a:buClrTx/>
              <a:buFontTx/>
            </a:pPr>
            <a:r>
              <a:rPr lang="zh-CN" altLang="en-US" sz="2400" dirty="0">
                <a:latin typeface="Times New Roman" panose="02020603050405020304" pitchFamily="18" charset="0"/>
                <a:ea typeface="黑体" panose="02010609060101010101" pitchFamily="49" charset="-122"/>
              </a:rPr>
              <a:t>图</a:t>
            </a:r>
            <a:r>
              <a:rPr lang="en-US" altLang="zh-CN" sz="2400" dirty="0">
                <a:latin typeface="Times New Roman" panose="02020603050405020304" pitchFamily="18" charset="0"/>
                <a:ea typeface="黑体" panose="02010609060101010101" pitchFamily="49" charset="-122"/>
              </a:rPr>
              <a:t>2</a:t>
            </a:r>
            <a:endParaRPr lang="zh-CN" altLang="en-US" sz="2400" dirty="0">
              <a:latin typeface="Times New Roman" panose="02020603050405020304" pitchFamily="18" charset="0"/>
              <a:ea typeface="黑体" panose="02010609060101010101" pitchFamily="49" charset="-122"/>
            </a:endParaRPr>
          </a:p>
        </p:txBody>
      </p:sp>
      <p:sp>
        <p:nvSpPr>
          <p:cNvPr id="74760" name="TextBox 9"/>
          <p:cNvSpPr txBox="1"/>
          <p:nvPr/>
        </p:nvSpPr>
        <p:spPr>
          <a:xfrm>
            <a:off x="7315200" y="3886200"/>
            <a:ext cx="685800" cy="461963"/>
          </a:xfrm>
          <a:prstGeom prst="rect">
            <a:avLst/>
          </a:prstGeom>
          <a:noFill/>
          <a:ln w="9525">
            <a:noFill/>
          </a:ln>
        </p:spPr>
        <p:txBody>
          <a:bodyPr anchor="t" anchorCtr="0">
            <a:spAutoFit/>
          </a:bodyPr>
          <a:p>
            <a:pPr eaLnBrk="0" hangingPunct="0">
              <a:buClrTx/>
              <a:buFontTx/>
            </a:pPr>
            <a:r>
              <a:rPr lang="zh-CN" altLang="en-US" sz="2400" dirty="0">
                <a:latin typeface="Times New Roman" panose="02020603050405020304" pitchFamily="18" charset="0"/>
                <a:ea typeface="黑体" panose="02010609060101010101" pitchFamily="49" charset="-122"/>
              </a:rPr>
              <a:t>图</a:t>
            </a:r>
            <a:r>
              <a:rPr lang="en-US" altLang="zh-CN" sz="2400" dirty="0">
                <a:latin typeface="Times New Roman" panose="02020603050405020304" pitchFamily="18" charset="0"/>
                <a:ea typeface="黑体" panose="02010609060101010101" pitchFamily="49" charset="-122"/>
              </a:rPr>
              <a:t>3</a:t>
            </a:r>
            <a:endParaRPr lang="zh-CN" altLang="en-US" sz="2400" dirty="0">
              <a:latin typeface="Times New Roman" panose="02020603050405020304" pitchFamily="18" charset="0"/>
              <a:ea typeface="黑体" panose="02010609060101010101" pitchFamily="49"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内容占位符 2"/>
          <p:cNvSpPr txBox="1"/>
          <p:nvPr/>
        </p:nvSpPr>
        <p:spPr>
          <a:xfrm>
            <a:off x="766763" y="1389063"/>
            <a:ext cx="6973888" cy="5011738"/>
          </a:xfrm>
          <a:prstGeom prst="rect">
            <a:avLst/>
          </a:prstGeom>
        </p:spPr>
        <p:txBody>
          <a:bodyPr tIns="46800"/>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r>
              <a:rPr kumimoji="0" lang="en-US" altLang="zh-CN" sz="2000" b="0"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rPr>
              <a:t>AUC</a:t>
            </a:r>
            <a:r>
              <a:rPr kumimoji="0" lang="zh-CN" altLang="en-US" sz="2000" b="0"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rPr>
              <a:t>的计算：</a:t>
            </a:r>
            <a:endParaRPr kumimoji="0" lang="en-US" altLang="zh-CN" sz="2000" b="0"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endParaRPr kumimoji="0" lang="en-US" altLang="zh-CN" sz="2000" b="0"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endParaRPr kumimoji="0" lang="en-US" altLang="zh-CN" sz="2000" b="0"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endParaRPr kumimoji="0" lang="en-US" altLang="zh-CN" sz="2000" b="0"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endParaRPr kumimoji="0" lang="en-US" altLang="zh-CN" sz="2000" b="0"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r>
              <a:rPr kumimoji="0" lang="zh-CN" altLang="en-US" sz="2000" b="0"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rPr>
              <a:t>其中，    和    分别表示反例和正例的个数，   分别为第个反例（</a:t>
            </a:r>
            <a:r>
              <a:rPr kumimoji="0" lang="en-US" altLang="zh-CN" sz="2000" b="0"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rPr>
              <a:t>-</a:t>
            </a:r>
            <a:r>
              <a:rPr kumimoji="0" lang="zh-CN" altLang="en-US" sz="2000" b="0"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rPr>
              <a:t>）在整个测试样例中的排序。</a:t>
            </a:r>
            <a:endParaRPr kumimoji="0" lang="en-US" altLang="zh-CN" sz="2000" b="0"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endParaRPr kumimoji="0" lang="en-US" altLang="zh-CN" sz="2000" b="0"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r>
              <a:rPr kumimoji="0" lang="en-US" altLang="zh-CN" sz="2000" b="1" i="0" u="none" strike="noStrike" kern="1200" cap="none" spc="0" normalizeH="0" baseline="0" noProof="0" dirty="0" smtClean="0">
                <a:ln>
                  <a:noFill/>
                </a:ln>
                <a:solidFill>
                  <a:srgbClr val="FF0000"/>
                </a:solidFill>
                <a:effectLst/>
                <a:uLnTx/>
                <a:uFillTx/>
                <a:latin typeface="+mn-ea"/>
                <a:ea typeface="幼圆" panose="02010509060101010101" pitchFamily="49" charset="-122"/>
                <a:cs typeface="+mn-cs"/>
              </a:rPr>
              <a:t>AUC</a:t>
            </a:r>
            <a:r>
              <a:rPr kumimoji="0" lang="zh-CN" altLang="en-US" sz="2000" b="1" i="0" u="none" strike="noStrike" kern="1200" cap="none" spc="0" normalizeH="0" baseline="0" noProof="0" dirty="0" smtClean="0">
                <a:ln>
                  <a:noFill/>
                </a:ln>
                <a:solidFill>
                  <a:srgbClr val="FF0000"/>
                </a:solidFill>
                <a:effectLst/>
                <a:uLnTx/>
                <a:uFillTx/>
                <a:latin typeface="+mn-ea"/>
                <a:ea typeface="幼圆" panose="02010509060101010101" pitchFamily="49" charset="-122"/>
                <a:cs typeface="+mn-cs"/>
              </a:rPr>
              <a:t>度量了分类器预测样本排序的性能。</a:t>
            </a:r>
            <a:endParaRPr kumimoji="0" lang="en-US" altLang="zh-CN" sz="2000" b="1" i="0" u="none" strike="noStrike" kern="1200" cap="none" spc="0" normalizeH="0" baseline="0" noProof="0" dirty="0" smtClean="0">
              <a:ln>
                <a:noFill/>
              </a:ln>
              <a:solidFill>
                <a:srgbClr val="FF0000"/>
              </a:solidFill>
              <a:effectLst/>
              <a:uLnTx/>
              <a:uFillTx/>
              <a:latin typeface="+mn-ea"/>
              <a:ea typeface="幼圆" panose="02010509060101010101" pitchFamily="49" charset="-122"/>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endParaRPr kumimoji="0" lang="en-US" altLang="zh-CN" sz="2000" b="0"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457200" marR="0" lvl="1" indent="0" algn="l" defTabSz="914400" rtl="0" eaLnBrk="1" fontAlgn="base" latinLnBrk="0" hangingPunct="1">
              <a:lnSpc>
                <a:spcPct val="90000"/>
              </a:lnSpc>
              <a:spcBef>
                <a:spcPts val="500"/>
              </a:spcBef>
              <a:spcAft>
                <a:spcPct val="0"/>
              </a:spcAft>
              <a:buClr>
                <a:schemeClr val="accent1"/>
              </a:buClr>
              <a:buSzTx/>
              <a:buFont typeface="Wingdings" panose="05000000000000000000" pitchFamily="2" charset="2"/>
              <a:buNone/>
              <a:defRPr/>
            </a:pPr>
            <a:endParaRPr kumimoji="0" lang="en-US" altLang="zh-CN" sz="2000" b="0" i="0" u="none" strike="noStrike" kern="1200" cap="none" spc="0" normalizeH="0" baseline="0" noProof="0" dirty="0" smtClean="0">
              <a:ln>
                <a:noFill/>
              </a:ln>
              <a:solidFill>
                <a:schemeClr val="tx1"/>
              </a:solidFill>
              <a:effectLst/>
              <a:uLnTx/>
              <a:uFillTx/>
              <a:latin typeface="Verdana" panose="020B0604030504040204" pitchFamily="34" charset="0"/>
              <a:ea typeface="幼圆" panose="02010509060101010101" pitchFamily="49" charset="-122"/>
              <a:cs typeface="+mn-cs"/>
            </a:endParaRPr>
          </a:p>
        </p:txBody>
      </p:sp>
      <p:sp>
        <p:nvSpPr>
          <p:cNvPr id="76802" name="TextBox 15"/>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二、评估指标</a:t>
            </a:r>
            <a:endParaRPr lang="zh-CN" altLang="en-US" sz="3600" dirty="0">
              <a:solidFill>
                <a:srgbClr val="0000CC"/>
              </a:solidFill>
              <a:latin typeface="楷体" panose="02010609060101010101" pitchFamily="49" charset="-122"/>
              <a:ea typeface="楷体" panose="02010609060101010101" pitchFamily="49" charset="-122"/>
            </a:endParaRPr>
          </a:p>
        </p:txBody>
      </p:sp>
      <p:graphicFrame>
        <p:nvGraphicFramePr>
          <p:cNvPr id="76803" name="Object 2"/>
          <p:cNvGraphicFramePr/>
          <p:nvPr/>
        </p:nvGraphicFramePr>
        <p:xfrm>
          <a:off x="1295400" y="1981200"/>
          <a:ext cx="4433888" cy="749300"/>
        </p:xfrm>
        <a:graphic>
          <a:graphicData uri="http://schemas.openxmlformats.org/presentationml/2006/ole">
            <mc:AlternateContent xmlns:mc="http://schemas.openxmlformats.org/markup-compatibility/2006">
              <mc:Choice xmlns:v="urn:schemas-microsoft-com:vml" Requires="v">
                <p:oleObj spid="_x0000_s3089" name="" r:id="rId1" imgW="2236470" imgH="377190" progId="Equation.Ribbit">
                  <p:embed/>
                </p:oleObj>
              </mc:Choice>
              <mc:Fallback>
                <p:oleObj name="" r:id="rId1" imgW="2236470" imgH="377190" progId="Equation.Ribbit">
                  <p:embed/>
                  <p:pic>
                    <p:nvPicPr>
                      <p:cNvPr id="0" name="图片 3088"/>
                      <p:cNvPicPr/>
                      <p:nvPr/>
                    </p:nvPicPr>
                    <p:blipFill>
                      <a:blip r:embed="rId2"/>
                      <a:stretch>
                        <a:fillRect/>
                      </a:stretch>
                    </p:blipFill>
                    <p:spPr>
                      <a:xfrm>
                        <a:off x="1295400" y="1981200"/>
                        <a:ext cx="4433888" cy="749300"/>
                      </a:xfrm>
                      <a:prstGeom prst="rect">
                        <a:avLst/>
                      </a:prstGeom>
                      <a:noFill/>
                      <a:ln w="38100">
                        <a:noFill/>
                        <a:miter/>
                      </a:ln>
                    </p:spPr>
                  </p:pic>
                </p:oleObj>
              </mc:Fallback>
            </mc:AlternateContent>
          </a:graphicData>
        </a:graphic>
      </p:graphicFrame>
      <p:graphicFrame>
        <p:nvGraphicFramePr>
          <p:cNvPr id="76804" name="Object 3"/>
          <p:cNvGraphicFramePr/>
          <p:nvPr/>
        </p:nvGraphicFramePr>
        <p:xfrm>
          <a:off x="2057400" y="3124200"/>
          <a:ext cx="292100" cy="239713"/>
        </p:xfrm>
        <a:graphic>
          <a:graphicData uri="http://schemas.openxmlformats.org/presentationml/2006/ole">
            <mc:AlternateContent xmlns:mc="http://schemas.openxmlformats.org/markup-compatibility/2006">
              <mc:Choice xmlns:v="urn:schemas-microsoft-com:vml" Requires="v">
                <p:oleObj spid="_x0000_s3093" name="" r:id="rId3" imgW="147320" imgH="120650" progId="Equation.Ribbit">
                  <p:embed/>
                </p:oleObj>
              </mc:Choice>
              <mc:Fallback>
                <p:oleObj name="" r:id="rId3" imgW="147320" imgH="120650" progId="Equation.Ribbit">
                  <p:embed/>
                  <p:pic>
                    <p:nvPicPr>
                      <p:cNvPr id="0" name="图片 3092"/>
                      <p:cNvPicPr/>
                      <p:nvPr/>
                    </p:nvPicPr>
                    <p:blipFill>
                      <a:blip r:embed="rId4"/>
                      <a:stretch>
                        <a:fillRect/>
                      </a:stretch>
                    </p:blipFill>
                    <p:spPr>
                      <a:xfrm>
                        <a:off x="2057400" y="3124200"/>
                        <a:ext cx="292100" cy="239713"/>
                      </a:xfrm>
                      <a:prstGeom prst="rect">
                        <a:avLst/>
                      </a:prstGeom>
                      <a:noFill/>
                      <a:ln w="38100">
                        <a:noFill/>
                        <a:miter/>
                      </a:ln>
                    </p:spPr>
                  </p:pic>
                </p:oleObj>
              </mc:Fallback>
            </mc:AlternateContent>
          </a:graphicData>
        </a:graphic>
      </p:graphicFrame>
      <p:graphicFrame>
        <p:nvGraphicFramePr>
          <p:cNvPr id="76805" name="Object 4"/>
          <p:cNvGraphicFramePr/>
          <p:nvPr/>
        </p:nvGraphicFramePr>
        <p:xfrm>
          <a:off x="2743200" y="3124200"/>
          <a:ext cx="284163" cy="236538"/>
        </p:xfrm>
        <a:graphic>
          <a:graphicData uri="http://schemas.openxmlformats.org/presentationml/2006/ole">
            <mc:AlternateContent xmlns:mc="http://schemas.openxmlformats.org/markup-compatibility/2006">
              <mc:Choice xmlns:v="urn:schemas-microsoft-com:vml" Requires="v">
                <p:oleObj spid="_x0000_s3094" name="" r:id="rId5" imgW="143510" imgH="119380" progId="Equation.Ribbit">
                  <p:embed/>
                </p:oleObj>
              </mc:Choice>
              <mc:Fallback>
                <p:oleObj name="" r:id="rId5" imgW="143510" imgH="119380" progId="Equation.Ribbit">
                  <p:embed/>
                  <p:pic>
                    <p:nvPicPr>
                      <p:cNvPr id="0" name="图片 3093"/>
                      <p:cNvPicPr/>
                      <p:nvPr/>
                    </p:nvPicPr>
                    <p:blipFill>
                      <a:blip r:embed="rId6"/>
                      <a:stretch>
                        <a:fillRect/>
                      </a:stretch>
                    </p:blipFill>
                    <p:spPr>
                      <a:xfrm>
                        <a:off x="2743200" y="3124200"/>
                        <a:ext cx="284163" cy="236538"/>
                      </a:xfrm>
                      <a:prstGeom prst="rect">
                        <a:avLst/>
                      </a:prstGeom>
                      <a:noFill/>
                      <a:ln w="38100">
                        <a:noFill/>
                        <a:miter/>
                      </a:ln>
                    </p:spPr>
                  </p:pic>
                </p:oleObj>
              </mc:Fallback>
            </mc:AlternateContent>
          </a:graphicData>
        </a:graphic>
      </p:graphicFrame>
      <p:graphicFrame>
        <p:nvGraphicFramePr>
          <p:cNvPr id="76806" name="Object 5"/>
          <p:cNvGraphicFramePr/>
          <p:nvPr/>
        </p:nvGraphicFramePr>
        <p:xfrm>
          <a:off x="6324600" y="3124200"/>
          <a:ext cx="217488" cy="236538"/>
        </p:xfrm>
        <a:graphic>
          <a:graphicData uri="http://schemas.openxmlformats.org/presentationml/2006/ole">
            <mc:AlternateContent xmlns:mc="http://schemas.openxmlformats.org/markup-compatibility/2006">
              <mc:Choice xmlns:v="urn:schemas-microsoft-com:vml" Requires="v">
                <p:oleObj spid="_x0000_s3092" name="" r:id="rId7" imgW="109220" imgH="119380" progId="Equation.Ribbit">
                  <p:embed/>
                </p:oleObj>
              </mc:Choice>
              <mc:Fallback>
                <p:oleObj name="" r:id="rId7" imgW="109220" imgH="119380" progId="Equation.Ribbit">
                  <p:embed/>
                  <p:pic>
                    <p:nvPicPr>
                      <p:cNvPr id="0" name="图片 3091"/>
                      <p:cNvPicPr/>
                      <p:nvPr/>
                    </p:nvPicPr>
                    <p:blipFill>
                      <a:blip r:embed="rId8"/>
                      <a:stretch>
                        <a:fillRect/>
                      </a:stretch>
                    </p:blipFill>
                    <p:spPr>
                      <a:xfrm>
                        <a:off x="6324600" y="3124200"/>
                        <a:ext cx="217488" cy="236538"/>
                      </a:xfrm>
                      <a:prstGeom prst="rect">
                        <a:avLst/>
                      </a:prstGeom>
                      <a:noFill/>
                      <a:ln w="38100">
                        <a:noFill/>
                        <a:miter/>
                      </a:ln>
                    </p:spPr>
                  </p:pic>
                </p:oleObj>
              </mc:Fallback>
            </mc:AlternateContent>
          </a:graphicData>
        </a:graphic>
      </p:graphicFrame>
      <p:graphicFrame>
        <p:nvGraphicFramePr>
          <p:cNvPr id="76807" name="Object 6"/>
          <p:cNvGraphicFramePr/>
          <p:nvPr/>
        </p:nvGraphicFramePr>
        <p:xfrm>
          <a:off x="7696200" y="3124200"/>
          <a:ext cx="104775" cy="301625"/>
        </p:xfrm>
        <a:graphic>
          <a:graphicData uri="http://schemas.openxmlformats.org/presentationml/2006/ole">
            <mc:AlternateContent xmlns:mc="http://schemas.openxmlformats.org/markup-compatibility/2006">
              <mc:Choice xmlns:v="urn:schemas-microsoft-com:vml" Requires="v">
                <p:oleObj spid="_x0000_s3096" name="" r:id="rId9" imgW="52070" imgH="152400" progId="Equation.Ribbit">
                  <p:embed/>
                </p:oleObj>
              </mc:Choice>
              <mc:Fallback>
                <p:oleObj name="" r:id="rId9" imgW="52070" imgH="152400" progId="Equation.Ribbit">
                  <p:embed/>
                  <p:pic>
                    <p:nvPicPr>
                      <p:cNvPr id="0" name="图片 3095"/>
                      <p:cNvPicPr/>
                      <p:nvPr/>
                    </p:nvPicPr>
                    <p:blipFill>
                      <a:blip r:embed="rId10"/>
                      <a:stretch>
                        <a:fillRect/>
                      </a:stretch>
                    </p:blipFill>
                    <p:spPr>
                      <a:xfrm>
                        <a:off x="7696200" y="3124200"/>
                        <a:ext cx="104775" cy="301625"/>
                      </a:xfrm>
                      <a:prstGeom prst="rect">
                        <a:avLst/>
                      </a:prstGeom>
                      <a:noFill/>
                      <a:ln w="38100">
                        <a:noFill/>
                        <a:miter/>
                      </a:ln>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内容占位符 2"/>
          <p:cNvSpPr txBox="1"/>
          <p:nvPr/>
        </p:nvSpPr>
        <p:spPr>
          <a:xfrm>
            <a:off x="766763" y="990600"/>
            <a:ext cx="6973887" cy="5011738"/>
          </a:xfrm>
          <a:prstGeom prst="rect">
            <a:avLst/>
          </a:prstGeom>
          <a:noFill/>
          <a:ln w="9525">
            <a:noFill/>
          </a:ln>
        </p:spPr>
        <p:txBody>
          <a:bodyPr tIns="46800" anchor="t" anchorCtr="0"/>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endParaRPr lang="en-US" altLang="zh-CN" sz="2000" dirty="0">
              <a:solidFill>
                <a:schemeClr val="tx1"/>
              </a:solidFill>
              <a:latin typeface="Verdana" panose="020B0604030504040204" pitchFamily="34" charset="0"/>
              <a:ea typeface="幼圆" panose="02010509060101010101" pitchFamily="49"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r>
              <a:rPr lang="zh-CN" altLang="en-US" sz="2000" dirty="0">
                <a:solidFill>
                  <a:schemeClr val="tx1"/>
                </a:solidFill>
                <a:latin typeface="Verdana" panose="020B0604030504040204" pitchFamily="34" charset="0"/>
                <a:ea typeface="幼圆" panose="02010509060101010101" pitchFamily="49" charset="-122"/>
              </a:rPr>
              <a:t>对于刚才的例子，具体如表（</a:t>
            </a:r>
            <a:r>
              <a:rPr lang="en-US" altLang="zh-CN" sz="2000" dirty="0">
                <a:solidFill>
                  <a:schemeClr val="tx1"/>
                </a:solidFill>
                <a:latin typeface="Verdana" panose="020B0604030504040204" pitchFamily="34" charset="0"/>
                <a:ea typeface="幼圆" panose="02010509060101010101" pitchFamily="49" charset="-122"/>
              </a:rPr>
              <a:t>1</a:t>
            </a:r>
            <a:r>
              <a:rPr lang="zh-CN" altLang="en-US" sz="2000" dirty="0">
                <a:solidFill>
                  <a:schemeClr val="tx1"/>
                </a:solidFill>
                <a:latin typeface="Verdana" panose="020B0604030504040204" pitchFamily="34" charset="0"/>
                <a:ea typeface="幼圆" panose="02010509060101010101" pitchFamily="49" charset="-122"/>
              </a:rPr>
              <a:t>）所示，</a:t>
            </a:r>
            <a:endParaRPr lang="en-US" altLang="zh-CN" sz="2000" dirty="0">
              <a:solidFill>
                <a:schemeClr val="tx1"/>
              </a:solidFill>
              <a:latin typeface="Verdana" panose="020B0604030504040204" pitchFamily="34" charset="0"/>
              <a:ea typeface="幼圆" panose="02010509060101010101" pitchFamily="49"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endParaRPr lang="en-US" altLang="zh-CN" sz="2000" dirty="0">
              <a:solidFill>
                <a:schemeClr val="tx1"/>
              </a:solidFill>
              <a:latin typeface="Verdana" panose="020B0604030504040204" pitchFamily="34" charset="0"/>
              <a:ea typeface="幼圆" panose="02010509060101010101" pitchFamily="49"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endParaRPr lang="en-US" altLang="zh-CN" sz="2000" dirty="0">
              <a:solidFill>
                <a:schemeClr val="tx1"/>
              </a:solidFill>
              <a:latin typeface="Verdana" panose="020B0604030504040204" pitchFamily="34" charset="0"/>
              <a:ea typeface="幼圆" panose="02010509060101010101" pitchFamily="49"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endParaRPr lang="en-US" altLang="zh-CN" sz="2000" dirty="0">
              <a:solidFill>
                <a:schemeClr val="tx1"/>
              </a:solidFill>
              <a:latin typeface="Verdana" panose="020B0604030504040204" pitchFamily="34" charset="0"/>
              <a:ea typeface="幼圆" panose="02010509060101010101" pitchFamily="49"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endParaRPr lang="en-US" altLang="zh-CN" sz="2000" dirty="0">
              <a:solidFill>
                <a:schemeClr val="tx1"/>
              </a:solidFill>
              <a:latin typeface="Verdana" panose="020B0604030504040204" pitchFamily="34" charset="0"/>
              <a:ea typeface="幼圆" panose="02010509060101010101" pitchFamily="49"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endParaRPr lang="en-US" altLang="zh-CN" sz="2000" dirty="0">
              <a:solidFill>
                <a:schemeClr val="tx1"/>
              </a:solidFill>
              <a:latin typeface="Verdana" panose="020B0604030504040204" pitchFamily="34" charset="0"/>
              <a:ea typeface="幼圆" panose="02010509060101010101" pitchFamily="49"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endParaRPr lang="en-US" altLang="zh-CN" sz="2000" dirty="0">
              <a:solidFill>
                <a:schemeClr val="tx1"/>
              </a:solidFill>
              <a:latin typeface="Verdana" panose="020B0604030504040204" pitchFamily="34" charset="0"/>
              <a:ea typeface="幼圆" panose="02010509060101010101" pitchFamily="49"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endParaRPr lang="en-US" altLang="zh-CN" sz="2000" dirty="0">
              <a:solidFill>
                <a:schemeClr val="tx1"/>
              </a:solidFill>
              <a:latin typeface="Verdana" panose="020B0604030504040204" pitchFamily="34" charset="0"/>
              <a:ea typeface="幼圆" panose="02010509060101010101" pitchFamily="49"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endParaRPr lang="en-US" altLang="zh-CN" sz="2000" dirty="0">
              <a:solidFill>
                <a:schemeClr val="tx1"/>
              </a:solidFill>
              <a:latin typeface="Verdana" panose="020B0604030504040204" pitchFamily="34" charset="0"/>
              <a:ea typeface="幼圆" panose="02010509060101010101" pitchFamily="49"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endParaRPr lang="en-US" altLang="zh-CN" sz="2000" dirty="0">
              <a:solidFill>
                <a:schemeClr val="tx1"/>
              </a:solidFill>
              <a:latin typeface="Verdana" panose="020B0604030504040204" pitchFamily="34" charset="0"/>
              <a:ea typeface="幼圆" panose="02010509060101010101" pitchFamily="49"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r>
              <a:rPr lang="zh-CN" altLang="en-US" sz="2000" dirty="0">
                <a:solidFill>
                  <a:schemeClr val="tx1"/>
                </a:solidFill>
                <a:latin typeface="Verdana" panose="020B0604030504040204" pitchFamily="34" charset="0"/>
                <a:ea typeface="幼圆" panose="02010509060101010101" pitchFamily="49" charset="-122"/>
              </a:rPr>
              <a:t>显然，如表（</a:t>
            </a:r>
            <a:r>
              <a:rPr lang="en-US" altLang="zh-CN" sz="2000" dirty="0">
                <a:solidFill>
                  <a:schemeClr val="tx1"/>
                </a:solidFill>
                <a:latin typeface="Verdana" panose="020B0604030504040204" pitchFamily="34" charset="0"/>
                <a:ea typeface="幼圆" panose="02010509060101010101" pitchFamily="49" charset="-122"/>
              </a:rPr>
              <a:t>2</a:t>
            </a:r>
            <a:r>
              <a:rPr lang="zh-CN" altLang="en-US" sz="2000" dirty="0">
                <a:solidFill>
                  <a:schemeClr val="tx1"/>
                </a:solidFill>
                <a:latin typeface="Verdana" panose="020B0604030504040204" pitchFamily="34" charset="0"/>
                <a:ea typeface="幼圆" panose="02010509060101010101" pitchFamily="49" charset="-122"/>
              </a:rPr>
              <a:t>）所示的特例，当所有的反例（</a:t>
            </a:r>
            <a:r>
              <a:rPr lang="en-US" altLang="zh-CN" sz="2000" dirty="0">
                <a:solidFill>
                  <a:schemeClr val="tx1"/>
                </a:solidFill>
                <a:latin typeface="Verdana" panose="020B0604030504040204" pitchFamily="34" charset="0"/>
                <a:ea typeface="幼圆" panose="02010509060101010101" pitchFamily="49" charset="-122"/>
              </a:rPr>
              <a:t>-</a:t>
            </a:r>
            <a:r>
              <a:rPr lang="zh-CN" altLang="en-US" sz="2000" dirty="0">
                <a:solidFill>
                  <a:schemeClr val="tx1"/>
                </a:solidFill>
                <a:latin typeface="Verdana" panose="020B0604030504040204" pitchFamily="34" charset="0"/>
                <a:ea typeface="幼圆" panose="02010509060101010101" pitchFamily="49" charset="-122"/>
              </a:rPr>
              <a:t>）都排在正例（ </a:t>
            </a:r>
            <a:r>
              <a:rPr lang="en-US" altLang="zh-CN" sz="2000" dirty="0">
                <a:solidFill>
                  <a:schemeClr val="tx1"/>
                </a:solidFill>
                <a:latin typeface="Verdana" panose="020B0604030504040204" pitchFamily="34" charset="0"/>
                <a:ea typeface="幼圆" panose="02010509060101010101" pitchFamily="49" charset="-122"/>
              </a:rPr>
              <a:t>+ </a:t>
            </a:r>
            <a:r>
              <a:rPr lang="zh-CN" altLang="en-US" sz="2000" dirty="0">
                <a:solidFill>
                  <a:schemeClr val="tx1"/>
                </a:solidFill>
                <a:latin typeface="Verdana" panose="020B0604030504040204" pitchFamily="34" charset="0"/>
                <a:ea typeface="幼圆" panose="02010509060101010101" pitchFamily="49" charset="-122"/>
              </a:rPr>
              <a:t>） 的后面时， </a:t>
            </a:r>
            <a:r>
              <a:rPr lang="en-US" altLang="zh-CN" sz="2000" dirty="0">
                <a:solidFill>
                  <a:schemeClr val="tx1"/>
                </a:solidFill>
                <a:latin typeface="Verdana" panose="020B0604030504040204" pitchFamily="34" charset="0"/>
                <a:ea typeface="幼圆" panose="02010509060101010101" pitchFamily="49" charset="-122"/>
              </a:rPr>
              <a:t>AUC </a:t>
            </a:r>
            <a:r>
              <a:rPr lang="zh-CN" altLang="en-US" sz="2000" dirty="0">
                <a:solidFill>
                  <a:schemeClr val="tx1"/>
                </a:solidFill>
                <a:latin typeface="Verdana" panose="020B0604030504040204" pitchFamily="34" charset="0"/>
                <a:ea typeface="幼圆" panose="02010509060101010101" pitchFamily="49" charset="-122"/>
              </a:rPr>
              <a:t>的值达到最大值</a:t>
            </a:r>
            <a:r>
              <a:rPr lang="en-US" altLang="zh-CN" sz="2000" dirty="0">
                <a:solidFill>
                  <a:schemeClr val="tx1"/>
                </a:solidFill>
                <a:latin typeface="Verdana" panose="020B0604030504040204" pitchFamily="34" charset="0"/>
                <a:ea typeface="幼圆" panose="02010509060101010101" pitchFamily="49" charset="-122"/>
              </a:rPr>
              <a:t>1 </a:t>
            </a:r>
            <a:r>
              <a:rPr lang="zh-CN" altLang="en-US" sz="2000" dirty="0">
                <a:solidFill>
                  <a:schemeClr val="tx1"/>
                </a:solidFill>
                <a:latin typeface="Verdana" panose="020B0604030504040204" pitchFamily="34" charset="0"/>
                <a:ea typeface="幼圆" panose="02010509060101010101" pitchFamily="49" charset="-122"/>
              </a:rPr>
              <a:t>。</a:t>
            </a:r>
            <a:endParaRPr lang="en-US" altLang="zh-CN" sz="2000" dirty="0">
              <a:solidFill>
                <a:schemeClr val="tx1"/>
              </a:solidFill>
              <a:latin typeface="Verdana" panose="020B0604030504040204" pitchFamily="34" charset="0"/>
              <a:ea typeface="幼圆" panose="02010509060101010101" pitchFamily="49"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endParaRPr lang="en-US" altLang="zh-CN" sz="2000" dirty="0">
              <a:solidFill>
                <a:schemeClr val="tx1"/>
              </a:solidFill>
              <a:latin typeface="Verdana" panose="020B0604030504040204" pitchFamily="34" charset="0"/>
              <a:ea typeface="幼圆" panose="02010509060101010101" pitchFamily="49"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endParaRPr lang="en-US" altLang="zh-CN" sz="2000" dirty="0">
              <a:solidFill>
                <a:schemeClr val="tx1"/>
              </a:solidFill>
              <a:latin typeface="Verdana" panose="020B0604030504040204" pitchFamily="34" charset="0"/>
              <a:ea typeface="幼圆" panose="02010509060101010101" pitchFamily="49"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endParaRPr lang="zh-CN" altLang="en-US" sz="2000" dirty="0">
              <a:solidFill>
                <a:schemeClr val="tx1"/>
              </a:solidFill>
              <a:latin typeface="Verdana" panose="020B0604030504040204" pitchFamily="34" charset="0"/>
              <a:ea typeface="幼圆" panose="02010509060101010101" pitchFamily="49" charset="-122"/>
            </a:endParaRPr>
          </a:p>
        </p:txBody>
      </p:sp>
      <p:sp>
        <p:nvSpPr>
          <p:cNvPr id="78850" name="TextBox 15"/>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二、评估指标</a:t>
            </a:r>
            <a:endParaRPr lang="zh-CN" altLang="en-US" sz="3600" dirty="0">
              <a:solidFill>
                <a:srgbClr val="0000CC"/>
              </a:solidFill>
              <a:latin typeface="楷体" panose="02010609060101010101" pitchFamily="49" charset="-122"/>
              <a:ea typeface="楷体" panose="02010609060101010101" pitchFamily="49" charset="-122"/>
            </a:endParaRPr>
          </a:p>
        </p:txBody>
      </p:sp>
      <p:pic>
        <p:nvPicPr>
          <p:cNvPr id="78851" name="Picture 7"/>
          <p:cNvPicPr>
            <a:picLocks noChangeAspect="1"/>
          </p:cNvPicPr>
          <p:nvPr/>
        </p:nvPicPr>
        <p:blipFill>
          <a:blip r:embed="rId1"/>
          <a:stretch>
            <a:fillRect/>
          </a:stretch>
        </p:blipFill>
        <p:spPr>
          <a:xfrm>
            <a:off x="990600" y="1905000"/>
            <a:ext cx="3895725" cy="1676400"/>
          </a:xfrm>
          <a:prstGeom prst="rect">
            <a:avLst/>
          </a:prstGeom>
          <a:noFill/>
          <a:ln w="12700">
            <a:noFill/>
          </a:ln>
        </p:spPr>
      </p:pic>
      <p:graphicFrame>
        <p:nvGraphicFramePr>
          <p:cNvPr id="78852" name="Object 7"/>
          <p:cNvGraphicFramePr/>
          <p:nvPr/>
        </p:nvGraphicFramePr>
        <p:xfrm>
          <a:off x="1274763" y="3813175"/>
          <a:ext cx="6040437" cy="682625"/>
        </p:xfrm>
        <a:graphic>
          <a:graphicData uri="http://schemas.openxmlformats.org/presentationml/2006/ole">
            <mc:AlternateContent xmlns:mc="http://schemas.openxmlformats.org/markup-compatibility/2006">
              <mc:Choice xmlns:v="urn:schemas-microsoft-com:vml" Requires="v">
                <p:oleObj spid="_x0000_s3088" name="" r:id="rId2" imgW="3046730" imgH="344170" progId="Equation.Ribbit">
                  <p:embed/>
                </p:oleObj>
              </mc:Choice>
              <mc:Fallback>
                <p:oleObj name="" r:id="rId2" imgW="3046730" imgH="344170" progId="Equation.Ribbit">
                  <p:embed/>
                  <p:pic>
                    <p:nvPicPr>
                      <p:cNvPr id="0" name="图片 3087"/>
                      <p:cNvPicPr/>
                      <p:nvPr/>
                    </p:nvPicPr>
                    <p:blipFill>
                      <a:blip r:embed="rId3"/>
                      <a:stretch>
                        <a:fillRect/>
                      </a:stretch>
                    </p:blipFill>
                    <p:spPr>
                      <a:xfrm>
                        <a:off x="1274763" y="3813175"/>
                        <a:ext cx="6040437" cy="682625"/>
                      </a:xfrm>
                      <a:prstGeom prst="rect">
                        <a:avLst/>
                      </a:prstGeom>
                      <a:noFill/>
                      <a:ln w="38100">
                        <a:noFill/>
                        <a:miter/>
                      </a:ln>
                    </p:spPr>
                  </p:pic>
                </p:oleObj>
              </mc:Fallback>
            </mc:AlternateContent>
          </a:graphicData>
        </a:graphic>
      </p:graphicFrame>
      <p:pic>
        <p:nvPicPr>
          <p:cNvPr id="78853" name="Picture 8"/>
          <p:cNvPicPr>
            <a:picLocks noChangeAspect="1"/>
          </p:cNvPicPr>
          <p:nvPr/>
        </p:nvPicPr>
        <p:blipFill>
          <a:blip r:embed="rId4"/>
          <a:stretch>
            <a:fillRect/>
          </a:stretch>
        </p:blipFill>
        <p:spPr>
          <a:xfrm>
            <a:off x="4876800" y="1943100"/>
            <a:ext cx="3924300" cy="1638300"/>
          </a:xfrm>
          <a:prstGeom prst="rect">
            <a:avLst/>
          </a:prstGeom>
          <a:noFill/>
          <a:ln w="12700">
            <a:noFill/>
          </a:ln>
        </p:spPr>
      </p:pic>
      <p:graphicFrame>
        <p:nvGraphicFramePr>
          <p:cNvPr id="78854" name="Object 9"/>
          <p:cNvGraphicFramePr/>
          <p:nvPr/>
        </p:nvGraphicFramePr>
        <p:xfrm>
          <a:off x="1289050" y="5565775"/>
          <a:ext cx="5797550" cy="682625"/>
        </p:xfrm>
        <a:graphic>
          <a:graphicData uri="http://schemas.openxmlformats.org/presentationml/2006/ole">
            <mc:AlternateContent xmlns:mc="http://schemas.openxmlformats.org/markup-compatibility/2006">
              <mc:Choice xmlns:v="urn:schemas-microsoft-com:vml" Requires="v">
                <p:oleObj spid="_x0000_s3095" name="" r:id="rId5" imgW="2922270" imgH="344170" progId="Equation.Ribbit">
                  <p:embed/>
                </p:oleObj>
              </mc:Choice>
              <mc:Fallback>
                <p:oleObj name="" r:id="rId5" imgW="2922270" imgH="344170" progId="Equation.Ribbit">
                  <p:embed/>
                  <p:pic>
                    <p:nvPicPr>
                      <p:cNvPr id="0" name="图片 3094"/>
                      <p:cNvPicPr/>
                      <p:nvPr/>
                    </p:nvPicPr>
                    <p:blipFill>
                      <a:blip r:embed="rId6"/>
                      <a:stretch>
                        <a:fillRect/>
                      </a:stretch>
                    </p:blipFill>
                    <p:spPr>
                      <a:xfrm>
                        <a:off x="1289050" y="5565775"/>
                        <a:ext cx="5797550" cy="682625"/>
                      </a:xfrm>
                      <a:prstGeom prst="rect">
                        <a:avLst/>
                      </a:prstGeom>
                      <a:noFill/>
                      <a:ln w="38100">
                        <a:noFill/>
                        <a:miter/>
                      </a:ln>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内容占位符 2"/>
          <p:cNvSpPr txBox="1"/>
          <p:nvPr/>
        </p:nvSpPr>
        <p:spPr>
          <a:xfrm>
            <a:off x="304800" y="1389063"/>
            <a:ext cx="8458200" cy="5011737"/>
          </a:xfrm>
          <a:prstGeom prst="rect">
            <a:avLst/>
          </a:prstGeom>
          <a:noFill/>
          <a:ln w="9525">
            <a:noFill/>
          </a:ln>
        </p:spPr>
        <p:txBody>
          <a:bodyPr tIns="46800" anchor="t" anchorCtr="0"/>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r>
              <a:rPr lang="en-US" altLang="zh-CN" sz="2400" dirty="0">
                <a:solidFill>
                  <a:schemeClr val="tx1"/>
                </a:solidFill>
                <a:latin typeface="宋体" panose="02010600030101010101" pitchFamily="2" charset="-122"/>
                <a:ea typeface="宋体" panose="02010600030101010101" pitchFamily="2" charset="-122"/>
              </a:rPr>
              <a:t>CLL (Conditional Log Likelihood) </a:t>
            </a:r>
            <a:r>
              <a:rPr lang="zh-CN" altLang="en-US" sz="2400" dirty="0">
                <a:solidFill>
                  <a:schemeClr val="tx1"/>
                </a:solidFill>
                <a:latin typeface="宋体" panose="02010600030101010101" pitchFamily="2" charset="-122"/>
                <a:ea typeface="宋体" panose="02010600030101010101" pitchFamily="2" charset="-122"/>
              </a:rPr>
              <a:t>的计算：</a:t>
            </a:r>
            <a:endParaRPr lang="en-US" altLang="zh-CN" sz="2400" dirty="0">
              <a:solidFill>
                <a:schemeClr val="tx1"/>
              </a:solidFill>
              <a:latin typeface="宋体" panose="02010600030101010101" pitchFamily="2" charset="-122"/>
              <a:ea typeface="宋体" panose="02010600030101010101" pitchFamily="2"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endParaRPr lang="en-US" altLang="zh-CN" sz="2400" dirty="0">
              <a:solidFill>
                <a:schemeClr val="tx1"/>
              </a:solidFill>
              <a:latin typeface="宋体" panose="02010600030101010101" pitchFamily="2" charset="-122"/>
              <a:ea typeface="宋体" panose="02010600030101010101" pitchFamily="2"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r>
              <a:rPr lang="zh-CN" altLang="en-US" sz="2400" dirty="0">
                <a:solidFill>
                  <a:schemeClr val="tx1"/>
                </a:solidFill>
                <a:latin typeface="宋体" panose="02010600030101010101" pitchFamily="2" charset="-122"/>
                <a:ea typeface="宋体" panose="02010600030101010101" pitchFamily="2" charset="-122"/>
              </a:rPr>
              <a:t>给定分类器</a:t>
            </a:r>
            <a:r>
              <a:rPr lang="en-US" altLang="zh-CN" sz="2400" dirty="0">
                <a:solidFill>
                  <a:schemeClr val="tx1"/>
                </a:solidFill>
                <a:latin typeface="宋体" panose="02010600030101010101" pitchFamily="2" charset="-122"/>
                <a:ea typeface="宋体" panose="02010600030101010101" pitchFamily="2" charset="-122"/>
              </a:rPr>
              <a:t>G</a:t>
            </a:r>
            <a:r>
              <a:rPr lang="zh-CN" altLang="en-US" sz="2400" dirty="0">
                <a:solidFill>
                  <a:schemeClr val="tx1"/>
                </a:solidFill>
                <a:latin typeface="宋体" panose="02010600030101010101" pitchFamily="2" charset="-122"/>
                <a:ea typeface="宋体" panose="02010600030101010101" pitchFamily="2" charset="-122"/>
              </a:rPr>
              <a:t>和一个测试样本集</a:t>
            </a:r>
            <a:endParaRPr lang="en-US" altLang="zh-CN" sz="2400" dirty="0">
              <a:solidFill>
                <a:schemeClr val="tx1"/>
              </a:solidFill>
              <a:latin typeface="宋体" panose="02010600030101010101" pitchFamily="2" charset="-122"/>
              <a:ea typeface="宋体" panose="02010600030101010101" pitchFamily="2"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endParaRPr lang="en-US" altLang="zh-CN" sz="2400" dirty="0">
              <a:solidFill>
                <a:schemeClr val="tx1"/>
              </a:solidFill>
              <a:latin typeface="宋体" panose="02010600030101010101" pitchFamily="2" charset="-122"/>
              <a:ea typeface="宋体" panose="02010600030101010101" pitchFamily="2"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r>
              <a:rPr lang="zh-CN" altLang="en-US" sz="2400" dirty="0">
                <a:solidFill>
                  <a:schemeClr val="tx1"/>
                </a:solidFill>
                <a:latin typeface="宋体" panose="02010600030101010101" pitchFamily="2" charset="-122"/>
                <a:ea typeface="宋体" panose="02010600030101010101" pitchFamily="2" charset="-122"/>
              </a:rPr>
              <a:t>假设每一个测试样本  的真实类标记是</a:t>
            </a:r>
            <a:endParaRPr lang="en-US" altLang="zh-CN" sz="2400" dirty="0">
              <a:solidFill>
                <a:schemeClr val="tx1"/>
              </a:solidFill>
              <a:latin typeface="宋体" panose="02010600030101010101" pitchFamily="2" charset="-122"/>
              <a:ea typeface="宋体" panose="02010600030101010101" pitchFamily="2"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endParaRPr lang="en-US" altLang="zh-CN" sz="2400" dirty="0">
              <a:solidFill>
                <a:schemeClr val="tx1"/>
              </a:solidFill>
              <a:latin typeface="宋体" panose="02010600030101010101" pitchFamily="2" charset="-122"/>
              <a:ea typeface="宋体" panose="02010600030101010101" pitchFamily="2"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r>
              <a:rPr lang="zh-CN" altLang="en-US" sz="2400" dirty="0">
                <a:solidFill>
                  <a:schemeClr val="tx1"/>
                </a:solidFill>
                <a:latin typeface="宋体" panose="02010600030101010101" pitchFamily="2" charset="-122"/>
                <a:ea typeface="宋体" panose="02010600030101010101" pitchFamily="2" charset="-122"/>
              </a:rPr>
              <a:t>那么分类器</a:t>
            </a:r>
            <a:r>
              <a:rPr lang="en-US" altLang="zh-CN" sz="2400" dirty="0">
                <a:solidFill>
                  <a:schemeClr val="tx1"/>
                </a:solidFill>
                <a:latin typeface="宋体" panose="02010600030101010101" pitchFamily="2" charset="-122"/>
                <a:ea typeface="宋体" panose="02010600030101010101" pitchFamily="2" charset="-122"/>
              </a:rPr>
              <a:t>G</a:t>
            </a:r>
            <a:r>
              <a:rPr lang="zh-CN" altLang="en-US" sz="2400" dirty="0">
                <a:solidFill>
                  <a:schemeClr val="tx1"/>
                </a:solidFill>
                <a:latin typeface="宋体" panose="02010600030101010101" pitchFamily="2" charset="-122"/>
                <a:ea typeface="宋体" panose="02010600030101010101" pitchFamily="2" charset="-122"/>
              </a:rPr>
              <a:t>预测测试样本集</a:t>
            </a:r>
            <a:r>
              <a:rPr lang="en-US" altLang="zh-CN" sz="2400" dirty="0">
                <a:solidFill>
                  <a:schemeClr val="tx1"/>
                </a:solidFill>
                <a:latin typeface="宋体" panose="02010600030101010101" pitchFamily="2" charset="-122"/>
                <a:ea typeface="宋体" panose="02010600030101010101" pitchFamily="2" charset="-122"/>
              </a:rPr>
              <a:t>T</a:t>
            </a:r>
            <a:r>
              <a:rPr lang="zh-CN" altLang="en-US" sz="2400" dirty="0">
                <a:solidFill>
                  <a:schemeClr val="tx1"/>
                </a:solidFill>
                <a:latin typeface="宋体" panose="02010600030101010101" pitchFamily="2" charset="-122"/>
                <a:ea typeface="宋体" panose="02010600030101010101" pitchFamily="2" charset="-122"/>
              </a:rPr>
              <a:t>的</a:t>
            </a:r>
            <a:r>
              <a:rPr lang="en-US" altLang="zh-CN" sz="2400" dirty="0">
                <a:solidFill>
                  <a:schemeClr val="tx1"/>
                </a:solidFill>
                <a:latin typeface="宋体" panose="02010600030101010101" pitchFamily="2" charset="-122"/>
                <a:ea typeface="宋体" panose="02010600030101010101" pitchFamily="2" charset="-122"/>
              </a:rPr>
              <a:t>CLL</a:t>
            </a:r>
            <a:r>
              <a:rPr lang="zh-CN" altLang="en-US" sz="2400" dirty="0">
                <a:solidFill>
                  <a:schemeClr val="tx1"/>
                </a:solidFill>
                <a:latin typeface="宋体" panose="02010600030101010101" pitchFamily="2" charset="-122"/>
                <a:ea typeface="宋体" panose="02010600030101010101" pitchFamily="2" charset="-122"/>
              </a:rPr>
              <a:t>定义如下：</a:t>
            </a:r>
            <a:endParaRPr lang="en-US" altLang="zh-CN" sz="2400" dirty="0">
              <a:solidFill>
                <a:schemeClr val="tx1"/>
              </a:solidFill>
              <a:latin typeface="宋体" panose="02010600030101010101" pitchFamily="2" charset="-122"/>
              <a:ea typeface="宋体" panose="02010600030101010101" pitchFamily="2"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endParaRPr lang="en-US" altLang="zh-CN" sz="2400" dirty="0">
              <a:solidFill>
                <a:srgbClr val="FF0000"/>
              </a:solidFill>
              <a:latin typeface="宋体" panose="02010600030101010101" pitchFamily="2" charset="-122"/>
              <a:ea typeface="宋体" panose="02010600030101010101" pitchFamily="2"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endParaRPr lang="en-US" altLang="zh-CN" sz="2400" dirty="0">
              <a:solidFill>
                <a:srgbClr val="FF0000"/>
              </a:solidFill>
              <a:latin typeface="宋体" panose="02010600030101010101" pitchFamily="2" charset="-122"/>
              <a:ea typeface="宋体" panose="02010600030101010101" pitchFamily="2"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endParaRPr lang="en-US" altLang="zh-CN" sz="2400" dirty="0">
              <a:solidFill>
                <a:srgbClr val="FF0000"/>
              </a:solidFill>
              <a:latin typeface="宋体" panose="02010600030101010101" pitchFamily="2" charset="-122"/>
              <a:ea typeface="宋体" panose="02010600030101010101" pitchFamily="2"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endParaRPr lang="en-US" altLang="zh-CN" sz="2400" dirty="0">
              <a:solidFill>
                <a:srgbClr val="FF0000"/>
              </a:solidFill>
              <a:latin typeface="宋体" panose="02010600030101010101" pitchFamily="2" charset="-122"/>
              <a:ea typeface="宋体" panose="02010600030101010101" pitchFamily="2"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r>
              <a:rPr lang="en-US" altLang="zh-CN" sz="2400" dirty="0">
                <a:solidFill>
                  <a:srgbClr val="FF0000"/>
                </a:solidFill>
                <a:latin typeface="宋体" panose="02010600030101010101" pitchFamily="2" charset="-122"/>
                <a:ea typeface="宋体" panose="02010600030101010101" pitchFamily="2" charset="-122"/>
              </a:rPr>
              <a:t>CLL</a:t>
            </a:r>
            <a:r>
              <a:rPr lang="zh-CN" altLang="en-US" sz="2400" dirty="0">
                <a:solidFill>
                  <a:srgbClr val="FF0000"/>
                </a:solidFill>
                <a:latin typeface="宋体" panose="02010600030101010101" pitchFamily="2" charset="-122"/>
                <a:ea typeface="宋体" panose="02010600030101010101" pitchFamily="2" charset="-122"/>
              </a:rPr>
              <a:t>度量了分类器预测样本类成员概率的性能。</a:t>
            </a:r>
            <a:endParaRPr lang="en-US" altLang="zh-CN" sz="2400" dirty="0">
              <a:solidFill>
                <a:srgbClr val="FF0000"/>
              </a:solidFill>
              <a:latin typeface="宋体" panose="02010600030101010101" pitchFamily="2" charset="-122"/>
              <a:ea typeface="宋体" panose="02010600030101010101" pitchFamily="2"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endParaRPr lang="en-US" altLang="zh-CN" sz="2000" dirty="0">
              <a:solidFill>
                <a:schemeClr val="tx1"/>
              </a:solidFill>
              <a:latin typeface="Verdana" panose="020B0604030504040204" pitchFamily="34" charset="0"/>
              <a:ea typeface="幼圆" panose="02010509060101010101" pitchFamily="49" charset="-122"/>
            </a:endParaRPr>
          </a:p>
          <a:p>
            <a:pPr lvl="1" indent="0" algn="l" rtl="0" eaLnBrk="1" fontAlgn="base" hangingPunct="1">
              <a:lnSpc>
                <a:spcPct val="90000"/>
              </a:lnSpc>
              <a:spcBef>
                <a:spcPts val="500"/>
              </a:spcBef>
              <a:spcAft>
                <a:spcPct val="0"/>
              </a:spcAft>
              <a:buClr>
                <a:schemeClr val="accent1"/>
              </a:buClr>
              <a:buFont typeface="Wingdings" panose="05000000000000000000" pitchFamily="2" charset="2"/>
              <a:buNone/>
            </a:pPr>
            <a:endParaRPr lang="en-US" altLang="zh-CN" sz="2000" dirty="0">
              <a:solidFill>
                <a:schemeClr val="tx1"/>
              </a:solidFill>
              <a:latin typeface="Verdana" panose="020B0604030504040204" pitchFamily="34" charset="0"/>
              <a:ea typeface="幼圆" panose="02010509060101010101" pitchFamily="49" charset="-122"/>
            </a:endParaRPr>
          </a:p>
        </p:txBody>
      </p:sp>
      <p:sp>
        <p:nvSpPr>
          <p:cNvPr id="80898" name="TextBox 15"/>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二、评估指标</a:t>
            </a:r>
            <a:endParaRPr lang="zh-CN" altLang="en-US" sz="3600" dirty="0">
              <a:solidFill>
                <a:srgbClr val="0000CC"/>
              </a:solidFill>
              <a:latin typeface="楷体" panose="02010609060101010101" pitchFamily="49" charset="-122"/>
              <a:ea typeface="楷体" panose="02010609060101010101" pitchFamily="49" charset="-122"/>
            </a:endParaRPr>
          </a:p>
        </p:txBody>
      </p:sp>
      <p:graphicFrame>
        <p:nvGraphicFramePr>
          <p:cNvPr id="80899" name="Object 7"/>
          <p:cNvGraphicFramePr/>
          <p:nvPr/>
        </p:nvGraphicFramePr>
        <p:xfrm>
          <a:off x="4968875" y="2238375"/>
          <a:ext cx="3479800" cy="352425"/>
        </p:xfrm>
        <a:graphic>
          <a:graphicData uri="http://schemas.openxmlformats.org/presentationml/2006/ole">
            <mc:AlternateContent xmlns:mc="http://schemas.openxmlformats.org/markup-compatibility/2006">
              <mc:Choice xmlns:v="urn:schemas-microsoft-com:vml" Requires="v">
                <p:oleObj spid="_x0000_s3091" name="" r:id="rId1" imgW="1755140" imgH="177800" progId="Equation.Ribbit">
                  <p:embed/>
                </p:oleObj>
              </mc:Choice>
              <mc:Fallback>
                <p:oleObj name="" r:id="rId1" imgW="1755140" imgH="177800" progId="Equation.Ribbit">
                  <p:embed/>
                  <p:pic>
                    <p:nvPicPr>
                      <p:cNvPr id="0" name="图片 3090"/>
                      <p:cNvPicPr/>
                      <p:nvPr/>
                    </p:nvPicPr>
                    <p:blipFill>
                      <a:blip r:embed="rId2"/>
                      <a:stretch>
                        <a:fillRect/>
                      </a:stretch>
                    </p:blipFill>
                    <p:spPr>
                      <a:xfrm>
                        <a:off x="4968875" y="2238375"/>
                        <a:ext cx="3479800" cy="352425"/>
                      </a:xfrm>
                      <a:prstGeom prst="rect">
                        <a:avLst/>
                      </a:prstGeom>
                      <a:noFill/>
                      <a:ln w="38100">
                        <a:noFill/>
                        <a:miter/>
                      </a:ln>
                    </p:spPr>
                  </p:pic>
                </p:oleObj>
              </mc:Fallback>
            </mc:AlternateContent>
          </a:graphicData>
        </a:graphic>
      </p:graphicFrame>
      <p:graphicFrame>
        <p:nvGraphicFramePr>
          <p:cNvPr id="80900" name="Object 8"/>
          <p:cNvGraphicFramePr/>
          <p:nvPr/>
        </p:nvGraphicFramePr>
        <p:xfrm>
          <a:off x="3568700" y="3046413"/>
          <a:ext cx="239713" cy="239712"/>
        </p:xfrm>
        <a:graphic>
          <a:graphicData uri="http://schemas.openxmlformats.org/presentationml/2006/ole">
            <mc:AlternateContent xmlns:mc="http://schemas.openxmlformats.org/markup-compatibility/2006">
              <mc:Choice xmlns:v="urn:schemas-microsoft-com:vml" Requires="v">
                <p:oleObj spid="_x0000_s3098" name="" r:id="rId3" imgW="121285" imgH="121285" progId="Equation.Ribbit">
                  <p:embed/>
                </p:oleObj>
              </mc:Choice>
              <mc:Fallback>
                <p:oleObj name="" r:id="rId3" imgW="121285" imgH="121285" progId="Equation.Ribbit">
                  <p:embed/>
                  <p:pic>
                    <p:nvPicPr>
                      <p:cNvPr id="0" name="图片 3097"/>
                      <p:cNvPicPr/>
                      <p:nvPr/>
                    </p:nvPicPr>
                    <p:blipFill>
                      <a:blip r:embed="rId4"/>
                      <a:stretch>
                        <a:fillRect/>
                      </a:stretch>
                    </p:blipFill>
                    <p:spPr>
                      <a:xfrm>
                        <a:off x="3568700" y="3046413"/>
                        <a:ext cx="239713" cy="239712"/>
                      </a:xfrm>
                      <a:prstGeom prst="rect">
                        <a:avLst/>
                      </a:prstGeom>
                      <a:noFill/>
                      <a:ln w="38100">
                        <a:noFill/>
                        <a:miter/>
                      </a:ln>
                    </p:spPr>
                  </p:pic>
                </p:oleObj>
              </mc:Fallback>
            </mc:AlternateContent>
          </a:graphicData>
        </a:graphic>
      </p:graphicFrame>
      <p:graphicFrame>
        <p:nvGraphicFramePr>
          <p:cNvPr id="80901" name="Object 9"/>
          <p:cNvGraphicFramePr/>
          <p:nvPr/>
        </p:nvGraphicFramePr>
        <p:xfrm>
          <a:off x="6096000" y="3046413"/>
          <a:ext cx="227013" cy="239712"/>
        </p:xfrm>
        <a:graphic>
          <a:graphicData uri="http://schemas.openxmlformats.org/presentationml/2006/ole">
            <mc:AlternateContent xmlns:mc="http://schemas.openxmlformats.org/markup-compatibility/2006">
              <mc:Choice xmlns:v="urn:schemas-microsoft-com:vml" Requires="v">
                <p:oleObj spid="_x0000_s3090" name="" r:id="rId5" imgW="114300" imgH="120650" progId="Equation.Ribbit">
                  <p:embed/>
                </p:oleObj>
              </mc:Choice>
              <mc:Fallback>
                <p:oleObj name="" r:id="rId5" imgW="114300" imgH="120650" progId="Equation.Ribbit">
                  <p:embed/>
                  <p:pic>
                    <p:nvPicPr>
                      <p:cNvPr id="0" name="图片 3089"/>
                      <p:cNvPicPr/>
                      <p:nvPr/>
                    </p:nvPicPr>
                    <p:blipFill>
                      <a:blip r:embed="rId6"/>
                      <a:stretch>
                        <a:fillRect/>
                      </a:stretch>
                    </p:blipFill>
                    <p:spPr>
                      <a:xfrm>
                        <a:off x="6096000" y="3046413"/>
                        <a:ext cx="227013" cy="239712"/>
                      </a:xfrm>
                      <a:prstGeom prst="rect">
                        <a:avLst/>
                      </a:prstGeom>
                      <a:noFill/>
                      <a:ln w="38100">
                        <a:noFill/>
                        <a:miter/>
                      </a:ln>
                    </p:spPr>
                  </p:pic>
                </p:oleObj>
              </mc:Fallback>
            </mc:AlternateContent>
          </a:graphicData>
        </a:graphic>
      </p:graphicFrame>
      <p:graphicFrame>
        <p:nvGraphicFramePr>
          <p:cNvPr id="80902" name="Object 10"/>
          <p:cNvGraphicFramePr/>
          <p:nvPr/>
        </p:nvGraphicFramePr>
        <p:xfrm>
          <a:off x="2105025" y="4427538"/>
          <a:ext cx="4449763" cy="1058862"/>
        </p:xfrm>
        <a:graphic>
          <a:graphicData uri="http://schemas.openxmlformats.org/presentationml/2006/ole">
            <mc:AlternateContent xmlns:mc="http://schemas.openxmlformats.org/markup-compatibility/2006">
              <mc:Choice xmlns:v="urn:schemas-microsoft-com:vml" Requires="v">
                <p:oleObj spid="_x0000_s3097" name="" r:id="rId7" imgW="1922780" imgH="457200" progId="Equation.Ribbit">
                  <p:embed/>
                </p:oleObj>
              </mc:Choice>
              <mc:Fallback>
                <p:oleObj name="" r:id="rId7" imgW="1922780" imgH="457200" progId="Equation.Ribbit">
                  <p:embed/>
                  <p:pic>
                    <p:nvPicPr>
                      <p:cNvPr id="0" name="图片 3096"/>
                      <p:cNvPicPr/>
                      <p:nvPr/>
                    </p:nvPicPr>
                    <p:blipFill>
                      <a:blip r:embed="rId8"/>
                      <a:stretch>
                        <a:fillRect/>
                      </a:stretch>
                    </p:blipFill>
                    <p:spPr>
                      <a:xfrm>
                        <a:off x="2105025" y="4427538"/>
                        <a:ext cx="4449763" cy="1058862"/>
                      </a:xfrm>
                      <a:prstGeom prst="rect">
                        <a:avLst/>
                      </a:prstGeom>
                      <a:noFill/>
                      <a:ln w="38100">
                        <a:noFill/>
                        <a:miter/>
                      </a:ln>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内容占位符 2"/>
          <p:cNvSpPr>
            <a:spLocks noGrp="1"/>
          </p:cNvSpPr>
          <p:nvPr>
            <p:ph idx="1"/>
          </p:nvPr>
        </p:nvSpPr>
        <p:spPr>
          <a:xfrm>
            <a:off x="273050" y="1158875"/>
            <a:ext cx="8616950" cy="5241925"/>
          </a:xfrm>
          <a:ln/>
        </p:spPr>
        <p:txBody>
          <a:bodyPr vert="horz" wrap="square" lIns="90488" tIns="44450" rIns="90488" bIns="44450" anchor="t" anchorCtr="0"/>
          <a:p>
            <a:pPr>
              <a:lnSpc>
                <a:spcPct val="80000"/>
              </a:lnSpc>
            </a:pPr>
            <a:r>
              <a:rPr lang="zh-CN" altLang="en-US" sz="2400" dirty="0">
                <a:ea typeface="宋体" panose="02010600030101010101" pitchFamily="2" charset="-122"/>
              </a:rPr>
              <a:t>有了实验评估方法和评估指标，看似可以对分类器的性能进行评估比较了：先使用某种实验评估方法测得分类器的某个评估指标结果，然后对这些结果进行比较。但怎么来做这个“比较”呢？是直接比较不同分类器的评估指标结果吗</a:t>
            </a:r>
            <a:r>
              <a:rPr lang="en-US" altLang="zh-CN" sz="2400" dirty="0">
                <a:ea typeface="宋体" panose="02010600030101010101" pitchFamily="2" charset="-122"/>
              </a:rPr>
              <a:t>?</a:t>
            </a:r>
            <a:endParaRPr lang="en-US" altLang="zh-CN" sz="2400" dirty="0">
              <a:ea typeface="宋体" panose="02010600030101010101" pitchFamily="2" charset="-122"/>
            </a:endParaRPr>
          </a:p>
          <a:p>
            <a:pPr>
              <a:lnSpc>
                <a:spcPct val="80000"/>
              </a:lnSpc>
            </a:pPr>
            <a:r>
              <a:rPr lang="zh-CN" altLang="en-US" sz="2400" dirty="0">
                <a:ea typeface="宋体" panose="02010600030101010101" pitchFamily="2" charset="-122"/>
              </a:rPr>
              <a:t>关于性能比较：</a:t>
            </a:r>
            <a:endParaRPr lang="en-US" altLang="zh-CN" sz="2400" dirty="0">
              <a:ea typeface="宋体" panose="02010600030101010101" pitchFamily="2" charset="-122"/>
            </a:endParaRPr>
          </a:p>
          <a:p>
            <a:pPr lvl="1">
              <a:lnSpc>
                <a:spcPct val="80000"/>
              </a:lnSpc>
              <a:buFont typeface="Wingdings" panose="05000000000000000000" pitchFamily="2" charset="2"/>
              <a:buChar char="ü"/>
            </a:pPr>
            <a:r>
              <a:rPr lang="zh-CN" altLang="en-US" dirty="0">
                <a:ea typeface="宋体" panose="02010600030101010101" pitchFamily="2" charset="-122"/>
              </a:rPr>
              <a:t>测试性能并不等于泛化性能</a:t>
            </a:r>
            <a:endParaRPr lang="en-US" altLang="zh-CN" dirty="0">
              <a:ea typeface="宋体" panose="02010600030101010101" pitchFamily="2" charset="-122"/>
            </a:endParaRPr>
          </a:p>
          <a:p>
            <a:pPr lvl="1">
              <a:lnSpc>
                <a:spcPct val="80000"/>
              </a:lnSpc>
              <a:buFont typeface="Wingdings" panose="05000000000000000000" pitchFamily="2" charset="2"/>
              <a:buChar char="ü"/>
            </a:pPr>
            <a:r>
              <a:rPr lang="zh-CN" altLang="en-US" dirty="0">
                <a:ea typeface="宋体" panose="02010600030101010101" pitchFamily="2" charset="-122"/>
              </a:rPr>
              <a:t>测试性能会随着测试集的变化而变化</a:t>
            </a:r>
            <a:endParaRPr lang="en-US" altLang="zh-CN" dirty="0">
              <a:ea typeface="宋体" panose="02010600030101010101" pitchFamily="2" charset="-122"/>
            </a:endParaRPr>
          </a:p>
          <a:p>
            <a:pPr lvl="1">
              <a:lnSpc>
                <a:spcPct val="80000"/>
              </a:lnSpc>
              <a:buFont typeface="Wingdings" panose="05000000000000000000" pitchFamily="2" charset="2"/>
              <a:buChar char="ü"/>
            </a:pPr>
            <a:r>
              <a:rPr lang="zh-CN" altLang="en-US" dirty="0">
                <a:ea typeface="宋体" panose="02010600030101010101" pitchFamily="2" charset="-122"/>
              </a:rPr>
              <a:t>很多机器学习算法本身有一定的随机性</a:t>
            </a:r>
            <a:endParaRPr lang="en-US" altLang="zh-CN" dirty="0">
              <a:ea typeface="宋体" panose="02010600030101010101" pitchFamily="2" charset="-122"/>
            </a:endParaRPr>
          </a:p>
          <a:p>
            <a:pPr lvl="1">
              <a:lnSpc>
                <a:spcPct val="80000"/>
              </a:lnSpc>
              <a:buNone/>
            </a:pPr>
            <a:r>
              <a:rPr lang="zh-CN" altLang="en-US" b="1" dirty="0">
                <a:solidFill>
                  <a:srgbClr val="FF0000"/>
                </a:solidFill>
                <a:ea typeface="宋体" panose="02010600030101010101" pitchFamily="2" charset="-122"/>
              </a:rPr>
              <a:t>直接选取相应评估方法在相应度量下比大小的方法不可取！</a:t>
            </a:r>
            <a:endParaRPr lang="en-US" altLang="zh-CN" b="1" dirty="0">
              <a:solidFill>
                <a:srgbClr val="FF0000"/>
              </a:solidFill>
              <a:ea typeface="宋体" panose="02010600030101010101" pitchFamily="2" charset="-122"/>
            </a:endParaRPr>
          </a:p>
          <a:p>
            <a:pPr>
              <a:lnSpc>
                <a:spcPct val="80000"/>
              </a:lnSpc>
            </a:pPr>
            <a:r>
              <a:rPr lang="zh-CN" altLang="en-US" sz="2400" dirty="0">
                <a:ea typeface="宋体" panose="02010600030101010101" pitchFamily="2" charset="-122"/>
              </a:rPr>
              <a:t>假设检验为分类器的性能比较提供了重要依据，基于其结果我们可以推断出，若在测试集上观察到分类器</a:t>
            </a:r>
            <a:r>
              <a:rPr lang="en-US" altLang="zh-CN" sz="2400" dirty="0">
                <a:ea typeface="宋体" panose="02010600030101010101" pitchFamily="2" charset="-122"/>
              </a:rPr>
              <a:t>A</a:t>
            </a:r>
            <a:r>
              <a:rPr lang="zh-CN" altLang="en-US" sz="2400" dirty="0">
                <a:ea typeface="宋体" panose="02010600030101010101" pitchFamily="2" charset="-122"/>
              </a:rPr>
              <a:t>比</a:t>
            </a:r>
            <a:r>
              <a:rPr lang="en-US" altLang="zh-CN" sz="2400" dirty="0">
                <a:ea typeface="宋体" panose="02010600030101010101" pitchFamily="2" charset="-122"/>
              </a:rPr>
              <a:t>B</a:t>
            </a:r>
            <a:r>
              <a:rPr lang="zh-CN" altLang="en-US" sz="2400" dirty="0">
                <a:ea typeface="宋体" panose="02010600030101010101" pitchFamily="2" charset="-122"/>
              </a:rPr>
              <a:t>好，则</a:t>
            </a:r>
            <a:r>
              <a:rPr lang="en-US" altLang="zh-CN" sz="2400" dirty="0">
                <a:ea typeface="宋体" panose="02010600030101010101" pitchFamily="2" charset="-122"/>
              </a:rPr>
              <a:t>A</a:t>
            </a:r>
            <a:r>
              <a:rPr lang="zh-CN" altLang="en-US" sz="2400" dirty="0">
                <a:ea typeface="宋体" panose="02010600030101010101" pitchFamily="2" charset="-122"/>
              </a:rPr>
              <a:t>的泛化性能是否在统计意义上优于</a:t>
            </a:r>
            <a:r>
              <a:rPr lang="en-US" altLang="zh-CN" sz="2400" dirty="0">
                <a:ea typeface="宋体" panose="02010600030101010101" pitchFamily="2" charset="-122"/>
              </a:rPr>
              <a:t>B</a:t>
            </a:r>
            <a:r>
              <a:rPr lang="zh-CN" altLang="en-US" sz="2400" dirty="0">
                <a:ea typeface="宋体" panose="02010600030101010101" pitchFamily="2" charset="-122"/>
              </a:rPr>
              <a:t>，以及这个结论的把握有多大。</a:t>
            </a:r>
            <a:endParaRPr lang="en-US" altLang="zh-CN" sz="2400" dirty="0">
              <a:ea typeface="宋体" panose="02010600030101010101" pitchFamily="2" charset="-122"/>
            </a:endParaRPr>
          </a:p>
          <a:p>
            <a:pPr>
              <a:lnSpc>
                <a:spcPct val="80000"/>
              </a:lnSpc>
            </a:pPr>
            <a:r>
              <a:rPr lang="zh-CN" altLang="en-US" sz="2400" dirty="0">
                <a:ea typeface="宋体" panose="02010600030101010101" pitchFamily="2" charset="-122"/>
              </a:rPr>
              <a:t>下面我们将介绍几种常用的机器学习性能比较方法来对不同分类器的性能进行比较。</a:t>
            </a:r>
            <a:endParaRPr lang="zh-CN" altLang="en-US" sz="2400" dirty="0">
              <a:ea typeface="宋体" panose="02010600030101010101" pitchFamily="2" charset="-122"/>
            </a:endParaRPr>
          </a:p>
          <a:p>
            <a:pPr>
              <a:lnSpc>
                <a:spcPct val="80000"/>
              </a:lnSpc>
              <a:buNone/>
            </a:pPr>
            <a:endParaRPr lang="en-US" altLang="zh-CN" sz="2200" dirty="0">
              <a:ea typeface="宋体" panose="02010600030101010101" pitchFamily="2" charset="-122"/>
            </a:endParaRPr>
          </a:p>
          <a:p>
            <a:pPr lvl="1">
              <a:lnSpc>
                <a:spcPct val="80000"/>
              </a:lnSpc>
              <a:buNone/>
            </a:pPr>
            <a:endParaRPr lang="en-US" altLang="zh-CN" sz="2200" dirty="0">
              <a:ea typeface="宋体" panose="02010600030101010101" pitchFamily="2" charset="-122"/>
            </a:endParaRPr>
          </a:p>
        </p:txBody>
      </p:sp>
      <p:sp>
        <p:nvSpPr>
          <p:cNvPr id="82946" name="TextBox 15"/>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三、比较检验</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TextBox 14"/>
          <p:cNvSpPr txBox="1"/>
          <p:nvPr/>
        </p:nvSpPr>
        <p:spPr>
          <a:xfrm>
            <a:off x="914400" y="115888"/>
            <a:ext cx="3962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本章内容</a:t>
            </a:r>
            <a:endParaRPr lang="zh-CN" altLang="en-US" sz="3600" dirty="0">
              <a:solidFill>
                <a:srgbClr val="0000CC"/>
              </a:solidFill>
              <a:latin typeface="楷体" panose="02010609060101010101" pitchFamily="49" charset="-122"/>
              <a:ea typeface="楷体" panose="02010609060101010101" pitchFamily="49" charset="-122"/>
            </a:endParaRPr>
          </a:p>
        </p:txBody>
      </p:sp>
      <p:pic>
        <p:nvPicPr>
          <p:cNvPr id="11266" name="图片 11" descr="3.png"/>
          <p:cNvPicPr>
            <a:picLocks noChangeAspect="1"/>
          </p:cNvPicPr>
          <p:nvPr/>
        </p:nvPicPr>
        <p:blipFill>
          <a:blip r:embed="rId1"/>
          <a:stretch>
            <a:fillRect/>
          </a:stretch>
        </p:blipFill>
        <p:spPr>
          <a:xfrm>
            <a:off x="285750" y="209550"/>
            <a:ext cx="628650" cy="628650"/>
          </a:xfrm>
          <a:prstGeom prst="rect">
            <a:avLst/>
          </a:prstGeom>
          <a:noFill/>
          <a:ln w="9525">
            <a:noFill/>
          </a:ln>
        </p:spPr>
      </p:pic>
      <p:sp>
        <p:nvSpPr>
          <p:cNvPr id="10" name="AutoShape 11"/>
          <p:cNvSpPr>
            <a:spLocks noChangeArrowheads="1"/>
          </p:cNvSpPr>
          <p:nvPr/>
        </p:nvSpPr>
        <p:spPr bwMode="auto">
          <a:xfrm>
            <a:off x="1144588" y="4572000"/>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四、教材及参考书</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2" name="AutoShape 8"/>
          <p:cNvSpPr>
            <a:spLocks noChangeArrowheads="1"/>
          </p:cNvSpPr>
          <p:nvPr/>
        </p:nvSpPr>
        <p:spPr bwMode="auto">
          <a:xfrm>
            <a:off x="1143000" y="2659063"/>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二、与数据挖掘的区别与联系</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3" name="AutoShape 10"/>
          <p:cNvSpPr>
            <a:spLocks noChangeArrowheads="1"/>
          </p:cNvSpPr>
          <p:nvPr/>
        </p:nvSpPr>
        <p:spPr bwMode="auto">
          <a:xfrm>
            <a:off x="1144588" y="3586163"/>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三、本课程的授课思路与内容安排</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4" name="AutoShape 13"/>
          <p:cNvSpPr>
            <a:spLocks noChangeArrowheads="1"/>
          </p:cNvSpPr>
          <p:nvPr/>
        </p:nvSpPr>
        <p:spPr bwMode="auto">
          <a:xfrm>
            <a:off x="1143000" y="1692275"/>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一、机器学习的定义</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内容占位符 2"/>
          <p:cNvSpPr>
            <a:spLocks noGrp="1"/>
          </p:cNvSpPr>
          <p:nvPr>
            <p:ph idx="1"/>
          </p:nvPr>
        </p:nvSpPr>
        <p:spPr>
          <a:xfrm>
            <a:off x="273050" y="1158875"/>
            <a:ext cx="8616950" cy="5241925"/>
          </a:xfrm>
          <a:ln/>
        </p:spPr>
        <p:txBody>
          <a:bodyPr vert="horz" wrap="square" lIns="90488" tIns="44450" rIns="90488" bIns="44450" anchor="t" anchorCtr="0"/>
          <a:p>
            <a:r>
              <a:rPr lang="zh-CN" altLang="en-US" sz="2600" b="1" dirty="0">
                <a:ea typeface="宋体" panose="02010600030101010101" pitchFamily="2" charset="-122"/>
              </a:rPr>
              <a:t>成对双边</a:t>
            </a:r>
            <a:r>
              <a:rPr lang="en-US" altLang="zh-CN" sz="2600" b="1" dirty="0">
                <a:ea typeface="宋体" panose="02010600030101010101" pitchFamily="2" charset="-122"/>
              </a:rPr>
              <a:t>t</a:t>
            </a:r>
            <a:r>
              <a:rPr lang="zh-CN" altLang="en-US" sz="2600" b="1" dirty="0">
                <a:ea typeface="宋体" panose="02010600030101010101" pitchFamily="2" charset="-122"/>
              </a:rPr>
              <a:t>检验</a:t>
            </a:r>
            <a:endParaRPr lang="en-US" altLang="zh-CN" sz="2600" b="1" dirty="0">
              <a:ea typeface="宋体" panose="02010600030101010101" pitchFamily="2" charset="-122"/>
            </a:endParaRPr>
          </a:p>
          <a:p>
            <a:pPr>
              <a:buNone/>
            </a:pPr>
            <a:r>
              <a:rPr lang="en-US" altLang="zh-CN" sz="2600" dirty="0">
                <a:ea typeface="宋体" panose="02010600030101010101" pitchFamily="2" charset="-122"/>
              </a:rPr>
              <a:t>	</a:t>
            </a:r>
            <a:r>
              <a:rPr lang="zh-CN" altLang="en-US" sz="2400" dirty="0">
                <a:ea typeface="宋体" panose="02010600030101010101" pitchFamily="2" charset="-122"/>
              </a:rPr>
              <a:t>对两个分类器</a:t>
            </a:r>
            <a:r>
              <a:rPr lang="en-US" altLang="zh-CN" sz="2400" dirty="0">
                <a:ea typeface="宋体" panose="02010600030101010101" pitchFamily="2" charset="-122"/>
              </a:rPr>
              <a:t>A</a:t>
            </a:r>
            <a:r>
              <a:rPr lang="zh-CN" altLang="en-US" sz="2400" dirty="0">
                <a:ea typeface="宋体" panose="02010600030101010101" pitchFamily="2" charset="-122"/>
              </a:rPr>
              <a:t>和</a:t>
            </a:r>
            <a:r>
              <a:rPr lang="en-US" altLang="zh-CN" sz="2400" dirty="0">
                <a:ea typeface="宋体" panose="02010600030101010101" pitchFamily="2" charset="-122"/>
              </a:rPr>
              <a:t>B</a:t>
            </a:r>
            <a:r>
              <a:rPr lang="zh-CN" altLang="en-US" sz="2400" dirty="0">
                <a:ea typeface="宋体" panose="02010600030101010101" pitchFamily="2" charset="-122"/>
              </a:rPr>
              <a:t>，若</a:t>
            </a:r>
            <a:r>
              <a:rPr lang="en-US" altLang="zh-CN" sz="2400" dirty="0">
                <a:ea typeface="宋体" panose="02010600030101010101" pitchFamily="2" charset="-122"/>
              </a:rPr>
              <a:t>k</a:t>
            </a:r>
            <a:r>
              <a:rPr lang="zh-CN" altLang="en-US" sz="2400" dirty="0">
                <a:ea typeface="宋体" panose="02010600030101010101" pitchFamily="2" charset="-122"/>
              </a:rPr>
              <a:t>折交叉验证得到的测试错误率分别为</a:t>
            </a:r>
            <a:r>
              <a:rPr lang="en-US" altLang="zh-CN" sz="2400" dirty="0">
                <a:ea typeface="宋体" panose="02010600030101010101" pitchFamily="2" charset="-122"/>
              </a:rPr>
              <a:t>		</a:t>
            </a:r>
            <a:r>
              <a:rPr lang="zh-CN" altLang="en-US" sz="2400" dirty="0">
                <a:ea typeface="宋体" panose="02010600030101010101" pitchFamily="2" charset="-122"/>
              </a:rPr>
              <a:t>和             ，可用</a:t>
            </a:r>
            <a:r>
              <a:rPr lang="en-US" altLang="zh-CN" sz="2400" dirty="0">
                <a:ea typeface="宋体" panose="02010600030101010101" pitchFamily="2" charset="-122"/>
              </a:rPr>
              <a:t> </a:t>
            </a:r>
            <a:r>
              <a:rPr lang="zh-CN" altLang="en-US" sz="2400" dirty="0">
                <a:ea typeface="宋体" panose="02010600030101010101" pitchFamily="2" charset="-122"/>
              </a:rPr>
              <a:t>“成对</a:t>
            </a:r>
            <a:r>
              <a:rPr lang="en-US" altLang="zh-CN" sz="2400" dirty="0">
                <a:ea typeface="宋体" panose="02010600030101010101" pitchFamily="2" charset="-122"/>
              </a:rPr>
              <a:t>t</a:t>
            </a:r>
            <a:r>
              <a:rPr lang="zh-CN" altLang="en-US" sz="2400" dirty="0">
                <a:ea typeface="宋体" panose="02010600030101010101" pitchFamily="2" charset="-122"/>
              </a:rPr>
              <a:t>检验”进行比较检验。若两个分类器的性能相同，则他们使用相同的训练</a:t>
            </a:r>
            <a:r>
              <a:rPr lang="en-US" altLang="zh-CN" sz="2400" dirty="0">
                <a:ea typeface="宋体" panose="02010600030101010101" pitchFamily="2" charset="-122"/>
              </a:rPr>
              <a:t>/</a:t>
            </a:r>
            <a:r>
              <a:rPr lang="zh-CN" altLang="en-US" sz="2400" dirty="0">
                <a:ea typeface="宋体" panose="02010600030101010101" pitchFamily="2" charset="-122"/>
              </a:rPr>
              <a:t>测试集得到的测试错误率应相同，即              </a:t>
            </a:r>
            <a:r>
              <a:rPr lang="en-US" altLang="zh-CN" sz="2400" dirty="0">
                <a:ea typeface="宋体" panose="02010600030101010101" pitchFamily="2" charset="-122"/>
              </a:rPr>
              <a:t>.</a:t>
            </a:r>
            <a:endParaRPr lang="en-US" altLang="zh-CN" sz="2400" dirty="0">
              <a:ea typeface="宋体" panose="02010600030101010101" pitchFamily="2" charset="-122"/>
            </a:endParaRPr>
          </a:p>
          <a:p>
            <a:pPr>
              <a:buNone/>
            </a:pPr>
            <a:r>
              <a:rPr lang="en-US" altLang="zh-CN" sz="2400" dirty="0">
                <a:ea typeface="宋体" panose="02010600030101010101" pitchFamily="2" charset="-122"/>
              </a:rPr>
              <a:t>	</a:t>
            </a:r>
            <a:r>
              <a:rPr lang="zh-CN" altLang="en-US" sz="2400" dirty="0">
                <a:ea typeface="宋体" panose="02010600030101010101" pitchFamily="2" charset="-122"/>
              </a:rPr>
              <a:t>具体来说，对</a:t>
            </a:r>
            <a:r>
              <a:rPr lang="en-US" altLang="zh-CN" sz="2400" dirty="0">
                <a:ea typeface="宋体" panose="02010600030101010101" pitchFamily="2" charset="-122"/>
              </a:rPr>
              <a:t>k</a:t>
            </a:r>
            <a:r>
              <a:rPr lang="zh-CN" altLang="en-US" sz="2400" dirty="0">
                <a:ea typeface="宋体" panose="02010600030101010101" pitchFamily="2" charset="-122"/>
              </a:rPr>
              <a:t>折交叉验证产生的</a:t>
            </a:r>
            <a:r>
              <a:rPr lang="en-US" altLang="zh-CN" sz="2400" dirty="0">
                <a:ea typeface="宋体" panose="02010600030101010101" pitchFamily="2" charset="-122"/>
              </a:rPr>
              <a:t>k</a:t>
            </a:r>
            <a:r>
              <a:rPr lang="zh-CN" altLang="en-US" sz="2400" dirty="0">
                <a:ea typeface="宋体" panose="02010600030101010101" pitchFamily="2" charset="-122"/>
              </a:rPr>
              <a:t>对测试错误率：先对每对结果求差，                  ；然后根据差值               来对“分类器</a:t>
            </a:r>
            <a:r>
              <a:rPr lang="en-US" altLang="zh-CN" sz="2400" dirty="0">
                <a:ea typeface="宋体" panose="02010600030101010101" pitchFamily="2" charset="-122"/>
              </a:rPr>
              <a:t>A</a:t>
            </a:r>
            <a:r>
              <a:rPr lang="zh-CN" altLang="en-US" sz="2400" dirty="0">
                <a:ea typeface="宋体" panose="02010600030101010101" pitchFamily="2" charset="-122"/>
              </a:rPr>
              <a:t>与</a:t>
            </a:r>
            <a:r>
              <a:rPr lang="en-US" altLang="zh-CN" sz="2400" dirty="0">
                <a:ea typeface="宋体" panose="02010600030101010101" pitchFamily="2" charset="-122"/>
              </a:rPr>
              <a:t>B</a:t>
            </a:r>
            <a:r>
              <a:rPr lang="zh-CN" altLang="en-US" sz="2400" dirty="0">
                <a:ea typeface="宋体" panose="02010600030101010101" pitchFamily="2" charset="-122"/>
              </a:rPr>
              <a:t>性能相同”这个假设做</a:t>
            </a:r>
            <a:r>
              <a:rPr lang="en-US" altLang="zh-CN" sz="2400" dirty="0">
                <a:ea typeface="宋体" panose="02010600030101010101" pitchFamily="2" charset="-122"/>
              </a:rPr>
              <a:t>t</a:t>
            </a:r>
            <a:r>
              <a:rPr lang="zh-CN" altLang="en-US" sz="2400" dirty="0">
                <a:ea typeface="宋体" panose="02010600030101010101" pitchFamily="2" charset="-122"/>
              </a:rPr>
              <a:t>检验，计算出差值的均值</a:t>
            </a:r>
            <a:r>
              <a:rPr lang="el-GR" altLang="zh-CN" sz="2400" dirty="0"/>
              <a:t>μ</a:t>
            </a:r>
            <a:r>
              <a:rPr lang="zh-CN" altLang="en-US" sz="2400" dirty="0">
                <a:ea typeface="宋体" panose="02010600030101010101" pitchFamily="2" charset="-122"/>
              </a:rPr>
              <a:t>和方差</a:t>
            </a:r>
            <a:r>
              <a:rPr lang="el-GR" altLang="zh-CN" sz="2400" dirty="0"/>
              <a:t>σ</a:t>
            </a:r>
            <a:r>
              <a:rPr lang="el-GR" altLang="zh-CN" sz="2400" baseline="30000" dirty="0"/>
              <a:t>2</a:t>
            </a:r>
            <a:r>
              <a:rPr lang="el-GR" altLang="zh-CN" sz="2400" dirty="0"/>
              <a:t> </a:t>
            </a:r>
            <a:r>
              <a:rPr lang="zh-CN" altLang="el-GR" sz="2400" dirty="0">
                <a:ea typeface="宋体" panose="02010600030101010101" pitchFamily="2" charset="-122"/>
              </a:rPr>
              <a:t>，</a:t>
            </a:r>
            <a:r>
              <a:rPr lang="zh-CN" altLang="en-US" sz="2400" dirty="0">
                <a:ea typeface="宋体" panose="02010600030101010101" pitchFamily="2" charset="-122"/>
              </a:rPr>
              <a:t>以及</a:t>
            </a:r>
            <a:r>
              <a:rPr lang="en-US" altLang="zh-CN" sz="2400" dirty="0">
                <a:ea typeface="宋体" panose="02010600030101010101" pitchFamily="2" charset="-122"/>
              </a:rPr>
              <a:t>t</a:t>
            </a:r>
            <a:r>
              <a:rPr lang="zh-CN" altLang="en-US" sz="2400" dirty="0">
                <a:ea typeface="宋体" panose="02010600030101010101" pitchFamily="2" charset="-122"/>
              </a:rPr>
              <a:t>统计量：</a:t>
            </a:r>
            <a:endParaRPr lang="en-US" altLang="zh-CN" sz="2400" dirty="0">
              <a:ea typeface="宋体" panose="02010600030101010101" pitchFamily="2" charset="-122"/>
            </a:endParaRPr>
          </a:p>
          <a:p>
            <a:pPr>
              <a:buNone/>
            </a:pPr>
            <a:r>
              <a:rPr lang="en-US" altLang="zh-CN" sz="2400" dirty="0">
                <a:ea typeface="宋体" panose="02010600030101010101" pitchFamily="2" charset="-122"/>
              </a:rPr>
              <a:t>	</a:t>
            </a:r>
            <a:endParaRPr lang="en-US" altLang="zh-CN" sz="2400" dirty="0">
              <a:ea typeface="宋体" panose="02010600030101010101" pitchFamily="2" charset="-122"/>
            </a:endParaRPr>
          </a:p>
          <a:p>
            <a:pPr>
              <a:buNone/>
            </a:pPr>
            <a:endParaRPr lang="en-US" altLang="zh-CN" sz="2400" dirty="0">
              <a:ea typeface="宋体" panose="02010600030101010101" pitchFamily="2" charset="-122"/>
            </a:endParaRPr>
          </a:p>
          <a:p>
            <a:pPr>
              <a:buNone/>
            </a:pPr>
            <a:r>
              <a:rPr lang="en-US" altLang="zh-CN" sz="2400" dirty="0">
                <a:ea typeface="宋体" panose="02010600030101010101" pitchFamily="2" charset="-122"/>
              </a:rPr>
              <a:t>	</a:t>
            </a:r>
            <a:r>
              <a:rPr lang="zh-CN" altLang="en-US" sz="2400" dirty="0">
                <a:ea typeface="宋体" panose="02010600030101010101" pitchFamily="2" charset="-122"/>
              </a:rPr>
              <a:t>                           ，                                     ，                 。  </a:t>
            </a:r>
            <a:endParaRPr lang="en-US" altLang="zh-CN" sz="2400" dirty="0">
              <a:ea typeface="宋体" panose="02010600030101010101" pitchFamily="2" charset="-122"/>
            </a:endParaRPr>
          </a:p>
          <a:p>
            <a:pPr>
              <a:buNone/>
            </a:pPr>
            <a:endParaRPr lang="zh-CN" altLang="en-US" sz="2400" dirty="0">
              <a:ea typeface="宋体" panose="02010600030101010101" pitchFamily="2" charset="-122"/>
            </a:endParaRPr>
          </a:p>
          <a:p>
            <a:pPr>
              <a:buNone/>
            </a:pPr>
            <a:endParaRPr lang="en-US" altLang="zh-CN" sz="2400" dirty="0">
              <a:ea typeface="宋体" panose="02010600030101010101" pitchFamily="2" charset="-122"/>
            </a:endParaRPr>
          </a:p>
          <a:p>
            <a:pPr>
              <a:buNone/>
            </a:pPr>
            <a:endParaRPr lang="zh-CN" altLang="en-US" sz="2600" dirty="0">
              <a:ea typeface="宋体" panose="02010600030101010101" pitchFamily="2" charset="-122"/>
            </a:endParaRPr>
          </a:p>
          <a:p>
            <a:pPr>
              <a:buNone/>
            </a:pPr>
            <a:endParaRPr lang="en-US" altLang="zh-CN" sz="2400" dirty="0">
              <a:ea typeface="宋体" panose="02010600030101010101" pitchFamily="2" charset="-122"/>
            </a:endParaRPr>
          </a:p>
          <a:p>
            <a:pPr marL="325755" lvl="1" indent="0">
              <a:buNone/>
            </a:pPr>
            <a:endParaRPr lang="en-US" altLang="zh-CN" dirty="0">
              <a:ea typeface="宋体" panose="02010600030101010101" pitchFamily="2" charset="-122"/>
            </a:endParaRPr>
          </a:p>
        </p:txBody>
      </p:sp>
      <p:sp>
        <p:nvSpPr>
          <p:cNvPr id="84994" name="TextBox 15"/>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三、比较检验</a:t>
            </a:r>
            <a:endParaRPr lang="zh-CN" altLang="en-US" sz="3600" dirty="0">
              <a:solidFill>
                <a:srgbClr val="0000CC"/>
              </a:solidFill>
              <a:latin typeface="楷体" panose="02010609060101010101" pitchFamily="49" charset="-122"/>
              <a:ea typeface="楷体" panose="02010609060101010101" pitchFamily="49" charset="-122"/>
            </a:endParaRPr>
          </a:p>
        </p:txBody>
      </p:sp>
      <p:pic>
        <p:nvPicPr>
          <p:cNvPr id="84995" name="Picture 5"/>
          <p:cNvPicPr>
            <a:picLocks noChangeAspect="1"/>
          </p:cNvPicPr>
          <p:nvPr/>
        </p:nvPicPr>
        <p:blipFill>
          <a:blip r:embed="rId1"/>
          <a:stretch>
            <a:fillRect/>
          </a:stretch>
        </p:blipFill>
        <p:spPr>
          <a:xfrm>
            <a:off x="990600" y="2078038"/>
            <a:ext cx="1173163" cy="360362"/>
          </a:xfrm>
          <a:prstGeom prst="rect">
            <a:avLst/>
          </a:prstGeom>
          <a:noFill/>
          <a:ln w="9525">
            <a:noFill/>
          </a:ln>
        </p:spPr>
      </p:pic>
      <p:pic>
        <p:nvPicPr>
          <p:cNvPr id="84996" name="Picture 6"/>
          <p:cNvPicPr>
            <a:picLocks noChangeAspect="1"/>
          </p:cNvPicPr>
          <p:nvPr/>
        </p:nvPicPr>
        <p:blipFill>
          <a:blip r:embed="rId2"/>
          <a:stretch>
            <a:fillRect/>
          </a:stretch>
        </p:blipFill>
        <p:spPr>
          <a:xfrm>
            <a:off x="2505075" y="2122488"/>
            <a:ext cx="1000125" cy="315912"/>
          </a:xfrm>
          <a:prstGeom prst="rect">
            <a:avLst/>
          </a:prstGeom>
          <a:noFill/>
          <a:ln w="9525">
            <a:noFill/>
          </a:ln>
        </p:spPr>
      </p:pic>
      <p:pic>
        <p:nvPicPr>
          <p:cNvPr id="84997" name="Picture 2"/>
          <p:cNvPicPr>
            <a:picLocks noChangeAspect="1"/>
          </p:cNvPicPr>
          <p:nvPr/>
        </p:nvPicPr>
        <p:blipFill>
          <a:blip r:embed="rId3"/>
          <a:stretch>
            <a:fillRect/>
          </a:stretch>
        </p:blipFill>
        <p:spPr>
          <a:xfrm>
            <a:off x="4349750" y="2776538"/>
            <a:ext cx="1136650" cy="423862"/>
          </a:xfrm>
          <a:prstGeom prst="rect">
            <a:avLst/>
          </a:prstGeom>
          <a:noFill/>
          <a:ln w="9525">
            <a:noFill/>
          </a:ln>
        </p:spPr>
      </p:pic>
      <p:pic>
        <p:nvPicPr>
          <p:cNvPr id="84998" name="Picture 2"/>
          <p:cNvPicPr>
            <a:picLocks noChangeAspect="1"/>
          </p:cNvPicPr>
          <p:nvPr/>
        </p:nvPicPr>
        <p:blipFill>
          <a:blip r:embed="rId4"/>
          <a:stretch>
            <a:fillRect/>
          </a:stretch>
        </p:blipFill>
        <p:spPr>
          <a:xfrm>
            <a:off x="2057400" y="3670300"/>
            <a:ext cx="1649413" cy="368300"/>
          </a:xfrm>
          <a:prstGeom prst="rect">
            <a:avLst/>
          </a:prstGeom>
          <a:noFill/>
          <a:ln w="9525">
            <a:noFill/>
          </a:ln>
        </p:spPr>
      </p:pic>
      <p:pic>
        <p:nvPicPr>
          <p:cNvPr id="84999" name="Picture 7"/>
          <p:cNvPicPr>
            <a:picLocks noChangeAspect="1"/>
          </p:cNvPicPr>
          <p:nvPr/>
        </p:nvPicPr>
        <p:blipFill>
          <a:blip r:embed="rId5"/>
          <a:stretch>
            <a:fillRect/>
          </a:stretch>
        </p:blipFill>
        <p:spPr>
          <a:xfrm>
            <a:off x="5867400" y="3733800"/>
            <a:ext cx="1198563" cy="280988"/>
          </a:xfrm>
          <a:prstGeom prst="rect">
            <a:avLst/>
          </a:prstGeom>
          <a:noFill/>
          <a:ln w="9525">
            <a:noFill/>
          </a:ln>
        </p:spPr>
      </p:pic>
      <p:graphicFrame>
        <p:nvGraphicFramePr>
          <p:cNvPr id="85000" name="Object 2"/>
          <p:cNvGraphicFramePr/>
          <p:nvPr/>
        </p:nvGraphicFramePr>
        <p:xfrm>
          <a:off x="6583363" y="5253038"/>
          <a:ext cx="1417637" cy="727075"/>
        </p:xfrm>
        <a:graphic>
          <a:graphicData uri="http://schemas.openxmlformats.org/presentationml/2006/ole">
            <mc:AlternateContent xmlns:mc="http://schemas.openxmlformats.org/markup-compatibility/2006">
              <mc:Choice xmlns:v="urn:schemas-microsoft-com:vml" Requires="v">
                <p:oleObj spid="_x0000_s3080" name="" r:id="rId6" imgW="713740" imgH="367030" progId="Equation.Ribbit">
                  <p:embed/>
                </p:oleObj>
              </mc:Choice>
              <mc:Fallback>
                <p:oleObj name="" r:id="rId6" imgW="713740" imgH="367030" progId="Equation.Ribbit">
                  <p:embed/>
                  <p:pic>
                    <p:nvPicPr>
                      <p:cNvPr id="0" name="图片 3079"/>
                      <p:cNvPicPr/>
                      <p:nvPr/>
                    </p:nvPicPr>
                    <p:blipFill>
                      <a:blip r:embed="rId7"/>
                      <a:stretch>
                        <a:fillRect/>
                      </a:stretch>
                    </p:blipFill>
                    <p:spPr>
                      <a:xfrm>
                        <a:off x="6583363" y="5253038"/>
                        <a:ext cx="1417637" cy="727075"/>
                      </a:xfrm>
                      <a:prstGeom prst="rect">
                        <a:avLst/>
                      </a:prstGeom>
                      <a:noFill/>
                      <a:ln w="38100">
                        <a:noFill/>
                        <a:miter/>
                      </a:ln>
                    </p:spPr>
                  </p:pic>
                </p:oleObj>
              </mc:Fallback>
            </mc:AlternateContent>
          </a:graphicData>
        </a:graphic>
      </p:graphicFrame>
      <p:graphicFrame>
        <p:nvGraphicFramePr>
          <p:cNvPr id="85001" name="Object 3"/>
          <p:cNvGraphicFramePr/>
          <p:nvPr/>
        </p:nvGraphicFramePr>
        <p:xfrm>
          <a:off x="1096963" y="5176838"/>
          <a:ext cx="1662112" cy="919162"/>
        </p:xfrm>
        <a:graphic>
          <a:graphicData uri="http://schemas.openxmlformats.org/presentationml/2006/ole">
            <mc:AlternateContent xmlns:mc="http://schemas.openxmlformats.org/markup-compatibility/2006">
              <mc:Choice xmlns:v="urn:schemas-microsoft-com:vml" Requires="v">
                <p:oleObj spid="_x0000_s3078" name="" r:id="rId8" imgW="838200" imgH="463550" progId="Equation.Ribbit">
                  <p:embed/>
                </p:oleObj>
              </mc:Choice>
              <mc:Fallback>
                <p:oleObj name="" r:id="rId8" imgW="838200" imgH="463550" progId="Equation.Ribbit">
                  <p:embed/>
                  <p:pic>
                    <p:nvPicPr>
                      <p:cNvPr id="0" name="图片 3077"/>
                      <p:cNvPicPr/>
                      <p:nvPr/>
                    </p:nvPicPr>
                    <p:blipFill>
                      <a:blip r:embed="rId9"/>
                      <a:stretch>
                        <a:fillRect/>
                      </a:stretch>
                    </p:blipFill>
                    <p:spPr>
                      <a:xfrm>
                        <a:off x="1096963" y="5176838"/>
                        <a:ext cx="1662112" cy="919162"/>
                      </a:xfrm>
                      <a:prstGeom prst="rect">
                        <a:avLst/>
                      </a:prstGeom>
                      <a:noFill/>
                      <a:ln w="38100">
                        <a:noFill/>
                        <a:miter/>
                      </a:ln>
                    </p:spPr>
                  </p:pic>
                </p:oleObj>
              </mc:Fallback>
            </mc:AlternateContent>
          </a:graphicData>
        </a:graphic>
      </p:graphicFrame>
      <p:graphicFrame>
        <p:nvGraphicFramePr>
          <p:cNvPr id="85002" name="Object 4"/>
          <p:cNvGraphicFramePr/>
          <p:nvPr/>
        </p:nvGraphicFramePr>
        <p:xfrm>
          <a:off x="3154363" y="5176838"/>
          <a:ext cx="3138487" cy="919162"/>
        </p:xfrm>
        <a:graphic>
          <a:graphicData uri="http://schemas.openxmlformats.org/presentationml/2006/ole">
            <mc:AlternateContent xmlns:mc="http://schemas.openxmlformats.org/markup-compatibility/2006">
              <mc:Choice xmlns:v="urn:schemas-microsoft-com:vml" Requires="v">
                <p:oleObj spid="_x0000_s3076" name="" r:id="rId10" imgW="1582420" imgH="463550" progId="Equation.Ribbit">
                  <p:embed/>
                </p:oleObj>
              </mc:Choice>
              <mc:Fallback>
                <p:oleObj name="" r:id="rId10" imgW="1582420" imgH="463550" progId="Equation.Ribbit">
                  <p:embed/>
                  <p:pic>
                    <p:nvPicPr>
                      <p:cNvPr id="0" name="图片 3075"/>
                      <p:cNvPicPr/>
                      <p:nvPr/>
                    </p:nvPicPr>
                    <p:blipFill>
                      <a:blip r:embed="rId11"/>
                      <a:stretch>
                        <a:fillRect/>
                      </a:stretch>
                    </p:blipFill>
                    <p:spPr>
                      <a:xfrm>
                        <a:off x="3154363" y="5176838"/>
                        <a:ext cx="3138487" cy="919162"/>
                      </a:xfrm>
                      <a:prstGeom prst="rect">
                        <a:avLst/>
                      </a:prstGeom>
                      <a:noFill/>
                      <a:ln w="38100">
                        <a:noFill/>
                        <a:miter/>
                      </a:ln>
                    </p:spPr>
                  </p:pic>
                </p:oleObj>
              </mc:Fallback>
            </mc:AlternateContent>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内容占位符 2"/>
          <p:cNvSpPr>
            <a:spLocks noGrp="1"/>
          </p:cNvSpPr>
          <p:nvPr>
            <p:ph idx="1"/>
          </p:nvPr>
        </p:nvSpPr>
        <p:spPr>
          <a:xfrm>
            <a:off x="273050" y="1158875"/>
            <a:ext cx="8616950" cy="5241925"/>
          </a:xfrm>
          <a:ln/>
        </p:spPr>
        <p:txBody>
          <a:bodyPr vert="horz" wrap="square" lIns="90488" tIns="44450" rIns="90488" bIns="44450" anchor="t" anchorCtr="0"/>
          <a:p>
            <a:pPr>
              <a:buNone/>
            </a:pPr>
            <a:r>
              <a:rPr lang="en-US" altLang="zh-CN" sz="2600" dirty="0">
                <a:ea typeface="宋体" panose="02010600030101010101" pitchFamily="2" charset="-122"/>
              </a:rPr>
              <a:t>	</a:t>
            </a:r>
            <a:r>
              <a:rPr lang="zh-CN" altLang="en-US" sz="2400" dirty="0">
                <a:ea typeface="宋体" panose="02010600030101010101" pitchFamily="2" charset="-122"/>
              </a:rPr>
              <a:t>因为计算得到的</a:t>
            </a:r>
            <a:r>
              <a:rPr lang="en-US" altLang="zh-CN" sz="2400" dirty="0">
                <a:ea typeface="宋体" panose="02010600030101010101" pitchFamily="2" charset="-122"/>
              </a:rPr>
              <a:t>t</a:t>
            </a:r>
            <a:r>
              <a:rPr lang="zh-CN" altLang="en-US" sz="2400" dirty="0">
                <a:ea typeface="宋体" panose="02010600030101010101" pitchFamily="2" charset="-122"/>
              </a:rPr>
              <a:t>统计量服从自由度为</a:t>
            </a:r>
            <a:r>
              <a:rPr lang="en-US" altLang="zh-CN" sz="2400" dirty="0">
                <a:ea typeface="宋体" panose="02010600030101010101" pitchFamily="2" charset="-122"/>
              </a:rPr>
              <a:t>k-1</a:t>
            </a:r>
            <a:r>
              <a:rPr lang="zh-CN" altLang="en-US" sz="2400" dirty="0">
                <a:ea typeface="宋体" panose="02010600030101010101" pitchFamily="2" charset="-122"/>
              </a:rPr>
              <a:t>的</a:t>
            </a:r>
            <a:r>
              <a:rPr lang="en-US" altLang="zh-CN" sz="2400" dirty="0">
                <a:ea typeface="宋体" panose="02010600030101010101" pitchFamily="2" charset="-122"/>
              </a:rPr>
              <a:t>t</a:t>
            </a:r>
            <a:r>
              <a:rPr lang="zh-CN" altLang="en-US" sz="2400" dirty="0">
                <a:ea typeface="宋体" panose="02010600030101010101" pitchFamily="2" charset="-122"/>
              </a:rPr>
              <a:t>分布，如果</a:t>
            </a:r>
            <a:r>
              <a:rPr lang="en-US" altLang="zh-CN" sz="2400" dirty="0">
                <a:ea typeface="宋体" panose="02010600030101010101" pitchFamily="2" charset="-122"/>
              </a:rPr>
              <a:t>t</a:t>
            </a:r>
            <a:r>
              <a:rPr lang="zh-CN" altLang="en-US" sz="2400" dirty="0">
                <a:ea typeface="宋体" panose="02010600030101010101" pitchFamily="2" charset="-122"/>
              </a:rPr>
              <a:t>值小于双边</a:t>
            </a:r>
            <a:r>
              <a:rPr lang="en-US" altLang="zh-CN" sz="2400" dirty="0">
                <a:ea typeface="宋体" panose="02010600030101010101" pitchFamily="2" charset="-122"/>
              </a:rPr>
              <a:t>t</a:t>
            </a:r>
            <a:r>
              <a:rPr lang="zh-CN" altLang="en-US" sz="2400" dirty="0">
                <a:ea typeface="宋体" panose="02010600030101010101" pitchFamily="2" charset="-122"/>
              </a:rPr>
              <a:t>检验在显著度</a:t>
            </a:r>
            <a:r>
              <a:rPr lang="el-GR" altLang="zh-CN" sz="2400" dirty="0"/>
              <a:t>α</a:t>
            </a:r>
            <a:r>
              <a:rPr lang="zh-CN" altLang="en-US" sz="2400" dirty="0">
                <a:ea typeface="宋体" panose="02010600030101010101" pitchFamily="2" charset="-122"/>
              </a:rPr>
              <a:t>下的临界值，则认为这两个分类器的性能没有显著差别；否则可认为这两个分类器的性能有显著差别，且平均错误率较小的那个分类器的性能较优。</a:t>
            </a:r>
            <a:endParaRPr lang="en-US" altLang="zh-CN" sz="2400" dirty="0">
              <a:ea typeface="宋体" panose="02010600030101010101" pitchFamily="2" charset="-122"/>
            </a:endParaRPr>
          </a:p>
          <a:p>
            <a:pPr>
              <a:buNone/>
            </a:pPr>
            <a:r>
              <a:rPr lang="en-US" altLang="zh-CN" sz="2400" dirty="0">
                <a:ea typeface="宋体" panose="02010600030101010101" pitchFamily="2" charset="-122"/>
              </a:rPr>
              <a:t>	</a:t>
            </a:r>
            <a:r>
              <a:rPr lang="zh-CN" altLang="en-US" sz="2400" dirty="0">
                <a:ea typeface="宋体" panose="02010600030101010101" pitchFamily="2" charset="-122"/>
              </a:rPr>
              <a:t>在不同自由度</a:t>
            </a:r>
            <a:r>
              <a:rPr lang="en-US" altLang="zh-CN" sz="2400" dirty="0">
                <a:ea typeface="宋体" panose="02010600030101010101" pitchFamily="2" charset="-122"/>
              </a:rPr>
              <a:t>v</a:t>
            </a:r>
            <a:r>
              <a:rPr lang="zh-CN" altLang="en-US" sz="2400" dirty="0">
                <a:ea typeface="宋体" panose="02010600030101010101" pitchFamily="2" charset="-122"/>
              </a:rPr>
              <a:t>和显著度</a:t>
            </a:r>
            <a:r>
              <a:rPr lang="el-GR" altLang="zh-CN" sz="2400" dirty="0"/>
              <a:t>α</a:t>
            </a:r>
            <a:r>
              <a:rPr lang="zh-CN" altLang="en-US" sz="2400" dirty="0">
                <a:ea typeface="宋体" panose="02010600030101010101" pitchFamily="2" charset="-122"/>
              </a:rPr>
              <a:t>下的临界值可通过查找</a:t>
            </a:r>
            <a:r>
              <a:rPr lang="en-US" altLang="zh-CN" sz="2400" dirty="0">
                <a:ea typeface="宋体" panose="02010600030101010101" pitchFamily="2" charset="-122"/>
              </a:rPr>
              <a:t>t</a:t>
            </a:r>
            <a:r>
              <a:rPr lang="zh-CN" altLang="en-US" sz="2400" dirty="0">
                <a:ea typeface="宋体" panose="02010600030101010101" pitchFamily="2" charset="-122"/>
              </a:rPr>
              <a:t>分布的临界值表得到。</a:t>
            </a:r>
            <a:endParaRPr lang="en-US" altLang="zh-CN" sz="2400" dirty="0">
              <a:ea typeface="宋体" panose="02010600030101010101" pitchFamily="2" charset="-122"/>
            </a:endParaRPr>
          </a:p>
          <a:p>
            <a:pPr>
              <a:buNone/>
            </a:pPr>
            <a:endParaRPr lang="zh-CN" altLang="en-US" sz="2400" dirty="0">
              <a:ea typeface="宋体" panose="02010600030101010101" pitchFamily="2" charset="-122"/>
            </a:endParaRPr>
          </a:p>
          <a:p>
            <a:pPr>
              <a:buNone/>
            </a:pPr>
            <a:endParaRPr lang="en-US" altLang="zh-CN" sz="2400" dirty="0">
              <a:ea typeface="宋体" panose="02010600030101010101" pitchFamily="2" charset="-122"/>
            </a:endParaRPr>
          </a:p>
          <a:p>
            <a:pPr>
              <a:buNone/>
            </a:pPr>
            <a:endParaRPr lang="zh-CN" altLang="en-US" sz="2600" dirty="0">
              <a:ea typeface="宋体" panose="02010600030101010101" pitchFamily="2" charset="-122"/>
            </a:endParaRPr>
          </a:p>
          <a:p>
            <a:pPr>
              <a:buNone/>
            </a:pPr>
            <a:endParaRPr lang="en-US" altLang="zh-CN" sz="2400" dirty="0">
              <a:ea typeface="宋体" panose="02010600030101010101" pitchFamily="2" charset="-122"/>
            </a:endParaRPr>
          </a:p>
          <a:p>
            <a:pPr marL="325755" lvl="1" indent="0">
              <a:buNone/>
            </a:pPr>
            <a:endParaRPr lang="en-US" altLang="zh-CN" dirty="0">
              <a:ea typeface="宋体" panose="02010600030101010101" pitchFamily="2" charset="-122"/>
            </a:endParaRPr>
          </a:p>
        </p:txBody>
      </p:sp>
      <p:sp>
        <p:nvSpPr>
          <p:cNvPr id="87042" name="TextBox 15"/>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三、比较检验</a:t>
            </a:r>
            <a:endParaRPr lang="zh-CN" altLang="en-US" sz="3600" dirty="0">
              <a:solidFill>
                <a:srgbClr val="0000CC"/>
              </a:solidFill>
              <a:latin typeface="楷体" panose="02010609060101010101" pitchFamily="49" charset="-122"/>
              <a:ea typeface="楷体" panose="02010609060101010101" pitchFamily="49" charset="-122"/>
            </a:endParaRPr>
          </a:p>
        </p:txBody>
      </p:sp>
      <p:pic>
        <p:nvPicPr>
          <p:cNvPr id="87043" name="Picture 4"/>
          <p:cNvPicPr>
            <a:picLocks noChangeAspect="1"/>
          </p:cNvPicPr>
          <p:nvPr/>
        </p:nvPicPr>
        <p:blipFill>
          <a:blip r:embed="rId1"/>
          <a:srcRect r="2585"/>
          <a:stretch>
            <a:fillRect/>
          </a:stretch>
        </p:blipFill>
        <p:spPr>
          <a:xfrm>
            <a:off x="1366838" y="3657600"/>
            <a:ext cx="6634162" cy="2838450"/>
          </a:xfrm>
          <a:prstGeom prst="rect">
            <a:avLst/>
          </a:prstGeom>
          <a:noFill/>
          <a:ln w="12700">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内容占位符 2"/>
          <p:cNvSpPr>
            <a:spLocks noGrp="1"/>
          </p:cNvSpPr>
          <p:nvPr>
            <p:ph idx="1"/>
          </p:nvPr>
        </p:nvSpPr>
        <p:spPr>
          <a:xfrm>
            <a:off x="273050" y="1158875"/>
            <a:ext cx="8616950" cy="5241925"/>
          </a:xfrm>
          <a:ln/>
        </p:spPr>
        <p:txBody>
          <a:bodyPr vert="horz" wrap="square" lIns="90488" tIns="44450" rIns="90488" bIns="44450" anchor="t" anchorCtr="0"/>
          <a:p>
            <a:r>
              <a:rPr lang="en-US" altLang="zh-CN" sz="2600" b="1" dirty="0">
                <a:latin typeface="Times New Roman" panose="02020603050405020304" pitchFamily="18" charset="0"/>
                <a:ea typeface="宋体" panose="02010600030101010101" pitchFamily="2" charset="-122"/>
              </a:rPr>
              <a:t>Friedman</a:t>
            </a:r>
            <a:r>
              <a:rPr lang="zh-CN" altLang="en-US" sz="2600" b="1" dirty="0">
                <a:latin typeface="Times New Roman" panose="02020603050405020304" pitchFamily="18" charset="0"/>
                <a:ea typeface="宋体" panose="02010600030101010101" pitchFamily="2" charset="-122"/>
              </a:rPr>
              <a:t>检验与</a:t>
            </a:r>
            <a:r>
              <a:rPr lang="en-US" altLang="zh-CN" sz="2600" b="1" dirty="0">
                <a:latin typeface="Times New Roman" panose="02020603050405020304" pitchFamily="18" charset="0"/>
                <a:ea typeface="宋体" panose="02010600030101010101" pitchFamily="2" charset="-122"/>
              </a:rPr>
              <a:t>Nemenyi</a:t>
            </a:r>
            <a:r>
              <a:rPr lang="zh-CN" altLang="en-US" sz="2600" b="1" dirty="0">
                <a:latin typeface="Times New Roman" panose="02020603050405020304" pitchFamily="18" charset="0"/>
                <a:ea typeface="宋体" panose="02010600030101010101" pitchFamily="2" charset="-122"/>
              </a:rPr>
              <a:t>后续检验</a:t>
            </a:r>
            <a:endParaRPr lang="en-US" altLang="zh-CN" sz="2600" b="1" dirty="0">
              <a:latin typeface="Times New Roman" panose="02020603050405020304" pitchFamily="18" charset="0"/>
              <a:ea typeface="宋体" panose="02010600030101010101" pitchFamily="2" charset="-122"/>
            </a:endParaRPr>
          </a:p>
          <a:p>
            <a:pPr>
              <a:buNone/>
            </a:pPr>
            <a:r>
              <a:rPr lang="en-US" altLang="zh-CN" sz="2400" dirty="0">
                <a:ea typeface="宋体" panose="02010600030101010101" pitchFamily="2" charset="-122"/>
              </a:rPr>
              <a:t>	</a:t>
            </a:r>
            <a:r>
              <a:rPr lang="zh-CN" altLang="en-US" sz="2400" dirty="0">
                <a:ea typeface="宋体" panose="02010600030101010101" pitchFamily="2" charset="-122"/>
              </a:rPr>
              <a:t>成对双边</a:t>
            </a:r>
            <a:r>
              <a:rPr lang="en-US" altLang="zh-CN" sz="2400" dirty="0">
                <a:ea typeface="宋体" panose="02010600030101010101" pitchFamily="2" charset="-122"/>
              </a:rPr>
              <a:t>t</a:t>
            </a:r>
            <a:r>
              <a:rPr lang="zh-CN" altLang="en-US" sz="2400" dirty="0">
                <a:ea typeface="宋体" panose="02010600030101010101" pitchFamily="2" charset="-122"/>
              </a:rPr>
              <a:t>检验是在一个数据集上比较两个分类器的性能，而在很多时候，我们需要在一组数据集上比较多个分类器的性能，这就需要使用基于排序的</a:t>
            </a:r>
            <a:r>
              <a:rPr lang="en-US" altLang="zh-CN" sz="2400" dirty="0">
                <a:ea typeface="宋体" panose="02010600030101010101" pitchFamily="2" charset="-122"/>
              </a:rPr>
              <a:t>Friedman </a:t>
            </a:r>
            <a:r>
              <a:rPr lang="zh-CN" altLang="en-US" sz="2400" dirty="0">
                <a:ea typeface="宋体" panose="02010600030101010101" pitchFamily="2" charset="-122"/>
              </a:rPr>
              <a:t>检验。</a:t>
            </a:r>
            <a:r>
              <a:rPr lang="en-US" altLang="zh-CN" sz="2400" dirty="0">
                <a:ea typeface="宋体" panose="02010600030101010101" pitchFamily="2" charset="-122"/>
              </a:rPr>
              <a:t>	</a:t>
            </a:r>
            <a:endParaRPr lang="en-US" altLang="zh-CN" sz="2400" dirty="0">
              <a:ea typeface="宋体" panose="02010600030101010101" pitchFamily="2" charset="-122"/>
            </a:endParaRPr>
          </a:p>
          <a:p>
            <a:pPr>
              <a:buNone/>
            </a:pPr>
            <a:r>
              <a:rPr lang="en-US" altLang="zh-CN" sz="2400" dirty="0">
                <a:ea typeface="宋体" panose="02010600030101010101" pitchFamily="2" charset="-122"/>
              </a:rPr>
              <a:t>	</a:t>
            </a:r>
            <a:r>
              <a:rPr lang="zh-CN" altLang="en-US" sz="2400" dirty="0">
                <a:ea typeface="宋体" panose="02010600030101010101" pitchFamily="2" charset="-122"/>
              </a:rPr>
              <a:t>假定我们要在</a:t>
            </a:r>
            <a:r>
              <a:rPr lang="en-US" altLang="zh-CN" sz="2400" dirty="0">
                <a:ea typeface="宋体" panose="02010600030101010101" pitchFamily="2" charset="-122"/>
              </a:rPr>
              <a:t>N</a:t>
            </a:r>
            <a:r>
              <a:rPr lang="zh-CN" altLang="en-US" sz="2400" dirty="0">
                <a:ea typeface="宋体" panose="02010600030101010101" pitchFamily="2" charset="-122"/>
              </a:rPr>
              <a:t>个数据集上比较</a:t>
            </a:r>
            <a:r>
              <a:rPr lang="en-US" altLang="zh-CN" sz="2400" dirty="0">
                <a:ea typeface="宋体" panose="02010600030101010101" pitchFamily="2" charset="-122"/>
              </a:rPr>
              <a:t>k</a:t>
            </a:r>
            <a:r>
              <a:rPr lang="zh-CN" altLang="en-US" sz="2400" dirty="0">
                <a:ea typeface="宋体" panose="02010600030101010101" pitchFamily="2" charset="-122"/>
              </a:rPr>
              <a:t>个算法，首先使用留出法或者交叉验证法得到每个算法在每个数据集上的测试结果，然后在每个数据集上根据性能好坏排序，并赋序值</a:t>
            </a:r>
            <a:r>
              <a:rPr lang="en-US" altLang="zh-CN" sz="2400" dirty="0">
                <a:ea typeface="宋体" panose="02010600030101010101" pitchFamily="2" charset="-122"/>
              </a:rPr>
              <a:t>1,2,</a:t>
            </a:r>
            <a:r>
              <a:rPr lang="en-US" altLang="zh-CN" sz="2400" dirty="0">
                <a:latin typeface="宋体" panose="02010600030101010101" pitchFamily="2" charset="-122"/>
                <a:ea typeface="宋体" panose="02010600030101010101" pitchFamily="2" charset="-122"/>
              </a:rPr>
              <a:t>…</a:t>
            </a:r>
            <a:r>
              <a:rPr lang="zh-CN" altLang="en-US" sz="2400" dirty="0">
                <a:ea typeface="宋体" panose="02010600030101010101" pitchFamily="2" charset="-122"/>
              </a:rPr>
              <a:t>；若算法性能相同则平分序值，继而得到每个算法在所有数据集上的平均序值。</a:t>
            </a:r>
            <a:endParaRPr lang="zh-CN" altLang="en-US" sz="2400" dirty="0">
              <a:ea typeface="宋体" panose="02010600030101010101" pitchFamily="2" charset="-122"/>
            </a:endParaRPr>
          </a:p>
          <a:p>
            <a:pPr>
              <a:buNone/>
            </a:pPr>
            <a:endParaRPr lang="en-US" altLang="zh-CN" sz="2400" dirty="0">
              <a:ea typeface="宋体" panose="02010600030101010101" pitchFamily="2" charset="-122"/>
            </a:endParaRPr>
          </a:p>
          <a:p>
            <a:pPr>
              <a:buNone/>
            </a:pPr>
            <a:endParaRPr lang="zh-CN" altLang="en-US" sz="2600" dirty="0">
              <a:ea typeface="宋体" panose="02010600030101010101" pitchFamily="2" charset="-122"/>
            </a:endParaRPr>
          </a:p>
          <a:p>
            <a:pPr>
              <a:buNone/>
            </a:pPr>
            <a:endParaRPr lang="en-US" altLang="zh-CN" sz="2400" dirty="0">
              <a:ea typeface="宋体" panose="02010600030101010101" pitchFamily="2" charset="-122"/>
            </a:endParaRPr>
          </a:p>
          <a:p>
            <a:pPr marL="325755" lvl="1" indent="0">
              <a:buNone/>
            </a:pPr>
            <a:endParaRPr lang="en-US" altLang="zh-CN" dirty="0">
              <a:ea typeface="宋体" panose="02010600030101010101" pitchFamily="2" charset="-122"/>
            </a:endParaRPr>
          </a:p>
        </p:txBody>
      </p:sp>
      <p:sp>
        <p:nvSpPr>
          <p:cNvPr id="89090" name="TextBox 15"/>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三、比较检验</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内容占位符 2"/>
          <p:cNvSpPr txBox="1"/>
          <p:nvPr/>
        </p:nvSpPr>
        <p:spPr>
          <a:xfrm>
            <a:off x="474663" y="1271588"/>
            <a:ext cx="7577137" cy="481012"/>
          </a:xfrm>
          <a:prstGeom prst="rect">
            <a:avLst/>
          </a:prstGeom>
          <a:noFill/>
          <a:ln w="9525">
            <a:noFill/>
          </a:ln>
        </p:spPr>
        <p:txBody>
          <a:bodyPr tIns="46800" anchor="t" anchorCtr="0"/>
          <a:p>
            <a:pPr>
              <a:lnSpc>
                <a:spcPct val="90000"/>
              </a:lnSpc>
              <a:spcBef>
                <a:spcPts val="1000"/>
              </a:spcBef>
              <a:buClr>
                <a:schemeClr val="accent1"/>
              </a:buClr>
              <a:buFont typeface="Wingdings" panose="05000000000000000000" pitchFamily="2" charset="2"/>
            </a:pPr>
            <a:endParaRPr lang="zh-CN" altLang="en-US" sz="2200" dirty="0">
              <a:latin typeface="Verdana" panose="020B0604030504040204" pitchFamily="34" charset="0"/>
              <a:ea typeface="幼圆" panose="02010509060101010101" pitchFamily="49" charset="-122"/>
            </a:endParaRPr>
          </a:p>
        </p:txBody>
      </p:sp>
      <p:sp>
        <p:nvSpPr>
          <p:cNvPr id="10" name="内容占位符 2"/>
          <p:cNvSpPr txBox="1"/>
          <p:nvPr/>
        </p:nvSpPr>
        <p:spPr>
          <a:xfrm>
            <a:off x="603250" y="1271588"/>
            <a:ext cx="7577138" cy="5053013"/>
          </a:xfrm>
          <a:prstGeom prst="rect">
            <a:avLst/>
          </a:prstGeom>
        </p:spPr>
        <p:txBody>
          <a:bodyPr tIns="46800"/>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150000"/>
              </a:lnSpc>
              <a:spcBef>
                <a:spcPts val="1000"/>
              </a:spcBef>
              <a:spcAft>
                <a:spcPct val="0"/>
              </a:spcAft>
              <a:buClr>
                <a:schemeClr val="accent1"/>
              </a:buClr>
              <a:buSzTx/>
              <a:buFont typeface="Wingdings" panose="05000000000000000000" pitchFamily="2" charset="2"/>
              <a:buNone/>
              <a:defRPr/>
            </a:pPr>
            <a:r>
              <a:rPr kumimoji="0" lang="zh-CN" altLang="en-US" sz="2400" b="0" i="0" u="none" strike="noStrike" kern="1200" cap="none" spc="0" normalizeH="0" baseline="0" noProof="0" smtClean="0">
                <a:ln>
                  <a:noFill/>
                </a:ln>
                <a:solidFill>
                  <a:schemeClr val="tx1"/>
                </a:solidFill>
                <a:effectLst/>
                <a:uLnTx/>
                <a:uFillTx/>
                <a:latin typeface="+mn-lt"/>
                <a:ea typeface="+mn-ea"/>
                <a:cs typeface="+mn-cs"/>
              </a:rPr>
              <a:t>令     </a:t>
            </a:r>
            <a:r>
              <a:rPr kumimoji="0" lang="zh-CN" altLang="en-US" sz="2400" b="0" i="0" u="none" strike="noStrike" kern="1200" cap="none" spc="0" normalizeH="0" baseline="0" noProof="0" err="1" smtClean="0">
                <a:ln>
                  <a:noFill/>
                </a:ln>
                <a:solidFill>
                  <a:schemeClr val="tx1"/>
                </a:solidFill>
                <a:effectLst/>
                <a:uLnTx/>
                <a:uFillTx/>
                <a:latin typeface="+mn-lt"/>
                <a:ea typeface="+mn-ea"/>
                <a:cs typeface="+mn-cs"/>
              </a:rPr>
              <a:t>表示第</a:t>
            </a:r>
            <a:r>
              <a:rPr kumimoji="0" lang="zh-CN" altLang="en-US" sz="2400" b="0" i="0" u="none" strike="noStrike" kern="1200" cap="none" spc="0" normalizeH="0" baseline="0" noProof="0" smtClean="0">
                <a:ln>
                  <a:noFill/>
                </a:ln>
                <a:solidFill>
                  <a:schemeClr val="tx1"/>
                </a:solidFill>
                <a:effectLst/>
                <a:uLnTx/>
                <a:uFillTx/>
                <a:latin typeface="+mn-lt"/>
                <a:ea typeface="+mn-ea"/>
                <a:cs typeface="+mn-cs"/>
              </a:rPr>
              <a:t>   </a:t>
            </a:r>
            <a:r>
              <a:rPr kumimoji="0" lang="zh-CN" altLang="en-US" sz="2400" b="0" i="0" u="none" strike="noStrike" kern="1200" cap="none" spc="0" normalizeH="0" baseline="0" noProof="0" err="1" smtClean="0">
                <a:ln>
                  <a:noFill/>
                </a:ln>
                <a:solidFill>
                  <a:schemeClr val="tx1"/>
                </a:solidFill>
                <a:effectLst/>
                <a:uLnTx/>
                <a:uFillTx/>
                <a:latin typeface="+mn-lt"/>
                <a:ea typeface="+mn-ea"/>
                <a:cs typeface="+mn-cs"/>
              </a:rPr>
              <a:t>个算法的平均序值，</a:t>
            </a:r>
            <a:r>
              <a:rPr kumimoji="0" lang="zh-CN" altLang="en-US" sz="2400" b="0" i="0" u="none" strike="noStrike" kern="1200" cap="none" spc="0" normalizeH="0" baseline="0" noProof="0" err="1" smtClean="0">
                <a:ln>
                  <a:noFill/>
                </a:ln>
                <a:solidFill>
                  <a:schemeClr val="tx1"/>
                </a:solidFill>
                <a:effectLst/>
                <a:uLnTx/>
                <a:uFillTx/>
                <a:latin typeface="Verdana" panose="020B0604030504040204" pitchFamily="34" charset="0"/>
                <a:ea typeface="幼圆" panose="02010509060101010101" pitchFamily="49" charset="-122"/>
                <a:cs typeface="+mn-cs"/>
              </a:rPr>
              <a:t>则变量</a:t>
            </a:r>
            <a:r>
              <a:rPr kumimoji="0" lang="en-US" altLang="zh-CN" sz="2400" b="0" i="0" u="none" strike="noStrike" kern="1200" cap="none" spc="0" normalizeH="0" baseline="0" noProof="0" smtClean="0">
                <a:ln>
                  <a:noFill/>
                </a:ln>
                <a:solidFill>
                  <a:schemeClr val="tx1"/>
                </a:solidFill>
                <a:effectLst/>
                <a:uLnTx/>
                <a:uFillTx/>
                <a:latin typeface="Verdana" panose="020B0604030504040204" pitchFamily="34" charset="0"/>
                <a:ea typeface="幼圆" panose="02010509060101010101" pitchFamily="49" charset="-122"/>
                <a:cs typeface="+mn-cs"/>
              </a:rPr>
              <a:t>    </a:t>
            </a:r>
            <a:r>
              <a:rPr kumimoji="0" lang="zh-CN" altLang="en-US" sz="2400" b="0" i="0" u="none" strike="noStrike" kern="1200" cap="none" spc="0" normalizeH="0" baseline="0" noProof="0" smtClean="0">
                <a:ln>
                  <a:noFill/>
                </a:ln>
                <a:solidFill>
                  <a:schemeClr val="tx1"/>
                </a:solidFill>
                <a:effectLst/>
                <a:uLnTx/>
                <a:uFillTx/>
                <a:latin typeface="Verdana" panose="020B0604030504040204" pitchFamily="34" charset="0"/>
                <a:ea typeface="幼圆" panose="02010509060101010101" pitchFamily="49" charset="-122"/>
                <a:cs typeface="+mn-cs"/>
              </a:rPr>
              <a:t>服从自由度为</a:t>
            </a:r>
            <a:r>
              <a:rPr kumimoji="0" lang="en-US" altLang="zh-CN" sz="2400" b="0" i="0" u="none" strike="noStrike" kern="1200" cap="none" spc="0" normalizeH="0" baseline="0" noProof="0" smtClean="0">
                <a:ln>
                  <a:noFill/>
                </a:ln>
                <a:solidFill>
                  <a:schemeClr val="tx1"/>
                </a:solidFill>
                <a:effectLst/>
                <a:uLnTx/>
                <a:uFillTx/>
                <a:latin typeface="Verdana" panose="020B0604030504040204" pitchFamily="34" charset="0"/>
                <a:ea typeface="幼圆" panose="02010509060101010101" pitchFamily="49" charset="-122"/>
                <a:cs typeface="+mn-cs"/>
              </a:rPr>
              <a:t>k-1</a:t>
            </a:r>
            <a:r>
              <a:rPr kumimoji="0" lang="zh-CN" altLang="en-US" sz="2400" b="0" i="0" u="none" strike="noStrike" kern="1200" cap="none" spc="0" normalizeH="0" baseline="0" noProof="0" smtClean="0">
                <a:ln>
                  <a:noFill/>
                </a:ln>
                <a:solidFill>
                  <a:schemeClr val="tx1"/>
                </a:solidFill>
                <a:effectLst/>
                <a:uLnTx/>
                <a:uFillTx/>
                <a:latin typeface="Verdana" panose="020B0604030504040204" pitchFamily="34" charset="0"/>
                <a:ea typeface="幼圆" panose="02010509060101010101" pitchFamily="49" charset="-122"/>
                <a:cs typeface="+mn-cs"/>
              </a:rPr>
              <a:t>的    </a:t>
            </a:r>
            <a:r>
              <a:rPr kumimoji="0" lang="zh-CN" altLang="en-US" sz="2400" b="0" i="0" u="none" strike="noStrike" kern="1200" cap="none" spc="0" normalizeH="0" baseline="0" noProof="0" err="1" smtClean="0">
                <a:ln>
                  <a:noFill/>
                </a:ln>
                <a:solidFill>
                  <a:schemeClr val="tx1"/>
                </a:solidFill>
                <a:effectLst/>
                <a:uLnTx/>
                <a:uFillTx/>
                <a:latin typeface="Verdana" panose="020B0604030504040204" pitchFamily="34" charset="0"/>
                <a:ea typeface="幼圆" panose="02010509060101010101" pitchFamily="49" charset="-122"/>
                <a:cs typeface="+mn-cs"/>
              </a:rPr>
              <a:t>分布</a:t>
            </a:r>
            <a:r>
              <a:rPr kumimoji="0" lang="zh-CN" altLang="en-US" sz="2400" b="0" i="0" u="none" strike="noStrike" kern="1200" cap="none" spc="0" normalizeH="0" baseline="0" noProof="0" smtClean="0">
                <a:ln>
                  <a:noFill/>
                </a:ln>
                <a:solidFill>
                  <a:schemeClr val="tx1"/>
                </a:solidFill>
                <a:effectLst/>
                <a:uLnTx/>
                <a:uFillTx/>
                <a:latin typeface="Verdana" panose="020B0604030504040204" pitchFamily="34" charset="0"/>
                <a:ea typeface="幼圆" panose="02010509060101010101" pitchFamily="49" charset="-122"/>
                <a:cs typeface="+mn-cs"/>
              </a:rPr>
              <a:t>：</a:t>
            </a:r>
            <a:endParaRPr kumimoji="0" lang="en-US" altLang="zh-CN" sz="2400" b="0" i="0" u="none" strike="noStrike" kern="1200" cap="none" spc="0" normalizeH="0" baseline="0" noProof="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0" marR="0" lvl="0" indent="0" algn="l" defTabSz="914400" rtl="0" eaLnBrk="1" fontAlgn="base" latinLnBrk="0" hangingPunct="1">
              <a:lnSpc>
                <a:spcPct val="150000"/>
              </a:lnSpc>
              <a:spcBef>
                <a:spcPts val="1000"/>
              </a:spcBef>
              <a:spcAft>
                <a:spcPct val="0"/>
              </a:spcAft>
              <a:buClr>
                <a:schemeClr val="accent1"/>
              </a:buClr>
              <a:buSzTx/>
              <a:buFont typeface="Wingdings" panose="05000000000000000000" pitchFamily="2" charset="2"/>
              <a:buNone/>
              <a:defRPr/>
            </a:pPr>
            <a:endParaRPr kumimoji="0" lang="en-US" altLang="zh-CN" sz="2400" b="0" i="0" u="none" strike="noStrike" kern="1200" cap="none" spc="0" normalizeH="0" baseline="0" noProof="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0" marR="0" lvl="0" indent="0" algn="l" defTabSz="914400" rtl="0" eaLnBrk="1" fontAlgn="base" latinLnBrk="0" hangingPunct="1">
              <a:lnSpc>
                <a:spcPct val="150000"/>
              </a:lnSpc>
              <a:spcBef>
                <a:spcPts val="1000"/>
              </a:spcBef>
              <a:spcAft>
                <a:spcPct val="0"/>
              </a:spcAft>
              <a:buClr>
                <a:schemeClr val="accent1"/>
              </a:buClr>
              <a:buSzTx/>
              <a:buFont typeface="Wingdings" panose="05000000000000000000" pitchFamily="2" charset="2"/>
              <a:buNone/>
              <a:defRPr/>
            </a:pPr>
            <a:r>
              <a:rPr kumimoji="0" lang="zh-CN" altLang="en-US" sz="2400" b="0" i="0" u="none" strike="noStrike" kern="1200" cap="none" spc="0" normalizeH="0" baseline="0" noProof="0" err="1" smtClean="0">
                <a:ln>
                  <a:noFill/>
                </a:ln>
                <a:solidFill>
                  <a:schemeClr val="tx1"/>
                </a:solidFill>
                <a:effectLst/>
                <a:uLnTx/>
                <a:uFillTx/>
                <a:latin typeface="Verdana" panose="020B0604030504040204" pitchFamily="34" charset="0"/>
                <a:ea typeface="幼圆" panose="02010509060101010101" pitchFamily="49" charset="-122"/>
                <a:cs typeface="+mn-cs"/>
              </a:rPr>
              <a:t>其中</a:t>
            </a:r>
            <a:r>
              <a:rPr kumimoji="0" lang="en-US" altLang="zh-CN" sz="2400" b="0" i="0" u="none" strike="noStrike" kern="1200" cap="none" spc="0" normalizeH="0" baseline="0" noProof="0" err="1" smtClean="0">
                <a:ln>
                  <a:noFill/>
                </a:ln>
                <a:solidFill>
                  <a:schemeClr val="tx1"/>
                </a:solidFill>
                <a:effectLst/>
                <a:uLnTx/>
                <a:uFillTx/>
                <a:latin typeface="Verdana" panose="020B0604030504040204" pitchFamily="34" charset="0"/>
                <a:ea typeface="幼圆" panose="02010509060101010101" pitchFamily="49" charset="-122"/>
                <a:cs typeface="+mn-cs"/>
              </a:rPr>
              <a:t>N</a:t>
            </a:r>
            <a:r>
              <a:rPr kumimoji="0" lang="zh-CN" altLang="en-US" sz="2400" b="0" i="0" u="none" strike="noStrike" kern="1200" cap="none" spc="0" normalizeH="0" baseline="0" noProof="0" err="1" smtClean="0">
                <a:ln>
                  <a:noFill/>
                </a:ln>
                <a:solidFill>
                  <a:schemeClr val="tx1"/>
                </a:solidFill>
                <a:effectLst/>
                <a:uLnTx/>
                <a:uFillTx/>
                <a:latin typeface="Verdana" panose="020B0604030504040204" pitchFamily="34" charset="0"/>
                <a:ea typeface="幼圆" panose="02010509060101010101" pitchFamily="49" charset="-122"/>
                <a:cs typeface="+mn-cs"/>
              </a:rPr>
              <a:t>，</a:t>
            </a:r>
            <a:r>
              <a:rPr kumimoji="0" lang="en-US" altLang="zh-CN" sz="2400" b="0" i="0" u="none" strike="noStrike" kern="1200" cap="none" spc="0" normalizeH="0" baseline="0" noProof="0" err="1" smtClean="0">
                <a:ln>
                  <a:noFill/>
                </a:ln>
                <a:solidFill>
                  <a:schemeClr val="tx1"/>
                </a:solidFill>
                <a:effectLst/>
                <a:uLnTx/>
                <a:uFillTx/>
                <a:latin typeface="Verdana" panose="020B0604030504040204" pitchFamily="34" charset="0"/>
                <a:ea typeface="幼圆" panose="02010509060101010101" pitchFamily="49" charset="-122"/>
                <a:cs typeface="+mn-cs"/>
              </a:rPr>
              <a:t>k</a:t>
            </a:r>
            <a:r>
              <a:rPr kumimoji="0" lang="zh-CN" altLang="en-US" sz="2400" b="0" i="0" u="none" strike="noStrike" kern="1200" cap="none" spc="0" normalizeH="0" baseline="0" noProof="0" err="1" smtClean="0">
                <a:ln>
                  <a:noFill/>
                </a:ln>
                <a:solidFill>
                  <a:schemeClr val="tx1"/>
                </a:solidFill>
                <a:effectLst/>
                <a:uLnTx/>
                <a:uFillTx/>
                <a:latin typeface="Verdana" panose="020B0604030504040204" pitchFamily="34" charset="0"/>
                <a:ea typeface="幼圆" panose="02010509060101010101" pitchFamily="49" charset="-122"/>
                <a:cs typeface="+mn-cs"/>
              </a:rPr>
              <a:t>表示数据集和算法的个数</a:t>
            </a:r>
            <a:r>
              <a:rPr kumimoji="0" lang="zh-CN" altLang="en-US" sz="2400" b="0" i="0" u="none" strike="noStrike" kern="1200" cap="none" spc="0" normalizeH="0" baseline="0" noProof="0" smtClean="0">
                <a:ln>
                  <a:noFill/>
                </a:ln>
                <a:solidFill>
                  <a:schemeClr val="tx1"/>
                </a:solidFill>
                <a:effectLst/>
                <a:uLnTx/>
                <a:uFillTx/>
                <a:latin typeface="Verdana" panose="020B0604030504040204" pitchFamily="34" charset="0"/>
                <a:ea typeface="幼圆" panose="02010509060101010101" pitchFamily="49" charset="-122"/>
                <a:cs typeface="+mn-cs"/>
              </a:rPr>
              <a:t>。</a:t>
            </a:r>
            <a:endParaRPr kumimoji="0" lang="en-US" altLang="zh-CN" sz="2400" b="0" i="0" u="none" strike="noStrike" kern="1200" cap="none" spc="0" normalizeH="0" baseline="0" noProof="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0" marR="0" lvl="0" indent="0" algn="l" defTabSz="914400" rtl="0" eaLnBrk="1" fontAlgn="base" latinLnBrk="0" hangingPunct="1">
              <a:lnSpc>
                <a:spcPct val="150000"/>
              </a:lnSpc>
              <a:spcBef>
                <a:spcPts val="1000"/>
              </a:spcBef>
              <a:spcAft>
                <a:spcPct val="0"/>
              </a:spcAft>
              <a:buClr>
                <a:schemeClr val="accent1"/>
              </a:buClr>
              <a:buSzTx/>
              <a:buFont typeface="Wingdings" panose="05000000000000000000" pitchFamily="2" charset="2"/>
              <a:buNone/>
              <a:defRPr/>
            </a:pPr>
            <a:r>
              <a:rPr kumimoji="0" lang="zh-CN" altLang="en-US" sz="2400" b="0" i="0" u="none" strike="noStrike" kern="1200" cap="none" spc="0" normalizeH="0" baseline="0" noProof="0" err="1" smtClean="0">
                <a:ln>
                  <a:noFill/>
                </a:ln>
                <a:solidFill>
                  <a:schemeClr val="tx1"/>
                </a:solidFill>
                <a:effectLst/>
                <a:uLnTx/>
                <a:uFillTx/>
                <a:latin typeface="Verdana" panose="020B0604030504040204" pitchFamily="34" charset="0"/>
                <a:ea typeface="幼圆" panose="02010509060101010101" pitchFamily="49" charset="-122"/>
                <a:cs typeface="+mn-cs"/>
              </a:rPr>
              <a:t>基于计算得到的</a:t>
            </a:r>
            <a:r>
              <a:rPr kumimoji="0" lang="zh-CN" altLang="en-US" sz="2400" b="0" i="0" u="none" strike="noStrike" kern="1200" cap="none" spc="0" normalizeH="0" baseline="0" noProof="0" smtClean="0">
                <a:ln>
                  <a:noFill/>
                </a:ln>
                <a:solidFill>
                  <a:schemeClr val="tx1"/>
                </a:solidFill>
                <a:effectLst/>
                <a:uLnTx/>
                <a:uFillTx/>
                <a:latin typeface="Verdana" panose="020B0604030504040204" pitchFamily="34" charset="0"/>
                <a:ea typeface="幼圆" panose="02010509060101010101" pitchFamily="49" charset="-122"/>
                <a:cs typeface="+mn-cs"/>
              </a:rPr>
              <a:t>    ，</a:t>
            </a:r>
            <a:r>
              <a:rPr kumimoji="0" lang="zh-CN" altLang="en-US" sz="2400" b="0" i="0" u="none" strike="noStrike" kern="1200" cap="none" spc="0" normalizeH="0" baseline="0" noProof="0" err="1" smtClean="0">
                <a:ln>
                  <a:noFill/>
                </a:ln>
                <a:solidFill>
                  <a:schemeClr val="tx1"/>
                </a:solidFill>
                <a:effectLst/>
                <a:uLnTx/>
                <a:uFillTx/>
                <a:latin typeface="Verdana" panose="020B0604030504040204" pitchFamily="34" charset="0"/>
                <a:ea typeface="幼圆" panose="02010509060101010101" pitchFamily="49" charset="-122"/>
                <a:cs typeface="+mn-cs"/>
              </a:rPr>
              <a:t>可以计算出</a:t>
            </a:r>
            <a:r>
              <a:rPr kumimoji="0" lang="en-US" altLang="zh-CN" sz="2400" b="0" i="0" u="none" strike="noStrike" kern="1200" cap="none" spc="0" normalizeH="0" baseline="0" noProof="0" err="1" smtClean="0">
                <a:ln>
                  <a:noFill/>
                </a:ln>
                <a:solidFill>
                  <a:schemeClr val="tx1"/>
                </a:solidFill>
                <a:effectLst/>
                <a:uLnTx/>
                <a:uFillTx/>
                <a:latin typeface="Times New Roman" panose="02020603050405020304" pitchFamily="18" charset="0"/>
                <a:ea typeface="幼圆" panose="02010509060101010101" pitchFamily="49" charset="-122"/>
                <a:cs typeface="Times New Roman" panose="02020603050405020304" pitchFamily="18" charset="0"/>
              </a:rPr>
              <a:t>F</a:t>
            </a:r>
            <a:r>
              <a:rPr kumimoji="0" lang="zh-CN" altLang="en-US" sz="2400" b="0" i="0" u="none" strike="noStrike" kern="1200" cap="none" spc="0" normalizeH="0" baseline="0" noProof="0" err="1" smtClean="0">
                <a:ln>
                  <a:noFill/>
                </a:ln>
                <a:solidFill>
                  <a:schemeClr val="tx1"/>
                </a:solidFill>
                <a:effectLst/>
                <a:uLnTx/>
                <a:uFillTx/>
                <a:latin typeface="Verdana" panose="020B0604030504040204" pitchFamily="34" charset="0"/>
                <a:ea typeface="幼圆" panose="02010509060101010101" pitchFamily="49" charset="-122"/>
                <a:cs typeface="+mn-cs"/>
              </a:rPr>
              <a:t>检验的统计量</a:t>
            </a:r>
            <a:r>
              <a:rPr kumimoji="0" lang="zh-CN" altLang="en-US" sz="2400" b="0" i="0" u="none" strike="noStrike" kern="1200" cap="none" spc="0" normalizeH="0" baseline="0" noProof="0" smtClean="0">
                <a:ln>
                  <a:noFill/>
                </a:ln>
                <a:solidFill>
                  <a:schemeClr val="tx1"/>
                </a:solidFill>
                <a:effectLst/>
                <a:uLnTx/>
                <a:uFillTx/>
                <a:latin typeface="Verdana" panose="020B0604030504040204" pitchFamily="34" charset="0"/>
                <a:ea typeface="幼圆" panose="02010509060101010101" pitchFamily="49" charset="-122"/>
                <a:cs typeface="+mn-cs"/>
              </a:rPr>
              <a:t>：</a:t>
            </a:r>
            <a:endParaRPr kumimoji="0" lang="en-US" altLang="zh-CN" sz="2400" b="0" i="0" u="none" strike="noStrike" kern="1200" cap="none" spc="0" normalizeH="0" baseline="0" noProof="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0" marR="0" lvl="0" indent="0" algn="l" defTabSz="914400" rtl="0" eaLnBrk="1" fontAlgn="base" latinLnBrk="0" hangingPunct="1">
              <a:lnSpc>
                <a:spcPct val="150000"/>
              </a:lnSpc>
              <a:spcBef>
                <a:spcPts val="1000"/>
              </a:spcBef>
              <a:spcAft>
                <a:spcPct val="0"/>
              </a:spcAft>
              <a:buClr>
                <a:schemeClr val="accent1"/>
              </a:buClr>
              <a:buSzTx/>
              <a:buFont typeface="Wingdings" panose="05000000000000000000" pitchFamily="2" charset="2"/>
              <a:buNone/>
              <a:defRPr/>
            </a:pPr>
            <a:endParaRPr kumimoji="0" lang="en-US" altLang="zh-CN" sz="2400" b="0" i="0" u="none" strike="noStrike" kern="1200" cap="none" spc="0" normalizeH="0" baseline="0" noProof="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0" marR="0" lvl="0" indent="0" algn="l" defTabSz="914400" rtl="0" eaLnBrk="1" fontAlgn="base" latinLnBrk="0" hangingPunct="1">
              <a:lnSpc>
                <a:spcPct val="100000"/>
              </a:lnSpc>
              <a:spcBef>
                <a:spcPts val="1000"/>
              </a:spcBef>
              <a:spcAft>
                <a:spcPct val="0"/>
              </a:spcAft>
              <a:buClr>
                <a:schemeClr val="accent1"/>
              </a:buClr>
              <a:buSzTx/>
              <a:buFont typeface="Wingdings" panose="05000000000000000000" pitchFamily="2" charset="2"/>
              <a:buNone/>
              <a:defRPr/>
            </a:pPr>
            <a:endParaRPr kumimoji="0" lang="en-US" altLang="zh-CN" sz="2400" b="0" i="0" u="none" strike="noStrike" kern="1200" cap="none" spc="0" normalizeH="0" baseline="0" noProof="0" smtClean="0">
              <a:ln>
                <a:noFill/>
              </a:ln>
              <a:solidFill>
                <a:schemeClr val="tx1"/>
              </a:solidFill>
              <a:effectLst/>
              <a:uLnTx/>
              <a:uFillTx/>
              <a:latin typeface="+mn-lt"/>
              <a:ea typeface="+mn-ea"/>
              <a:cs typeface="+mn-cs"/>
            </a:endParaRPr>
          </a:p>
        </p:txBody>
      </p:sp>
      <p:pic>
        <p:nvPicPr>
          <p:cNvPr id="91139" name="Picture 4"/>
          <p:cNvPicPr>
            <a:picLocks noChangeAspect="1"/>
          </p:cNvPicPr>
          <p:nvPr/>
        </p:nvPicPr>
        <p:blipFill>
          <a:blip r:embed="rId1"/>
          <a:stretch>
            <a:fillRect/>
          </a:stretch>
        </p:blipFill>
        <p:spPr>
          <a:xfrm>
            <a:off x="1981200" y="2432050"/>
            <a:ext cx="3589338" cy="768350"/>
          </a:xfrm>
          <a:prstGeom prst="rect">
            <a:avLst/>
          </a:prstGeom>
          <a:noFill/>
          <a:ln w="9525">
            <a:noFill/>
          </a:ln>
        </p:spPr>
      </p:pic>
      <p:sp>
        <p:nvSpPr>
          <p:cNvPr id="12" name="内容占位符 2"/>
          <p:cNvSpPr txBox="1"/>
          <p:nvPr/>
        </p:nvSpPr>
        <p:spPr>
          <a:xfrm>
            <a:off x="4108450" y="2368550"/>
            <a:ext cx="4362450" cy="2508250"/>
          </a:xfrm>
          <a:prstGeom prst="rect">
            <a:avLst/>
          </a:prstGeom>
        </p:spPr>
        <p:txBody>
          <a:bodyPr tIns="46800"/>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150000"/>
              </a:lnSpc>
              <a:spcBef>
                <a:spcPts val="1000"/>
              </a:spcBef>
              <a:spcAft>
                <a:spcPct val="0"/>
              </a:spcAft>
              <a:buClr>
                <a:schemeClr val="accent1"/>
              </a:buClr>
              <a:buSzPct val="100000"/>
              <a:buFont typeface="Wingdings" panose="05000000000000000000" pitchFamily="2" charset="2"/>
              <a:buNone/>
              <a:defRPr/>
            </a:pPr>
            <a:endParaRPr kumimoji="0" lang="en-US" altLang="zh-CN" sz="2400" b="0" i="0" u="none" strike="noStrike" kern="1200" cap="none" spc="0" normalizeH="0" baseline="0" noProof="0">
              <a:ln>
                <a:noFill/>
              </a:ln>
              <a:solidFill>
                <a:schemeClr val="tx1"/>
              </a:solidFill>
              <a:effectLst/>
              <a:uLnTx/>
              <a:uFillTx/>
              <a:latin typeface="+mn-lt"/>
              <a:ea typeface="+mn-ea"/>
              <a:cs typeface="+mn-cs"/>
            </a:endParaRPr>
          </a:p>
        </p:txBody>
      </p:sp>
      <p:pic>
        <p:nvPicPr>
          <p:cNvPr id="91141" name="Picture 5"/>
          <p:cNvPicPr>
            <a:picLocks noChangeAspect="1"/>
          </p:cNvPicPr>
          <p:nvPr/>
        </p:nvPicPr>
        <p:blipFill>
          <a:blip r:embed="rId2"/>
          <a:stretch>
            <a:fillRect/>
          </a:stretch>
        </p:blipFill>
        <p:spPr>
          <a:xfrm>
            <a:off x="2185988" y="1981200"/>
            <a:ext cx="328612" cy="315913"/>
          </a:xfrm>
          <a:prstGeom prst="rect">
            <a:avLst/>
          </a:prstGeom>
          <a:noFill/>
          <a:ln w="9525">
            <a:noFill/>
          </a:ln>
        </p:spPr>
      </p:pic>
      <p:sp>
        <p:nvSpPr>
          <p:cNvPr id="91142" name="TextBox 15"/>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三、比较检验</a:t>
            </a:r>
            <a:endParaRPr lang="zh-CN" altLang="en-US" sz="3600" dirty="0">
              <a:solidFill>
                <a:srgbClr val="0000CC"/>
              </a:solidFill>
              <a:latin typeface="楷体" panose="02010609060101010101" pitchFamily="49" charset="-122"/>
              <a:ea typeface="楷体" panose="02010609060101010101" pitchFamily="49" charset="-122"/>
            </a:endParaRPr>
          </a:p>
        </p:txBody>
      </p:sp>
      <p:graphicFrame>
        <p:nvGraphicFramePr>
          <p:cNvPr id="91143" name="Object 2"/>
          <p:cNvGraphicFramePr/>
          <p:nvPr/>
        </p:nvGraphicFramePr>
        <p:xfrm>
          <a:off x="1066800" y="1516063"/>
          <a:ext cx="217488" cy="236537"/>
        </p:xfrm>
        <a:graphic>
          <a:graphicData uri="http://schemas.openxmlformats.org/presentationml/2006/ole">
            <mc:AlternateContent xmlns:mc="http://schemas.openxmlformats.org/markup-compatibility/2006">
              <mc:Choice xmlns:v="urn:schemas-microsoft-com:vml" Requires="v">
                <p:oleObj spid="_x0000_s3077" name="" r:id="rId3" imgW="109220" imgH="119380" progId="Equation.Ribbit">
                  <p:embed/>
                </p:oleObj>
              </mc:Choice>
              <mc:Fallback>
                <p:oleObj name="" r:id="rId3" imgW="109220" imgH="119380" progId="Equation.Ribbit">
                  <p:embed/>
                  <p:pic>
                    <p:nvPicPr>
                      <p:cNvPr id="0" name="图片 3076"/>
                      <p:cNvPicPr/>
                      <p:nvPr/>
                    </p:nvPicPr>
                    <p:blipFill>
                      <a:blip r:embed="rId4"/>
                      <a:stretch>
                        <a:fillRect/>
                      </a:stretch>
                    </p:blipFill>
                    <p:spPr>
                      <a:xfrm>
                        <a:off x="1066800" y="1516063"/>
                        <a:ext cx="217488" cy="236537"/>
                      </a:xfrm>
                      <a:prstGeom prst="rect">
                        <a:avLst/>
                      </a:prstGeom>
                      <a:noFill/>
                      <a:ln w="38100">
                        <a:noFill/>
                        <a:miter/>
                      </a:ln>
                    </p:spPr>
                  </p:pic>
                </p:oleObj>
              </mc:Fallback>
            </mc:AlternateContent>
          </a:graphicData>
        </a:graphic>
      </p:graphicFrame>
      <p:pic>
        <p:nvPicPr>
          <p:cNvPr id="91144" name="Picture 4"/>
          <p:cNvPicPr>
            <a:picLocks noChangeAspect="1"/>
          </p:cNvPicPr>
          <p:nvPr/>
        </p:nvPicPr>
        <p:blipFill>
          <a:blip r:embed="rId5"/>
          <a:stretch>
            <a:fillRect/>
          </a:stretch>
        </p:blipFill>
        <p:spPr>
          <a:xfrm>
            <a:off x="6248400" y="1524000"/>
            <a:ext cx="314325" cy="266700"/>
          </a:xfrm>
          <a:prstGeom prst="rect">
            <a:avLst/>
          </a:prstGeom>
          <a:noFill/>
          <a:ln w="12700">
            <a:noFill/>
          </a:ln>
        </p:spPr>
      </p:pic>
      <p:graphicFrame>
        <p:nvGraphicFramePr>
          <p:cNvPr id="91145" name="Object 5"/>
          <p:cNvGraphicFramePr/>
          <p:nvPr/>
        </p:nvGraphicFramePr>
        <p:xfrm>
          <a:off x="2438400" y="1527175"/>
          <a:ext cx="104775" cy="301625"/>
        </p:xfrm>
        <a:graphic>
          <a:graphicData uri="http://schemas.openxmlformats.org/presentationml/2006/ole">
            <mc:AlternateContent xmlns:mc="http://schemas.openxmlformats.org/markup-compatibility/2006">
              <mc:Choice xmlns:v="urn:schemas-microsoft-com:vml" Requires="v">
                <p:oleObj spid="_x0000_s3079" name="" r:id="rId6" imgW="52070" imgH="152400" progId="Equation.Ribbit">
                  <p:embed/>
                </p:oleObj>
              </mc:Choice>
              <mc:Fallback>
                <p:oleObj name="" r:id="rId6" imgW="52070" imgH="152400" progId="Equation.Ribbit">
                  <p:embed/>
                  <p:pic>
                    <p:nvPicPr>
                      <p:cNvPr id="0" name="图片 3078"/>
                      <p:cNvPicPr/>
                      <p:nvPr/>
                    </p:nvPicPr>
                    <p:blipFill>
                      <a:blip r:embed="rId7"/>
                      <a:stretch>
                        <a:fillRect/>
                      </a:stretch>
                    </p:blipFill>
                    <p:spPr>
                      <a:xfrm>
                        <a:off x="2438400" y="1527175"/>
                        <a:ext cx="104775" cy="301625"/>
                      </a:xfrm>
                      <a:prstGeom prst="rect">
                        <a:avLst/>
                      </a:prstGeom>
                      <a:noFill/>
                      <a:ln w="38100">
                        <a:noFill/>
                        <a:miter/>
                      </a:ln>
                    </p:spPr>
                  </p:pic>
                </p:oleObj>
              </mc:Fallback>
            </mc:AlternateContent>
          </a:graphicData>
        </a:graphic>
      </p:graphicFrame>
      <p:pic>
        <p:nvPicPr>
          <p:cNvPr id="91146" name="Picture 4"/>
          <p:cNvPicPr>
            <a:picLocks noChangeAspect="1"/>
          </p:cNvPicPr>
          <p:nvPr/>
        </p:nvPicPr>
        <p:blipFill>
          <a:blip r:embed="rId5"/>
          <a:stretch>
            <a:fillRect/>
          </a:stretch>
        </p:blipFill>
        <p:spPr>
          <a:xfrm>
            <a:off x="2895600" y="4076700"/>
            <a:ext cx="314325" cy="266700"/>
          </a:xfrm>
          <a:prstGeom prst="rect">
            <a:avLst/>
          </a:prstGeom>
          <a:noFill/>
          <a:ln w="12700">
            <a:noFill/>
          </a:ln>
        </p:spPr>
      </p:pic>
      <p:pic>
        <p:nvPicPr>
          <p:cNvPr id="91147" name="Picture 6"/>
          <p:cNvPicPr>
            <a:picLocks noChangeAspect="1"/>
          </p:cNvPicPr>
          <p:nvPr/>
        </p:nvPicPr>
        <p:blipFill>
          <a:blip r:embed="rId8"/>
          <a:stretch>
            <a:fillRect/>
          </a:stretch>
        </p:blipFill>
        <p:spPr>
          <a:xfrm>
            <a:off x="1981200" y="4495800"/>
            <a:ext cx="2057400" cy="666750"/>
          </a:xfrm>
          <a:prstGeom prst="rect">
            <a:avLst/>
          </a:prstGeom>
          <a:noFill/>
          <a:ln w="12700">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内容占位符 2"/>
          <p:cNvSpPr txBox="1"/>
          <p:nvPr/>
        </p:nvSpPr>
        <p:spPr>
          <a:xfrm>
            <a:off x="474663" y="1271588"/>
            <a:ext cx="7577137" cy="481012"/>
          </a:xfrm>
          <a:prstGeom prst="rect">
            <a:avLst/>
          </a:prstGeom>
          <a:noFill/>
          <a:ln w="9525">
            <a:noFill/>
          </a:ln>
        </p:spPr>
        <p:txBody>
          <a:bodyPr tIns="46800" anchor="t" anchorCtr="0"/>
          <a:p>
            <a:pPr>
              <a:lnSpc>
                <a:spcPct val="90000"/>
              </a:lnSpc>
              <a:spcBef>
                <a:spcPts val="1000"/>
              </a:spcBef>
              <a:buClr>
                <a:schemeClr val="accent1"/>
              </a:buClr>
              <a:buFont typeface="Wingdings" panose="05000000000000000000" pitchFamily="2" charset="2"/>
            </a:pPr>
            <a:endParaRPr lang="zh-CN" altLang="en-US" sz="2200" dirty="0">
              <a:latin typeface="Verdana" panose="020B0604030504040204" pitchFamily="34" charset="0"/>
              <a:ea typeface="幼圆" panose="02010509060101010101" pitchFamily="49" charset="-122"/>
            </a:endParaRPr>
          </a:p>
        </p:txBody>
      </p:sp>
      <p:sp>
        <p:nvSpPr>
          <p:cNvPr id="10" name="内容占位符 2"/>
          <p:cNvSpPr txBox="1"/>
          <p:nvPr/>
        </p:nvSpPr>
        <p:spPr>
          <a:xfrm>
            <a:off x="603250" y="1271588"/>
            <a:ext cx="7577138" cy="5053013"/>
          </a:xfrm>
          <a:prstGeom prst="rect">
            <a:avLst/>
          </a:prstGeom>
        </p:spPr>
        <p:txBody>
          <a:bodyPr tIns="46800"/>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1000"/>
              </a:spcBef>
              <a:spcAft>
                <a:spcPct val="0"/>
              </a:spcAft>
              <a:buClr>
                <a:schemeClr val="accent1"/>
              </a:buClr>
              <a:buSzTx/>
              <a:buFont typeface="Wingdings" panose="05000000000000000000" pitchFamily="2" charset="2"/>
              <a:buNone/>
              <a:defRPr/>
            </a:pPr>
            <a:r>
              <a:rPr kumimoji="0" lang="zh-CN" altLang="en-US" sz="2400" b="0" i="0" u="none" strike="noStrike" kern="1200" cap="none" spc="0" normalizeH="0" baseline="0" noProof="0" smtClean="0">
                <a:ln>
                  <a:noFill/>
                </a:ln>
                <a:solidFill>
                  <a:schemeClr val="tx1"/>
                </a:solidFill>
                <a:effectLst/>
                <a:uLnTx/>
                <a:uFillTx/>
                <a:latin typeface="Verdana" panose="020B0604030504040204" pitchFamily="34" charset="0"/>
                <a:ea typeface="幼圆" panose="02010509060101010101" pitchFamily="49" charset="-122"/>
                <a:cs typeface="+mn-cs"/>
              </a:rPr>
              <a:t>因为   服从自由度为</a:t>
            </a:r>
            <a:r>
              <a:rPr kumimoji="0" lang="en-US" altLang="zh-CN" sz="2400" b="0" i="0" u="none" strike="noStrike" kern="1200" cap="none" spc="0" normalizeH="0" baseline="0" noProof="0" smtClean="0">
                <a:ln>
                  <a:noFill/>
                </a:ln>
                <a:solidFill>
                  <a:schemeClr val="tx1"/>
                </a:solidFill>
                <a:effectLst/>
                <a:uLnTx/>
                <a:uFillTx/>
                <a:latin typeface="Verdana" panose="020B0604030504040204" pitchFamily="34" charset="0"/>
                <a:ea typeface="幼圆" panose="02010509060101010101" pitchFamily="49" charset="-122"/>
                <a:cs typeface="+mn-cs"/>
              </a:rPr>
              <a:t>k-1</a:t>
            </a:r>
            <a:r>
              <a:rPr kumimoji="0" lang="zh-CN" altLang="en-US" sz="2400" b="0" i="0" u="none" strike="noStrike" kern="1200" cap="none" spc="0" normalizeH="0" baseline="0" noProof="0" smtClean="0">
                <a:ln>
                  <a:noFill/>
                </a:ln>
                <a:solidFill>
                  <a:schemeClr val="tx1"/>
                </a:solidFill>
                <a:effectLst/>
                <a:uLnTx/>
                <a:uFillTx/>
                <a:latin typeface="Verdana" panose="020B0604030504040204" pitchFamily="34" charset="0"/>
                <a:ea typeface="幼圆" panose="02010509060101010101" pitchFamily="49" charset="-122"/>
                <a:cs typeface="+mn-cs"/>
              </a:rPr>
              <a:t>和</a:t>
            </a:r>
            <a:r>
              <a:rPr kumimoji="0" lang="en-US" altLang="zh-CN" sz="2400" b="0" i="0" u="none" strike="noStrike" kern="1200" cap="none" spc="0" normalizeH="0" baseline="0" noProof="0" smtClean="0">
                <a:ln>
                  <a:noFill/>
                </a:ln>
                <a:solidFill>
                  <a:schemeClr val="tx1"/>
                </a:solidFill>
                <a:effectLst/>
                <a:uLnTx/>
                <a:uFillTx/>
                <a:latin typeface="Verdana" panose="020B0604030504040204" pitchFamily="34" charset="0"/>
                <a:ea typeface="幼圆" panose="02010509060101010101" pitchFamily="49" charset="-122"/>
                <a:cs typeface="+mn-cs"/>
              </a:rPr>
              <a:t>(k-1)(N-1)</a:t>
            </a:r>
            <a:r>
              <a:rPr kumimoji="0" lang="zh-CN" altLang="en-US" sz="2400" b="0" i="0" u="none" strike="noStrike" kern="1200" cap="none" spc="0" normalizeH="0" baseline="0" noProof="0" smtClean="0">
                <a:ln>
                  <a:noFill/>
                </a:ln>
                <a:solidFill>
                  <a:schemeClr val="tx1"/>
                </a:solidFill>
                <a:effectLst/>
                <a:uLnTx/>
                <a:uFillTx/>
                <a:latin typeface="Verdana" panose="020B0604030504040204" pitchFamily="34" charset="0"/>
                <a:ea typeface="幼圆" panose="02010509060101010101" pitchFamily="49" charset="-122"/>
                <a:cs typeface="+mn-cs"/>
              </a:rPr>
              <a:t>的</a:t>
            </a:r>
            <a:r>
              <a:rPr kumimoji="0" lang="en-US" altLang="zh-CN" sz="2400" b="0" i="0" u="none" strike="noStrike" kern="1200" cap="none" spc="0" normalizeH="0" baseline="0" noProof="0" smtClean="0">
                <a:ln>
                  <a:noFill/>
                </a:ln>
                <a:solidFill>
                  <a:schemeClr val="tx1"/>
                </a:solidFill>
                <a:effectLst/>
                <a:uLnTx/>
                <a:uFillTx/>
                <a:latin typeface="Verdana" panose="020B0604030504040204" pitchFamily="34" charset="0"/>
                <a:ea typeface="幼圆" panose="02010509060101010101" pitchFamily="49" charset="-122"/>
                <a:cs typeface="+mn-cs"/>
              </a:rPr>
              <a:t>F</a:t>
            </a:r>
            <a:r>
              <a:rPr kumimoji="0" lang="zh-CN" altLang="en-US" sz="2400" b="0" i="0" u="none" strike="noStrike" kern="1200" cap="none" spc="0" normalizeH="0" baseline="0" noProof="0" smtClean="0">
                <a:ln>
                  <a:noFill/>
                </a:ln>
                <a:solidFill>
                  <a:schemeClr val="tx1"/>
                </a:solidFill>
                <a:effectLst/>
                <a:uLnTx/>
                <a:uFillTx/>
                <a:latin typeface="Verdana" panose="020B0604030504040204" pitchFamily="34" charset="0"/>
                <a:ea typeface="幼圆" panose="02010509060101010101" pitchFamily="49" charset="-122"/>
                <a:cs typeface="+mn-cs"/>
              </a:rPr>
              <a:t>分布，</a:t>
            </a:r>
            <a:r>
              <a:rPr kumimoji="0" lang="zh-CN" altLang="en-US" sz="2400" b="0" i="0" u="none" strike="noStrike" kern="1200" cap="none" spc="0" normalizeH="0" baseline="0" noProof="0" err="1" smtClean="0">
                <a:ln>
                  <a:noFill/>
                </a:ln>
                <a:solidFill>
                  <a:schemeClr val="tx1"/>
                </a:solidFill>
                <a:effectLst/>
                <a:uLnTx/>
                <a:uFillTx/>
                <a:latin typeface="Verdana" panose="020B0604030504040204" pitchFamily="34" charset="0"/>
                <a:ea typeface="幼圆" panose="02010509060101010101" pitchFamily="49" charset="-122"/>
                <a:cs typeface="+mn-cs"/>
              </a:rPr>
              <a:t>如果计算得到的</a:t>
            </a:r>
            <a:r>
              <a:rPr kumimoji="0" lang="en-US"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幼圆" panose="02010509060101010101" pitchFamily="49" charset="-122"/>
                <a:cs typeface="Times New Roman" panose="02020603050405020304" pitchFamily="18" charset="0"/>
              </a:rPr>
              <a:t>      </a:t>
            </a:r>
            <a:r>
              <a:rPr kumimoji="0" lang="zh-CN" altLang="en-US" sz="2400" b="0" i="0" u="none" strike="noStrike" kern="1200" cap="none" spc="0" normalizeH="0" baseline="0" noProof="0" err="1" smtClean="0">
                <a:ln>
                  <a:noFill/>
                </a:ln>
                <a:solidFill>
                  <a:schemeClr val="tx1"/>
                </a:solidFill>
                <a:effectLst/>
                <a:uLnTx/>
                <a:uFillTx/>
                <a:latin typeface="Times New Roman" panose="02020603050405020304" pitchFamily="18" charset="0"/>
                <a:ea typeface="幼圆" panose="02010509060101010101" pitchFamily="49" charset="-122"/>
                <a:cs typeface="Times New Roman" panose="02020603050405020304" pitchFamily="18" charset="0"/>
              </a:rPr>
              <a:t>值小于</a:t>
            </a:r>
            <a:r>
              <a:rPr kumimoji="0" lang="en-US"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幼圆" panose="02010509060101010101" pitchFamily="49" charset="-122"/>
                <a:cs typeface="Times New Roman" panose="02020603050405020304" pitchFamily="18" charset="0"/>
              </a:rPr>
              <a:t> </a:t>
            </a:r>
            <a:r>
              <a:rPr kumimoji="0" lang="en-US" altLang="zh-CN" sz="2400" b="0" i="0" u="none" strike="noStrike" kern="1200" cap="none" spc="0" normalizeH="0" baseline="0" noProof="0" err="1" smtClean="0">
                <a:ln>
                  <a:noFill/>
                </a:ln>
                <a:solidFill>
                  <a:schemeClr val="tx1"/>
                </a:solidFill>
                <a:effectLst/>
                <a:uLnTx/>
                <a:uFillTx/>
                <a:latin typeface="Times New Roman" panose="02020603050405020304" pitchFamily="18" charset="0"/>
                <a:ea typeface="幼圆" panose="02010509060101010101" pitchFamily="49" charset="-122"/>
                <a:cs typeface="Times New Roman" panose="02020603050405020304" pitchFamily="18" charset="0"/>
              </a:rPr>
              <a:t>F</a:t>
            </a:r>
            <a:r>
              <a:rPr kumimoji="0" lang="zh-CN" altLang="en-US" sz="2400" b="0" i="0" u="none" strike="noStrike" kern="1200" cap="none" spc="0" normalizeH="0" baseline="0" noProof="0" err="1" smtClean="0">
                <a:ln>
                  <a:noFill/>
                </a:ln>
                <a:solidFill>
                  <a:schemeClr val="tx1"/>
                </a:solidFill>
                <a:effectLst/>
                <a:uLnTx/>
                <a:uFillTx/>
                <a:latin typeface="Verdana" panose="020B0604030504040204" pitchFamily="34" charset="0"/>
                <a:ea typeface="幼圆" panose="02010509060101010101" pitchFamily="49" charset="-122"/>
                <a:cs typeface="+mn-cs"/>
              </a:rPr>
              <a:t>检验的常用临界值</a:t>
            </a:r>
            <a:r>
              <a:rPr kumimoji="0" lang="zh-CN" altLang="en-US" sz="2400" b="0" i="0" u="none" strike="noStrike" kern="1200" cap="none" spc="0" normalizeH="0" baseline="0" noProof="0" smtClean="0">
                <a:ln>
                  <a:noFill/>
                </a:ln>
                <a:solidFill>
                  <a:schemeClr val="tx1"/>
                </a:solidFill>
                <a:effectLst/>
                <a:uLnTx/>
                <a:uFillTx/>
                <a:latin typeface="Verdana" panose="020B0604030504040204" pitchFamily="34" charset="0"/>
                <a:ea typeface="幼圆" panose="02010509060101010101" pitchFamily="49" charset="-122"/>
                <a:cs typeface="+mn-cs"/>
              </a:rPr>
              <a:t>（</a:t>
            </a:r>
            <a:r>
              <a:rPr kumimoji="0" lang="en-US"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幼圆" panose="02010509060101010101" pitchFamily="49" charset="-122"/>
                <a:cs typeface="Times New Roman" panose="02020603050405020304" pitchFamily="18" charset="0"/>
              </a:rPr>
              <a:t> </a:t>
            </a:r>
            <a:r>
              <a:rPr kumimoji="0" lang="en-US" altLang="zh-CN" sz="2400" b="0" i="0" u="none" strike="noStrike" kern="1200" cap="none" spc="0" normalizeH="0" baseline="0" noProof="0" err="1" smtClean="0">
                <a:ln>
                  <a:noFill/>
                </a:ln>
                <a:solidFill>
                  <a:schemeClr val="tx1"/>
                </a:solidFill>
                <a:effectLst/>
                <a:uLnTx/>
                <a:uFillTx/>
                <a:latin typeface="Times New Roman" panose="02020603050405020304" pitchFamily="18" charset="0"/>
                <a:ea typeface="幼圆" panose="02010509060101010101" pitchFamily="49" charset="-122"/>
                <a:cs typeface="Times New Roman" panose="02020603050405020304" pitchFamily="18" charset="0"/>
              </a:rPr>
              <a:t>F</a:t>
            </a:r>
            <a:r>
              <a:rPr kumimoji="0" lang="zh-CN" altLang="en-US" sz="2400" b="0" i="0" u="none" strike="noStrike" kern="1200" cap="none" spc="0" normalizeH="0" baseline="0" noProof="0" err="1" smtClean="0">
                <a:ln>
                  <a:noFill/>
                </a:ln>
                <a:solidFill>
                  <a:schemeClr val="tx1"/>
                </a:solidFill>
                <a:effectLst/>
                <a:uLnTx/>
                <a:uFillTx/>
                <a:latin typeface="Verdana" panose="020B0604030504040204" pitchFamily="34" charset="0"/>
                <a:ea typeface="幼圆" panose="02010509060101010101" pitchFamily="49" charset="-122"/>
                <a:cs typeface="+mn-cs"/>
              </a:rPr>
              <a:t>检验的常用临界值可通过查表得到</a:t>
            </a:r>
            <a:r>
              <a:rPr kumimoji="0" lang="zh-CN" altLang="en-US" sz="2400" b="0" i="0" u="none" strike="noStrike" kern="1200" cap="none" spc="0" normalizeH="0" baseline="0" noProof="0" smtClean="0">
                <a:ln>
                  <a:noFill/>
                </a:ln>
                <a:solidFill>
                  <a:schemeClr val="tx1"/>
                </a:solidFill>
                <a:effectLst/>
                <a:uLnTx/>
                <a:uFillTx/>
                <a:latin typeface="Verdana" panose="020B0604030504040204" pitchFamily="34" charset="0"/>
                <a:ea typeface="幼圆" panose="02010509060101010101" pitchFamily="49" charset="-122"/>
                <a:cs typeface="+mn-cs"/>
              </a:rPr>
              <a:t>），则认为所有比较的算法是相同的；否则可认为所有比较的算法是显著不同的，这时需进行“后续检验”来进一步区分各算法，常用的有</a:t>
            </a:r>
            <a:r>
              <a:rPr kumimoji="0" lang="en-US"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幼圆" panose="02010509060101010101" pitchFamily="49" charset="-122"/>
                <a:cs typeface="Times New Roman" panose="02020603050405020304" pitchFamily="18" charset="0"/>
              </a:rPr>
              <a:t>Nemenyi</a:t>
            </a:r>
            <a:r>
              <a:rPr kumimoji="0" lang="zh-CN"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幼圆" panose="02010509060101010101" pitchFamily="49" charset="-122"/>
                <a:cs typeface="Times New Roman" panose="02020603050405020304" pitchFamily="18" charset="0"/>
              </a:rPr>
              <a:t>后续检验。</a:t>
            </a:r>
            <a:endParaRPr kumimoji="0" lang="en-US"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幼圆" panose="02010509060101010101" pitchFamily="49" charset="-122"/>
              <a:cs typeface="Times New Roman" panose="02020603050405020304" pitchFamily="18" charset="0"/>
            </a:endParaRPr>
          </a:p>
          <a:p>
            <a:pPr marL="0" marR="0" lvl="0" indent="0" algn="l" defTabSz="914400" rtl="0" eaLnBrk="1" fontAlgn="base" latinLnBrk="0" hangingPunct="1">
              <a:lnSpc>
                <a:spcPct val="100000"/>
              </a:lnSpc>
              <a:spcBef>
                <a:spcPts val="1000"/>
              </a:spcBef>
              <a:spcAft>
                <a:spcPct val="0"/>
              </a:spcAft>
              <a:buClr>
                <a:schemeClr val="accent1"/>
              </a:buClr>
              <a:buSzTx/>
              <a:buFont typeface="Wingdings" panose="05000000000000000000" pitchFamily="2" charset="2"/>
              <a:buNone/>
              <a:defRPr/>
            </a:pPr>
            <a:endParaRPr kumimoji="0" lang="en-US" altLang="zh-CN" sz="2400" b="0" i="0" u="none" strike="noStrike" kern="1200" cap="none" spc="0" normalizeH="0" baseline="0" noProof="0" smtClean="0">
              <a:ln>
                <a:noFill/>
              </a:ln>
              <a:solidFill>
                <a:schemeClr val="tx1"/>
              </a:solidFill>
              <a:effectLst/>
              <a:uLnTx/>
              <a:uFillTx/>
              <a:latin typeface="+mn-lt"/>
              <a:ea typeface="+mn-ea"/>
              <a:cs typeface="+mn-cs"/>
            </a:endParaRPr>
          </a:p>
        </p:txBody>
      </p:sp>
      <p:sp>
        <p:nvSpPr>
          <p:cNvPr id="93187" name="TextBox 15"/>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三、比较检验</a:t>
            </a:r>
            <a:endParaRPr lang="zh-CN" altLang="en-US" sz="3600" dirty="0">
              <a:solidFill>
                <a:srgbClr val="0000CC"/>
              </a:solidFill>
              <a:latin typeface="楷体" panose="02010609060101010101" pitchFamily="49" charset="-122"/>
              <a:ea typeface="楷体" panose="02010609060101010101" pitchFamily="49" charset="-122"/>
            </a:endParaRPr>
          </a:p>
        </p:txBody>
      </p:sp>
      <p:graphicFrame>
        <p:nvGraphicFramePr>
          <p:cNvPr id="93188" name="Object 4"/>
          <p:cNvGraphicFramePr/>
          <p:nvPr/>
        </p:nvGraphicFramePr>
        <p:xfrm>
          <a:off x="2286000" y="1825625"/>
          <a:ext cx="304800" cy="231775"/>
        </p:xfrm>
        <a:graphic>
          <a:graphicData uri="http://schemas.openxmlformats.org/presentationml/2006/ole">
            <mc:AlternateContent xmlns:mc="http://schemas.openxmlformats.org/markup-compatibility/2006">
              <mc:Choice xmlns:v="urn:schemas-microsoft-com:vml" Requires="v">
                <p:oleObj spid="_x0000_s3084" name="" r:id="rId1" imgW="153670" imgH="116840" progId="Equation.Ribbit">
                  <p:embed/>
                </p:oleObj>
              </mc:Choice>
              <mc:Fallback>
                <p:oleObj name="" r:id="rId1" imgW="153670" imgH="116840" progId="Equation.Ribbit">
                  <p:embed/>
                  <p:pic>
                    <p:nvPicPr>
                      <p:cNvPr id="0" name="图片 3083"/>
                      <p:cNvPicPr/>
                      <p:nvPr/>
                    </p:nvPicPr>
                    <p:blipFill>
                      <a:blip r:embed="rId2"/>
                      <a:stretch>
                        <a:fillRect/>
                      </a:stretch>
                    </p:blipFill>
                    <p:spPr>
                      <a:xfrm>
                        <a:off x="2286000" y="1825625"/>
                        <a:ext cx="304800" cy="231775"/>
                      </a:xfrm>
                      <a:prstGeom prst="rect">
                        <a:avLst/>
                      </a:prstGeom>
                      <a:noFill/>
                      <a:ln w="38100">
                        <a:noFill/>
                        <a:miter/>
                      </a:ln>
                    </p:spPr>
                  </p:pic>
                </p:oleObj>
              </mc:Fallback>
            </mc:AlternateContent>
          </a:graphicData>
        </a:graphic>
      </p:graphicFrame>
      <p:pic>
        <p:nvPicPr>
          <p:cNvPr id="93189" name="Picture 7"/>
          <p:cNvPicPr>
            <a:picLocks noChangeAspect="1"/>
          </p:cNvPicPr>
          <p:nvPr/>
        </p:nvPicPr>
        <p:blipFill>
          <a:blip r:embed="rId3"/>
          <a:stretch>
            <a:fillRect/>
          </a:stretch>
        </p:blipFill>
        <p:spPr>
          <a:xfrm>
            <a:off x="1066800" y="3652838"/>
            <a:ext cx="6753225" cy="2747962"/>
          </a:xfrm>
          <a:prstGeom prst="rect">
            <a:avLst/>
          </a:prstGeom>
          <a:noFill/>
          <a:ln w="12700">
            <a:noFill/>
          </a:ln>
        </p:spPr>
      </p:pic>
      <p:graphicFrame>
        <p:nvGraphicFramePr>
          <p:cNvPr id="93190" name="Object 7"/>
          <p:cNvGraphicFramePr/>
          <p:nvPr/>
        </p:nvGraphicFramePr>
        <p:xfrm>
          <a:off x="1295400" y="1444625"/>
          <a:ext cx="304800" cy="231775"/>
        </p:xfrm>
        <a:graphic>
          <a:graphicData uri="http://schemas.openxmlformats.org/presentationml/2006/ole">
            <mc:AlternateContent xmlns:mc="http://schemas.openxmlformats.org/markup-compatibility/2006">
              <mc:Choice xmlns:v="urn:schemas-microsoft-com:vml" Requires="v">
                <p:oleObj spid="_x0000_s3081" name="" r:id="rId4" imgW="153670" imgH="116840" progId="Equation.Ribbit">
                  <p:embed/>
                </p:oleObj>
              </mc:Choice>
              <mc:Fallback>
                <p:oleObj name="" r:id="rId4" imgW="153670" imgH="116840" progId="Equation.Ribbit">
                  <p:embed/>
                  <p:pic>
                    <p:nvPicPr>
                      <p:cNvPr id="0" name="图片 3080"/>
                      <p:cNvPicPr/>
                      <p:nvPr/>
                    </p:nvPicPr>
                    <p:blipFill>
                      <a:blip r:embed="rId2"/>
                      <a:stretch>
                        <a:fillRect/>
                      </a:stretch>
                    </p:blipFill>
                    <p:spPr>
                      <a:xfrm>
                        <a:off x="1295400" y="1444625"/>
                        <a:ext cx="304800" cy="231775"/>
                      </a:xfrm>
                      <a:prstGeom prst="rect">
                        <a:avLst/>
                      </a:prstGeom>
                      <a:noFill/>
                      <a:ln w="38100">
                        <a:noFill/>
                        <a:miter/>
                      </a:ln>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内容占位符 2"/>
          <p:cNvSpPr txBox="1"/>
          <p:nvPr/>
        </p:nvSpPr>
        <p:spPr>
          <a:xfrm>
            <a:off x="474663" y="1271588"/>
            <a:ext cx="7577137" cy="481012"/>
          </a:xfrm>
          <a:prstGeom prst="rect">
            <a:avLst/>
          </a:prstGeom>
          <a:noFill/>
          <a:ln w="9525">
            <a:noFill/>
          </a:ln>
        </p:spPr>
        <p:txBody>
          <a:bodyPr tIns="46800" anchor="t" anchorCtr="0"/>
          <a:p>
            <a:pPr>
              <a:lnSpc>
                <a:spcPct val="90000"/>
              </a:lnSpc>
              <a:spcBef>
                <a:spcPts val="1000"/>
              </a:spcBef>
              <a:buClr>
                <a:schemeClr val="accent1"/>
              </a:buClr>
              <a:buFont typeface="Wingdings" panose="05000000000000000000" pitchFamily="2" charset="2"/>
            </a:pPr>
            <a:endParaRPr lang="zh-CN" altLang="en-US" sz="2200" dirty="0">
              <a:latin typeface="Verdana" panose="020B0604030504040204" pitchFamily="34" charset="0"/>
              <a:ea typeface="幼圆" panose="02010509060101010101" pitchFamily="49" charset="-122"/>
            </a:endParaRPr>
          </a:p>
        </p:txBody>
      </p:sp>
      <p:sp>
        <p:nvSpPr>
          <p:cNvPr id="10" name="内容占位符 2"/>
          <p:cNvSpPr txBox="1"/>
          <p:nvPr/>
        </p:nvSpPr>
        <p:spPr>
          <a:xfrm>
            <a:off x="603250" y="990600"/>
            <a:ext cx="7577138" cy="5053013"/>
          </a:xfrm>
          <a:prstGeom prst="rect">
            <a:avLst/>
          </a:prstGeom>
        </p:spPr>
        <p:txBody>
          <a:bodyPr tIns="46800"/>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150000"/>
              </a:lnSpc>
              <a:spcBef>
                <a:spcPts val="1000"/>
              </a:spcBef>
              <a:spcAft>
                <a:spcPct val="0"/>
              </a:spcAft>
              <a:buClr>
                <a:schemeClr val="accent1"/>
              </a:buClr>
              <a:buSzTx/>
              <a:buFont typeface="Wingdings" panose="05000000000000000000" pitchFamily="2" charset="2"/>
              <a:buNone/>
              <a:defRPr/>
            </a:pPr>
            <a:r>
              <a:rPr kumimoji="0" lang="en-US" altLang="zh-CN" sz="2400" b="0" i="0" u="none" strike="noStrike" kern="1200" cap="none" spc="0" normalizeH="0" baseline="0" noProof="0" err="1" smtClean="0">
                <a:ln>
                  <a:noFill/>
                </a:ln>
                <a:solidFill>
                  <a:schemeClr val="tx1"/>
                </a:solidFill>
                <a:effectLst/>
                <a:uLnTx/>
                <a:uFillTx/>
                <a:latin typeface="Times New Roman" panose="02020603050405020304" pitchFamily="18" charset="0"/>
                <a:ea typeface="幼圆" panose="02010509060101010101" pitchFamily="49" charset="-122"/>
                <a:cs typeface="Times New Roman" panose="02020603050405020304" pitchFamily="18" charset="0"/>
              </a:rPr>
              <a:t>Nemenyi</a:t>
            </a:r>
            <a:r>
              <a:rPr kumimoji="0" lang="zh-CN" altLang="en-US" sz="2400" b="0" i="0" u="none" strike="noStrike" kern="1200" cap="none" spc="0" normalizeH="0" baseline="0" noProof="0" err="1" smtClean="0">
                <a:ln>
                  <a:noFill/>
                </a:ln>
                <a:solidFill>
                  <a:schemeClr val="tx1"/>
                </a:solidFill>
                <a:effectLst/>
                <a:uLnTx/>
                <a:uFillTx/>
                <a:latin typeface="Times New Roman" panose="02020603050405020304" pitchFamily="18" charset="0"/>
                <a:ea typeface="幼圆" panose="02010509060101010101" pitchFamily="49" charset="-122"/>
                <a:cs typeface="Times New Roman" panose="02020603050405020304" pitchFamily="18" charset="0"/>
              </a:rPr>
              <a:t>后续</a:t>
            </a:r>
            <a:r>
              <a:rPr kumimoji="0" lang="zh-CN" altLang="en-US" sz="2400" b="0" i="0" u="none" strike="noStrike" kern="1200" cap="none" spc="0" normalizeH="0" baseline="0" noProof="0" err="1" smtClean="0">
                <a:ln>
                  <a:noFill/>
                </a:ln>
                <a:solidFill>
                  <a:schemeClr val="tx1"/>
                </a:solidFill>
                <a:effectLst/>
                <a:uLnTx/>
                <a:uFillTx/>
                <a:latin typeface="Verdana" panose="020B0604030504040204" pitchFamily="34" charset="0"/>
                <a:ea typeface="幼圆" panose="02010509060101010101" pitchFamily="49" charset="-122"/>
                <a:cs typeface="+mn-cs"/>
              </a:rPr>
              <a:t>检验计算平均序值差别的临界阈值</a:t>
            </a:r>
            <a:endParaRPr kumimoji="0" lang="en-US" altLang="zh-CN" sz="2400" b="0" i="0" u="none" strike="noStrike" kern="1200" cap="none" spc="0" normalizeH="0" baseline="0" noProof="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0" marR="0" lvl="0" indent="0" algn="l" defTabSz="914400" rtl="0" eaLnBrk="1" fontAlgn="base" latinLnBrk="0" hangingPunct="1">
              <a:lnSpc>
                <a:spcPct val="150000"/>
              </a:lnSpc>
              <a:spcBef>
                <a:spcPts val="1000"/>
              </a:spcBef>
              <a:spcAft>
                <a:spcPct val="0"/>
              </a:spcAft>
              <a:buClr>
                <a:schemeClr val="accent1"/>
              </a:buClr>
              <a:buSzTx/>
              <a:buFont typeface="Wingdings" panose="05000000000000000000" pitchFamily="2" charset="2"/>
              <a:buNone/>
              <a:defRPr/>
            </a:pPr>
            <a:endParaRPr kumimoji="0" lang="en-US" altLang="zh-CN" sz="2400" b="0" i="0" u="none" strike="noStrike" kern="1200" cap="none" spc="0" normalizeH="0" baseline="0" noProof="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0" marR="0" lvl="0" indent="0" algn="l" defTabSz="914400" rtl="0" eaLnBrk="1" fontAlgn="base" latinLnBrk="0" hangingPunct="1">
              <a:lnSpc>
                <a:spcPct val="100000"/>
              </a:lnSpc>
              <a:spcBef>
                <a:spcPts val="1000"/>
              </a:spcBef>
              <a:spcAft>
                <a:spcPct val="0"/>
              </a:spcAft>
              <a:buClr>
                <a:schemeClr val="accent1"/>
              </a:buClr>
              <a:buSzTx/>
              <a:buFont typeface="Wingdings" panose="05000000000000000000" pitchFamily="2" charset="2"/>
              <a:buNone/>
              <a:defRPr/>
            </a:pPr>
            <a:r>
              <a:rPr kumimoji="0" lang="zh-CN" altLang="en-US" sz="2400" b="0" i="0" u="none" strike="noStrike" kern="1200" cap="none" spc="0" normalizeH="0" baseline="0" noProof="0" err="1" smtClean="0">
                <a:ln>
                  <a:noFill/>
                </a:ln>
                <a:solidFill>
                  <a:schemeClr val="tx1"/>
                </a:solidFill>
                <a:effectLst/>
                <a:uLnTx/>
                <a:uFillTx/>
                <a:latin typeface="Verdana" panose="020B0604030504040204" pitchFamily="34" charset="0"/>
                <a:ea typeface="幼圆" panose="02010509060101010101" pitchFamily="49" charset="-122"/>
                <a:cs typeface="+mn-cs"/>
              </a:rPr>
              <a:t>其中</a:t>
            </a:r>
            <a:r>
              <a:rPr kumimoji="0" lang="zh-CN" altLang="en-US" sz="2400" b="0" i="0" u="none" strike="noStrike" kern="1200" cap="none" spc="0" normalizeH="0" baseline="0" noProof="0" smtClean="0">
                <a:ln>
                  <a:noFill/>
                </a:ln>
                <a:solidFill>
                  <a:schemeClr val="tx1"/>
                </a:solidFill>
                <a:effectLst/>
                <a:uLnTx/>
                <a:uFillTx/>
                <a:latin typeface="Verdana" panose="020B0604030504040204" pitchFamily="34" charset="0"/>
                <a:ea typeface="幼圆" panose="02010509060101010101" pitchFamily="49" charset="-122"/>
                <a:cs typeface="+mn-cs"/>
              </a:rPr>
              <a:t>   </a:t>
            </a:r>
            <a:r>
              <a:rPr kumimoji="0" lang="zh-CN" altLang="en-US" sz="2400" b="0" i="0" u="none" strike="noStrike" kern="1200" cap="none" spc="0" normalizeH="0" baseline="0" noProof="0" err="1" smtClean="0">
                <a:ln>
                  <a:noFill/>
                </a:ln>
                <a:solidFill>
                  <a:schemeClr val="tx1"/>
                </a:solidFill>
                <a:effectLst/>
                <a:uLnTx/>
                <a:uFillTx/>
                <a:latin typeface="Verdana" panose="020B0604030504040204" pitchFamily="34" charset="0"/>
                <a:ea typeface="幼圆" panose="02010509060101010101" pitchFamily="49" charset="-122"/>
                <a:cs typeface="+mn-cs"/>
              </a:rPr>
              <a:t>是</a:t>
            </a:r>
            <a:r>
              <a:rPr kumimoji="0" lang="en-US" altLang="zh-CN" sz="2400" b="0" i="0" u="none" strike="noStrike" kern="1200" cap="none" spc="0" normalizeH="0" baseline="0" noProof="0" err="1" smtClean="0">
                <a:ln>
                  <a:noFill/>
                </a:ln>
                <a:solidFill>
                  <a:schemeClr val="tx1"/>
                </a:solidFill>
                <a:effectLst/>
                <a:uLnTx/>
                <a:uFillTx/>
                <a:latin typeface="Verdana" panose="020B0604030504040204" pitchFamily="34" charset="0"/>
                <a:ea typeface="幼圆" panose="02010509060101010101" pitchFamily="49" charset="-122"/>
                <a:cs typeface="+mn-cs"/>
              </a:rPr>
              <a:t>Tukey</a:t>
            </a:r>
            <a:r>
              <a:rPr kumimoji="0" lang="zh-CN" altLang="en-US" sz="2400" b="0" i="0" u="none" strike="noStrike" kern="1200" cap="none" spc="0" normalizeH="0" baseline="0" noProof="0" err="1" smtClean="0">
                <a:ln>
                  <a:noFill/>
                </a:ln>
                <a:solidFill>
                  <a:schemeClr val="tx1"/>
                </a:solidFill>
                <a:effectLst/>
                <a:uLnTx/>
                <a:uFillTx/>
                <a:latin typeface="Verdana" panose="020B0604030504040204" pitchFamily="34" charset="0"/>
                <a:ea typeface="幼圆" panose="02010509060101010101" pitchFamily="49" charset="-122"/>
                <a:cs typeface="+mn-cs"/>
              </a:rPr>
              <a:t>分布的临界值，不同置信度下的临界值可通过查找</a:t>
            </a:r>
            <a:r>
              <a:rPr kumimoji="0" lang="en-US" altLang="zh-CN" sz="2400" b="0" i="0" u="none" strike="noStrike" kern="1200" cap="none" spc="0" normalizeH="0" baseline="0" noProof="0" err="1" smtClean="0">
                <a:ln>
                  <a:noFill/>
                </a:ln>
                <a:solidFill>
                  <a:schemeClr val="tx1"/>
                </a:solidFill>
                <a:effectLst/>
                <a:uLnTx/>
                <a:uFillTx/>
                <a:latin typeface="Verdana" panose="020B0604030504040204" pitchFamily="34" charset="0"/>
                <a:ea typeface="幼圆" panose="02010509060101010101" pitchFamily="49" charset="-122"/>
                <a:cs typeface="+mn-cs"/>
              </a:rPr>
              <a:t>Tukey</a:t>
            </a:r>
            <a:r>
              <a:rPr kumimoji="0" lang="zh-CN" altLang="en-US" sz="2400" b="0" i="0" u="none" strike="noStrike" kern="1200" cap="none" spc="0" normalizeH="0" baseline="0" noProof="0" err="1" smtClean="0">
                <a:ln>
                  <a:noFill/>
                </a:ln>
                <a:solidFill>
                  <a:schemeClr val="tx1"/>
                </a:solidFill>
                <a:effectLst/>
                <a:uLnTx/>
                <a:uFillTx/>
                <a:latin typeface="Verdana" panose="020B0604030504040204" pitchFamily="34" charset="0"/>
                <a:ea typeface="幼圆" panose="02010509060101010101" pitchFamily="49" charset="-122"/>
                <a:cs typeface="+mn-cs"/>
              </a:rPr>
              <a:t>分布的临界值表得到</a:t>
            </a:r>
            <a:r>
              <a:rPr kumimoji="0" lang="zh-CN" altLang="en-US" sz="2400" b="0" i="0" u="none" strike="noStrike" kern="1200" cap="none" spc="0" normalizeH="0" baseline="0" noProof="0" smtClean="0">
                <a:ln>
                  <a:noFill/>
                </a:ln>
                <a:solidFill>
                  <a:schemeClr val="tx1"/>
                </a:solidFill>
                <a:effectLst/>
                <a:uLnTx/>
                <a:uFillTx/>
                <a:latin typeface="Verdana" panose="020B0604030504040204" pitchFamily="34" charset="0"/>
                <a:ea typeface="幼圆" panose="02010509060101010101" pitchFamily="49" charset="-122"/>
                <a:cs typeface="+mn-cs"/>
              </a:rPr>
              <a:t>。</a:t>
            </a:r>
            <a:endParaRPr kumimoji="0" lang="en-US" altLang="zh-CN" sz="2400" b="0" i="0" u="none" strike="noStrike" kern="1200" cap="none" spc="0" normalizeH="0" baseline="0" noProof="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0" marR="0" lvl="0" indent="0" algn="l" defTabSz="914400" rtl="0" eaLnBrk="1" fontAlgn="base" latinLnBrk="0" hangingPunct="1">
              <a:lnSpc>
                <a:spcPct val="100000"/>
              </a:lnSpc>
              <a:spcBef>
                <a:spcPts val="1000"/>
              </a:spcBef>
              <a:spcAft>
                <a:spcPct val="0"/>
              </a:spcAft>
              <a:buClr>
                <a:schemeClr val="accent1"/>
              </a:buClr>
              <a:buSzTx/>
              <a:buFont typeface="Wingdings" panose="05000000000000000000" pitchFamily="2" charset="2"/>
              <a:buNone/>
              <a:defRPr/>
            </a:pPr>
            <a:r>
              <a:rPr kumimoji="0" lang="zh-CN" altLang="en-US" sz="2400" b="0" i="0" u="none" strike="noStrike" kern="1200" cap="none" spc="0" normalizeH="0" baseline="0" noProof="0" smtClean="0">
                <a:ln>
                  <a:noFill/>
                </a:ln>
                <a:solidFill>
                  <a:schemeClr val="tx1"/>
                </a:solidFill>
                <a:effectLst/>
                <a:uLnTx/>
                <a:uFillTx/>
                <a:latin typeface="Verdana" panose="020B0604030504040204" pitchFamily="34" charset="0"/>
                <a:ea typeface="幼圆" panose="02010509060101010101" pitchFamily="49" charset="-122"/>
                <a:cs typeface="+mn-cs"/>
              </a:rPr>
              <a:t>如果两个算法的平均序值之差小于临界阈值</a:t>
            </a:r>
            <a:r>
              <a:rPr kumimoji="0" lang="en-US" altLang="zh-CN" sz="2400" b="0" i="0" u="none" strike="noStrike" kern="1200" cap="none" spc="0" normalizeH="0" baseline="0" noProof="0" smtClean="0">
                <a:ln>
                  <a:noFill/>
                </a:ln>
                <a:solidFill>
                  <a:schemeClr val="tx1"/>
                </a:solidFill>
                <a:effectLst/>
                <a:uLnTx/>
                <a:uFillTx/>
                <a:latin typeface="Verdana" panose="020B0604030504040204" pitchFamily="34" charset="0"/>
                <a:ea typeface="幼圆" panose="02010509060101010101" pitchFamily="49" charset="-122"/>
                <a:cs typeface="+mn-cs"/>
              </a:rPr>
              <a:t>CD</a:t>
            </a:r>
            <a:r>
              <a:rPr kumimoji="0" lang="zh-CN" altLang="en-US" sz="2400" b="0" i="0" u="none" strike="noStrike" kern="1200" cap="none" spc="0" normalizeH="0" baseline="0" noProof="0" smtClean="0">
                <a:ln>
                  <a:noFill/>
                </a:ln>
                <a:solidFill>
                  <a:schemeClr val="tx1"/>
                </a:solidFill>
                <a:effectLst/>
                <a:uLnTx/>
                <a:uFillTx/>
                <a:latin typeface="Verdana" panose="020B0604030504040204" pitchFamily="34" charset="0"/>
                <a:ea typeface="幼圆" panose="02010509060101010101" pitchFamily="49" charset="-122"/>
                <a:cs typeface="+mn-cs"/>
              </a:rPr>
              <a:t>，则认为这两个算法的性能在相应的置信度下没有显著差别；否则可认为这两个算法的性能在相应的置信度下有显著差别，且平均序值较小的那个算法的性能较优。</a:t>
            </a:r>
            <a:endParaRPr kumimoji="0" lang="en-US" altLang="zh-CN" sz="2400" b="0" i="0" u="none" strike="noStrike" kern="1200" cap="none" spc="0" normalizeH="0" baseline="0" noProof="0" smtClean="0">
              <a:ln>
                <a:noFill/>
              </a:ln>
              <a:solidFill>
                <a:schemeClr val="tx1"/>
              </a:solidFill>
              <a:effectLst/>
              <a:uLnTx/>
              <a:uFillTx/>
              <a:latin typeface="Verdana" panose="020B0604030504040204" pitchFamily="34" charset="0"/>
              <a:ea typeface="幼圆" panose="02010509060101010101" pitchFamily="49" charset="-122"/>
              <a:cs typeface="+mn-cs"/>
            </a:endParaRPr>
          </a:p>
          <a:p>
            <a:pPr marL="0" marR="0" lvl="0" indent="0" algn="l" defTabSz="914400" rtl="0" eaLnBrk="1" fontAlgn="base" latinLnBrk="0" hangingPunct="1">
              <a:lnSpc>
                <a:spcPct val="100000"/>
              </a:lnSpc>
              <a:spcBef>
                <a:spcPts val="1000"/>
              </a:spcBef>
              <a:spcAft>
                <a:spcPct val="0"/>
              </a:spcAft>
              <a:buClr>
                <a:schemeClr val="accent1"/>
              </a:buClr>
              <a:buSzTx/>
              <a:buFont typeface="Wingdings" panose="05000000000000000000" pitchFamily="2" charset="2"/>
              <a:buNone/>
              <a:defRPr/>
            </a:pPr>
            <a:endParaRPr kumimoji="0" lang="en-US" altLang="zh-CN" sz="2400" b="0" i="0" u="none" strike="noStrike" kern="1200" cap="none" spc="0" normalizeH="0" baseline="0" noProof="0" smtClean="0">
              <a:ln>
                <a:noFill/>
              </a:ln>
              <a:solidFill>
                <a:schemeClr val="tx1"/>
              </a:solidFill>
              <a:effectLst/>
              <a:uLnTx/>
              <a:uFillTx/>
              <a:latin typeface="+mn-lt"/>
              <a:ea typeface="+mn-ea"/>
              <a:cs typeface="+mn-cs"/>
            </a:endParaRPr>
          </a:p>
        </p:txBody>
      </p:sp>
      <p:sp>
        <p:nvSpPr>
          <p:cNvPr id="95235" name="TextBox 15"/>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三、比较检验</a:t>
            </a:r>
            <a:endParaRPr lang="zh-CN" altLang="en-US" sz="3600" dirty="0">
              <a:solidFill>
                <a:srgbClr val="0000CC"/>
              </a:solidFill>
              <a:latin typeface="楷体" panose="02010609060101010101" pitchFamily="49" charset="-122"/>
              <a:ea typeface="楷体" panose="02010609060101010101" pitchFamily="49" charset="-122"/>
            </a:endParaRPr>
          </a:p>
        </p:txBody>
      </p:sp>
      <p:pic>
        <p:nvPicPr>
          <p:cNvPr id="95236" name="Picture 2"/>
          <p:cNvPicPr>
            <a:picLocks noChangeAspect="1"/>
          </p:cNvPicPr>
          <p:nvPr/>
        </p:nvPicPr>
        <p:blipFill>
          <a:blip r:embed="rId1"/>
          <a:stretch>
            <a:fillRect/>
          </a:stretch>
        </p:blipFill>
        <p:spPr>
          <a:xfrm>
            <a:off x="2743200" y="1643063"/>
            <a:ext cx="2252663" cy="642937"/>
          </a:xfrm>
          <a:prstGeom prst="rect">
            <a:avLst/>
          </a:prstGeom>
          <a:noFill/>
          <a:ln w="9525">
            <a:noFill/>
          </a:ln>
        </p:spPr>
      </p:pic>
      <p:pic>
        <p:nvPicPr>
          <p:cNvPr id="95237" name="Picture 6"/>
          <p:cNvPicPr>
            <a:picLocks noChangeAspect="1"/>
          </p:cNvPicPr>
          <p:nvPr/>
        </p:nvPicPr>
        <p:blipFill>
          <a:blip r:embed="rId2"/>
          <a:stretch>
            <a:fillRect/>
          </a:stretch>
        </p:blipFill>
        <p:spPr>
          <a:xfrm>
            <a:off x="1295400" y="2495550"/>
            <a:ext cx="285750" cy="247650"/>
          </a:xfrm>
          <a:prstGeom prst="rect">
            <a:avLst/>
          </a:prstGeom>
          <a:noFill/>
          <a:ln w="12700">
            <a:noFill/>
          </a:ln>
        </p:spPr>
      </p:pic>
      <p:pic>
        <p:nvPicPr>
          <p:cNvPr id="95238" name="Picture 3"/>
          <p:cNvPicPr>
            <a:picLocks noChangeAspect="1"/>
          </p:cNvPicPr>
          <p:nvPr/>
        </p:nvPicPr>
        <p:blipFill>
          <a:blip r:embed="rId3"/>
          <a:stretch>
            <a:fillRect/>
          </a:stretch>
        </p:blipFill>
        <p:spPr>
          <a:xfrm>
            <a:off x="914400" y="4800600"/>
            <a:ext cx="6819900" cy="1685925"/>
          </a:xfrm>
          <a:prstGeom prst="rect">
            <a:avLst/>
          </a:prstGeom>
          <a:noFill/>
          <a:ln w="12700">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内容占位符 2"/>
          <p:cNvSpPr txBox="1"/>
          <p:nvPr/>
        </p:nvSpPr>
        <p:spPr>
          <a:xfrm>
            <a:off x="474663" y="1271588"/>
            <a:ext cx="7577137" cy="481012"/>
          </a:xfrm>
          <a:prstGeom prst="rect">
            <a:avLst/>
          </a:prstGeom>
          <a:noFill/>
          <a:ln w="9525">
            <a:noFill/>
          </a:ln>
        </p:spPr>
        <p:txBody>
          <a:bodyPr tIns="46800" anchor="t" anchorCtr="0"/>
          <a:p>
            <a:pPr>
              <a:lnSpc>
                <a:spcPct val="90000"/>
              </a:lnSpc>
              <a:spcBef>
                <a:spcPts val="1000"/>
              </a:spcBef>
              <a:buClr>
                <a:schemeClr val="accent1"/>
              </a:buClr>
              <a:buFont typeface="Wingdings" panose="05000000000000000000" pitchFamily="2" charset="2"/>
            </a:pPr>
            <a:endParaRPr lang="zh-CN" altLang="en-US" sz="2200" dirty="0">
              <a:latin typeface="Verdana" panose="020B0604030504040204" pitchFamily="34" charset="0"/>
              <a:ea typeface="幼圆" panose="02010509060101010101" pitchFamily="49" charset="-122"/>
            </a:endParaRPr>
          </a:p>
        </p:txBody>
      </p:sp>
      <p:pic>
        <p:nvPicPr>
          <p:cNvPr id="97282" name="Picture 3"/>
          <p:cNvPicPr>
            <a:picLocks noChangeAspect="1"/>
          </p:cNvPicPr>
          <p:nvPr/>
        </p:nvPicPr>
        <p:blipFill>
          <a:blip r:embed="rId1"/>
          <a:stretch>
            <a:fillRect/>
          </a:stretch>
        </p:blipFill>
        <p:spPr>
          <a:xfrm>
            <a:off x="1898650" y="4343400"/>
            <a:ext cx="4806950" cy="2246313"/>
          </a:xfrm>
          <a:prstGeom prst="rect">
            <a:avLst/>
          </a:prstGeom>
          <a:noFill/>
          <a:ln w="9525">
            <a:noFill/>
          </a:ln>
        </p:spPr>
      </p:pic>
      <p:sp>
        <p:nvSpPr>
          <p:cNvPr id="10" name="内容占位符 2"/>
          <p:cNvSpPr txBox="1"/>
          <p:nvPr/>
        </p:nvSpPr>
        <p:spPr>
          <a:xfrm>
            <a:off x="603250" y="1271588"/>
            <a:ext cx="8007350" cy="5129213"/>
          </a:xfrm>
          <a:prstGeom prst="rect">
            <a:avLst/>
          </a:prstGeom>
        </p:spPr>
        <p:txBody>
          <a:bodyPr tIns="46800"/>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1000"/>
              </a:spcBef>
              <a:spcAft>
                <a:spcPct val="0"/>
              </a:spcAft>
              <a:buClr>
                <a:schemeClr val="accent1"/>
              </a:buClr>
              <a:buSzTx/>
              <a:buFont typeface="Wingdings" panose="05000000000000000000" pitchFamily="2" charset="2"/>
              <a:buNone/>
              <a:defRPr/>
            </a:pPr>
            <a:r>
              <a:rPr kumimoji="0" lang="zh-CN" altLang="en-US"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假定用</a:t>
            </a:r>
            <a:r>
              <a:rPr kumimoji="0" lang="zh-CN"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zh-CN" altLang="en-US"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四个数据集对算法</a:t>
            </a:r>
            <a:r>
              <a:rPr kumimoji="0" lang="zh-CN"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zh-CN" altLang="en-US"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进行比较</a:t>
            </a:r>
            <a:r>
              <a:rPr kumimoji="0" lang="zh-CN"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0" lang="zh-CN" altLang="en-US"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得到表格如下所示</a:t>
            </a:r>
            <a:r>
              <a:rPr kumimoji="0" lang="zh-CN"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0" lang="zh-CN" altLang="en-US"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首先计算出</a:t>
            </a:r>
            <a:r>
              <a:rPr kumimoji="0" lang="zh-CN"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Times New Roman" panose="02020603050405020304" pitchFamily="18" charset="0"/>
              </a:rPr>
              <a:t>    =24.429</a:t>
            </a:r>
            <a:r>
              <a:rPr kumimoji="0" lang="zh-CN"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Times New Roman" panose="02020603050405020304" pitchFamily="18" charset="0"/>
              </a:rPr>
              <a:t>，查表可知，它大于</a:t>
            </a:r>
            <a:r>
              <a:rPr kumimoji="0" lang="en-US"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Times New Roman" panose="02020603050405020304" pitchFamily="18" charset="0"/>
              </a:rPr>
              <a:t>α=0.05</a:t>
            </a:r>
            <a:r>
              <a:rPr kumimoji="0" lang="zh-CN"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Times New Roman" panose="02020603050405020304" pitchFamily="18" charset="0"/>
              </a:rPr>
              <a:t>时的</a:t>
            </a:r>
            <a:r>
              <a:rPr kumimoji="0" lang="en-US"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Times New Roman" panose="02020603050405020304" pitchFamily="18" charset="0"/>
              </a:rPr>
              <a:t>F</a:t>
            </a:r>
            <a:r>
              <a:rPr kumimoji="0" lang="zh-CN"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Times New Roman" panose="02020603050405020304" pitchFamily="18" charset="0"/>
              </a:rPr>
              <a:t>检验临界值</a:t>
            </a:r>
            <a:r>
              <a:rPr kumimoji="0" lang="en-US"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Times New Roman" panose="02020603050405020304" pitchFamily="18" charset="0"/>
              </a:rPr>
              <a:t>5.143</a:t>
            </a:r>
            <a:r>
              <a:rPr kumimoji="0" lang="zh-CN"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Times New Roman" panose="02020603050405020304" pitchFamily="18" charset="0"/>
              </a:rPr>
              <a:t>，因此拒绝“所有算法性能相同”这个假设。</a:t>
            </a:r>
            <a:r>
              <a:rPr kumimoji="0" lang="zh-CN" altLang="en-US"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然后使用</a:t>
            </a:r>
            <a:r>
              <a:rPr kumimoji="0" lang="en-US" altLang="zh-CN"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Nemenyi</a:t>
            </a:r>
            <a:r>
              <a:rPr kumimoji="0" lang="zh-CN" altLang="en-US"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后续检验，计算出临界值域</a:t>
            </a:r>
            <a:r>
              <a:rPr kumimoji="0" lang="en-US" altLang="zh-CN"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CD</a:t>
            </a:r>
            <a:r>
              <a:rPr kumimoji="0" lang="en-US"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Times New Roman" panose="02020603050405020304" pitchFamily="18" charset="0"/>
              </a:rPr>
              <a:t>=1.657</a:t>
            </a:r>
            <a:r>
              <a:rPr kumimoji="0" lang="zh-CN"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0" lang="zh-CN" altLang="en-US"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因为算法</a:t>
            </a:r>
            <a:r>
              <a:rPr kumimoji="0" lang="en-US" altLang="zh-CN"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A</a:t>
            </a:r>
            <a:r>
              <a:rPr kumimoji="0" lang="zh-CN" altLang="en-US"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与</a:t>
            </a:r>
            <a:r>
              <a:rPr kumimoji="0" lang="en-US" altLang="zh-CN"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B</a:t>
            </a:r>
            <a:r>
              <a:rPr kumimoji="0" lang="zh-CN" altLang="en-US"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以及算法</a:t>
            </a:r>
            <a:r>
              <a:rPr kumimoji="0" lang="en-US" altLang="zh-CN"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B</a:t>
            </a:r>
            <a:r>
              <a:rPr kumimoji="0" lang="zh-CN" altLang="en-US"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与</a:t>
            </a:r>
            <a:r>
              <a:rPr kumimoji="0" lang="en-US" altLang="zh-CN"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C</a:t>
            </a:r>
            <a:r>
              <a:rPr kumimoji="0" lang="zh-CN" altLang="en-US"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的平均序值之差均小于临界值域，而算法</a:t>
            </a:r>
            <a:r>
              <a:rPr kumimoji="0" lang="en-US" altLang="zh-CN"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A</a:t>
            </a:r>
            <a:r>
              <a:rPr kumimoji="0" lang="zh-CN" altLang="en-US"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与</a:t>
            </a:r>
            <a:r>
              <a:rPr kumimoji="0" lang="en-US" altLang="zh-CN"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C</a:t>
            </a:r>
            <a:r>
              <a:rPr kumimoji="0" lang="zh-CN" altLang="en-US"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的平均序值之差大于临界值域，因此</a:t>
            </a:r>
            <a:r>
              <a:rPr kumimoji="0" lang="zh-CN"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0" lang="en-US"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幼圆" panose="02010509060101010101" pitchFamily="49" charset="-122"/>
                <a:cs typeface="Times New Roman" panose="02020603050405020304" pitchFamily="18" charset="0"/>
              </a:rPr>
              <a:t> </a:t>
            </a:r>
            <a:r>
              <a:rPr kumimoji="0" lang="zh-CN" altLang="en-US"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检验结果认为算法</a:t>
            </a:r>
            <a:r>
              <a:rPr kumimoji="0" lang="en-US" altLang="zh-CN"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A</a:t>
            </a:r>
            <a:r>
              <a:rPr kumimoji="0" lang="zh-CN" altLang="en-US"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与</a:t>
            </a:r>
            <a:r>
              <a:rPr kumimoji="0" lang="en-US" altLang="zh-CN"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C</a:t>
            </a:r>
            <a:r>
              <a:rPr kumimoji="0" lang="zh-CN" altLang="en-US"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的性能显著不同，而算法</a:t>
            </a:r>
            <a:r>
              <a:rPr kumimoji="0" lang="en-US" altLang="zh-CN"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A</a:t>
            </a:r>
            <a:r>
              <a:rPr kumimoji="0" lang="zh-CN" altLang="en-US"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与</a:t>
            </a:r>
            <a:r>
              <a:rPr kumimoji="0" lang="en-US" altLang="zh-CN"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B</a:t>
            </a:r>
            <a:r>
              <a:rPr kumimoji="0" lang="zh-CN" altLang="en-US"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以及算法</a:t>
            </a:r>
            <a:r>
              <a:rPr kumimoji="0" lang="en-US" altLang="zh-CN"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B</a:t>
            </a:r>
            <a:r>
              <a:rPr kumimoji="0" lang="zh-CN" altLang="en-US"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与</a:t>
            </a:r>
            <a:r>
              <a:rPr kumimoji="0" lang="en-US" altLang="zh-CN"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C</a:t>
            </a:r>
            <a:r>
              <a:rPr kumimoji="0" lang="zh-CN" altLang="en-US" sz="2400" b="0" i="0" u="none" strike="noStrike" kern="1200" cap="none" spc="0" normalizeH="0" baseline="0" noProof="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的性能没有显著差别</a:t>
            </a:r>
            <a:r>
              <a:rPr kumimoji="0" lang="zh-CN"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Times New Roman" panose="02020603050405020304" pitchFamily="18" charset="0"/>
              </a:rPr>
              <a:t>。</a:t>
            </a:r>
            <a:endParaRPr kumimoji="0" lang="en-US"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97284" name="TextBox 15"/>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三、比较检验</a:t>
            </a:r>
            <a:endParaRPr lang="zh-CN" altLang="en-US" sz="3600" dirty="0">
              <a:solidFill>
                <a:srgbClr val="0000CC"/>
              </a:solidFill>
              <a:latin typeface="楷体" panose="02010609060101010101" pitchFamily="49" charset="-122"/>
              <a:ea typeface="楷体" panose="02010609060101010101" pitchFamily="49" charset="-122"/>
            </a:endParaRPr>
          </a:p>
        </p:txBody>
      </p:sp>
      <p:graphicFrame>
        <p:nvGraphicFramePr>
          <p:cNvPr id="97285" name="Object 2"/>
          <p:cNvGraphicFramePr/>
          <p:nvPr/>
        </p:nvGraphicFramePr>
        <p:xfrm>
          <a:off x="1646238" y="1371600"/>
          <a:ext cx="1706562" cy="285750"/>
        </p:xfrm>
        <a:graphic>
          <a:graphicData uri="http://schemas.openxmlformats.org/presentationml/2006/ole">
            <mc:AlternateContent xmlns:mc="http://schemas.openxmlformats.org/markup-compatibility/2006">
              <mc:Choice xmlns:v="urn:schemas-microsoft-com:vml" Requires="v">
                <p:oleObj spid="_x0000_s3083" name="" r:id="rId2" imgW="929640" imgH="154940" progId="Equation.Ribbit">
                  <p:embed/>
                </p:oleObj>
              </mc:Choice>
              <mc:Fallback>
                <p:oleObj name="" r:id="rId2" imgW="929640" imgH="154940" progId="Equation.Ribbit">
                  <p:embed/>
                  <p:pic>
                    <p:nvPicPr>
                      <p:cNvPr id="0" name="图片 3082"/>
                      <p:cNvPicPr/>
                      <p:nvPr/>
                    </p:nvPicPr>
                    <p:blipFill>
                      <a:blip r:embed="rId3"/>
                      <a:stretch>
                        <a:fillRect/>
                      </a:stretch>
                    </p:blipFill>
                    <p:spPr>
                      <a:xfrm>
                        <a:off x="1646238" y="1371600"/>
                        <a:ext cx="1706562" cy="285750"/>
                      </a:xfrm>
                      <a:prstGeom prst="rect">
                        <a:avLst/>
                      </a:prstGeom>
                      <a:noFill/>
                      <a:ln w="38100">
                        <a:noFill/>
                        <a:miter/>
                      </a:ln>
                    </p:spPr>
                  </p:pic>
                </p:oleObj>
              </mc:Fallback>
            </mc:AlternateContent>
          </a:graphicData>
        </a:graphic>
      </p:graphicFrame>
      <p:graphicFrame>
        <p:nvGraphicFramePr>
          <p:cNvPr id="97286" name="Object 3"/>
          <p:cNvGraphicFramePr/>
          <p:nvPr/>
        </p:nvGraphicFramePr>
        <p:xfrm>
          <a:off x="5964238" y="1371600"/>
          <a:ext cx="893762" cy="293688"/>
        </p:xfrm>
        <a:graphic>
          <a:graphicData uri="http://schemas.openxmlformats.org/presentationml/2006/ole">
            <mc:AlternateContent xmlns:mc="http://schemas.openxmlformats.org/markup-compatibility/2006">
              <mc:Choice xmlns:v="urn:schemas-microsoft-com:vml" Requires="v">
                <p:oleObj spid="_x0000_s3085" name="" r:id="rId4" imgW="487680" imgH="160020" progId="Equation.Ribbit">
                  <p:embed/>
                </p:oleObj>
              </mc:Choice>
              <mc:Fallback>
                <p:oleObj name="" r:id="rId4" imgW="487680" imgH="160020" progId="Equation.Ribbit">
                  <p:embed/>
                  <p:pic>
                    <p:nvPicPr>
                      <p:cNvPr id="0" name="图片 3084"/>
                      <p:cNvPicPr/>
                      <p:nvPr/>
                    </p:nvPicPr>
                    <p:blipFill>
                      <a:blip r:embed="rId5"/>
                      <a:stretch>
                        <a:fillRect/>
                      </a:stretch>
                    </p:blipFill>
                    <p:spPr>
                      <a:xfrm>
                        <a:off x="5964238" y="1371600"/>
                        <a:ext cx="893762" cy="293688"/>
                      </a:xfrm>
                      <a:prstGeom prst="rect">
                        <a:avLst/>
                      </a:prstGeom>
                      <a:noFill/>
                      <a:ln w="38100">
                        <a:noFill/>
                        <a:miter/>
                      </a:ln>
                    </p:spPr>
                  </p:pic>
                </p:oleObj>
              </mc:Fallback>
            </mc:AlternateContent>
          </a:graphicData>
        </a:graphic>
      </p:graphicFrame>
      <p:graphicFrame>
        <p:nvGraphicFramePr>
          <p:cNvPr id="97287" name="Object 4"/>
          <p:cNvGraphicFramePr/>
          <p:nvPr/>
        </p:nvGraphicFramePr>
        <p:xfrm>
          <a:off x="5029200" y="1752600"/>
          <a:ext cx="304800" cy="231775"/>
        </p:xfrm>
        <a:graphic>
          <a:graphicData uri="http://schemas.openxmlformats.org/presentationml/2006/ole">
            <mc:AlternateContent xmlns:mc="http://schemas.openxmlformats.org/markup-compatibility/2006">
              <mc:Choice xmlns:v="urn:schemas-microsoft-com:vml" Requires="v">
                <p:oleObj spid="_x0000_s3082" name="" r:id="rId6" imgW="153670" imgH="116840" progId="Equation.Ribbit">
                  <p:embed/>
                </p:oleObj>
              </mc:Choice>
              <mc:Fallback>
                <p:oleObj name="" r:id="rId6" imgW="153670" imgH="116840" progId="Equation.Ribbit">
                  <p:embed/>
                  <p:pic>
                    <p:nvPicPr>
                      <p:cNvPr id="0" name="图片 3081"/>
                      <p:cNvPicPr/>
                      <p:nvPr/>
                    </p:nvPicPr>
                    <p:blipFill>
                      <a:blip r:embed="rId7"/>
                      <a:stretch>
                        <a:fillRect/>
                      </a:stretch>
                    </p:blipFill>
                    <p:spPr>
                      <a:xfrm>
                        <a:off x="5029200" y="1752600"/>
                        <a:ext cx="304800" cy="231775"/>
                      </a:xfrm>
                      <a:prstGeom prst="rect">
                        <a:avLst/>
                      </a:prstGeom>
                      <a:noFill/>
                      <a:ln w="38100">
                        <a:noFill/>
                        <a:miter/>
                      </a:ln>
                    </p:spPr>
                  </p:pic>
                </p:oleObj>
              </mc:Fallback>
            </mc:AlternateContent>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内容占位符 2"/>
          <p:cNvSpPr>
            <a:spLocks noGrp="1"/>
          </p:cNvSpPr>
          <p:nvPr>
            <p:ph idx="1"/>
          </p:nvPr>
        </p:nvSpPr>
        <p:spPr>
          <a:xfrm>
            <a:off x="381000" y="1158875"/>
            <a:ext cx="8305800" cy="5318125"/>
          </a:xfrm>
          <a:ln/>
        </p:spPr>
        <p:txBody>
          <a:bodyPr vert="horz" wrap="square" lIns="90488" tIns="44450" rIns="90488" bIns="44450" anchor="t" anchorCtr="0"/>
          <a:p>
            <a:pPr>
              <a:buNone/>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上述检验比较可以直观地用</a:t>
            </a:r>
            <a:r>
              <a:rPr lang="en-US" altLang="zh-CN" sz="2400" dirty="0">
                <a:latin typeface="Times New Roman" panose="02020603050405020304" pitchFamily="18" charset="0"/>
                <a:ea typeface="宋体" panose="02010600030101010101" pitchFamily="2" charset="-122"/>
              </a:rPr>
              <a:t>Friedman</a:t>
            </a:r>
            <a:r>
              <a:rPr lang="zh-CN" altLang="en-US" sz="2400" dirty="0">
                <a:latin typeface="Times New Roman" panose="02020603050405020304" pitchFamily="18" charset="0"/>
                <a:ea typeface="宋体" panose="02010600030101010101" pitchFamily="2" charset="-122"/>
              </a:rPr>
              <a:t>检验图显示。</a:t>
            </a:r>
            <a:r>
              <a:rPr lang="zh-CN" altLang="en-US" sz="2400" dirty="0">
                <a:ea typeface="宋体" panose="02010600030101010101" pitchFamily="2" charset="-122"/>
              </a:rPr>
              <a:t>图中纵轴显示各个算法，横轴是平均序值。对每个算法用一个圆点显示其平均序值，以圆点为中心的横线段表示临界值域的大小。</a:t>
            </a:r>
            <a:r>
              <a:rPr lang="zh-CN" altLang="en-US" sz="2400" dirty="0">
                <a:latin typeface="Times New Roman" panose="02020603050405020304" pitchFamily="18" charset="0"/>
                <a:ea typeface="宋体" panose="02010600030101010101" pitchFamily="2" charset="-122"/>
              </a:rPr>
              <a:t>若两个算法有交叠</a:t>
            </a:r>
            <a:r>
              <a:rPr lang="en-US" altLang="zh-CN" sz="2400" dirty="0">
                <a:latin typeface="Times New Roman" panose="02020603050405020304" pitchFamily="18" charset="0"/>
                <a:ea typeface="宋体" panose="02010600030101010101" pitchFamily="2" charset="-122"/>
              </a:rPr>
              <a:t>(A</a:t>
            </a:r>
            <a:r>
              <a:rPr lang="zh-CN" altLang="en-US" sz="2400" dirty="0">
                <a:latin typeface="Times New Roman" panose="02020603050405020304" pitchFamily="18" charset="0"/>
                <a:ea typeface="宋体" panose="02010600030101010101" pitchFamily="2" charset="-122"/>
              </a:rPr>
              <a:t>和</a:t>
            </a:r>
            <a:r>
              <a:rPr lang="en-US" altLang="zh-CN" sz="2400" dirty="0">
                <a:latin typeface="Times New Roman" panose="02020603050405020304" pitchFamily="18" charset="0"/>
                <a:ea typeface="宋体" panose="02010600030101010101" pitchFamily="2" charset="-122"/>
              </a:rPr>
              <a:t>B</a:t>
            </a:r>
            <a:r>
              <a:rPr lang="zh-CN" altLang="en-US" sz="2400" dirty="0">
                <a:latin typeface="Times New Roman" panose="02020603050405020304" pitchFamily="18" charset="0"/>
                <a:ea typeface="宋体" panose="02010600030101010101" pitchFamily="2" charset="-122"/>
              </a:rPr>
              <a:t>以及</a:t>
            </a:r>
            <a:r>
              <a:rPr lang="en-US" altLang="zh-CN" sz="2400" dirty="0">
                <a:latin typeface="Times New Roman" panose="02020603050405020304" pitchFamily="18" charset="0"/>
                <a:ea typeface="宋体" panose="02010600030101010101" pitchFamily="2" charset="-122"/>
              </a:rPr>
              <a:t>B</a:t>
            </a:r>
            <a:r>
              <a:rPr lang="zh-CN" altLang="en-US" sz="2400" dirty="0">
                <a:latin typeface="Times New Roman" panose="02020603050405020304" pitchFamily="18" charset="0"/>
                <a:ea typeface="宋体" panose="02010600030101010101" pitchFamily="2" charset="-122"/>
              </a:rPr>
              <a:t>和</a:t>
            </a:r>
            <a:r>
              <a:rPr lang="en-US" altLang="zh-CN" sz="2400" dirty="0">
                <a:latin typeface="Times New Roman" panose="02020603050405020304" pitchFamily="18" charset="0"/>
                <a:ea typeface="宋体" panose="02010600030101010101" pitchFamily="2" charset="-122"/>
              </a:rPr>
              <a:t>C)</a:t>
            </a:r>
            <a:r>
              <a:rPr lang="zh-CN" altLang="en-US" sz="2400" dirty="0">
                <a:latin typeface="Times New Roman" panose="02020603050405020304" pitchFamily="18" charset="0"/>
                <a:ea typeface="宋体" panose="02010600030101010101" pitchFamily="2" charset="-122"/>
              </a:rPr>
              <a:t>，则说明没有显著差别；否则有显著差别</a:t>
            </a:r>
            <a:r>
              <a:rPr lang="en-US" altLang="zh-CN" sz="2400" dirty="0">
                <a:latin typeface="Times New Roman" panose="02020603050405020304" pitchFamily="18" charset="0"/>
                <a:ea typeface="宋体" panose="02010600030101010101" pitchFamily="2" charset="-122"/>
              </a:rPr>
              <a:t>(A</a:t>
            </a:r>
            <a:r>
              <a:rPr lang="zh-CN" altLang="en-US" sz="2400" dirty="0">
                <a:latin typeface="Times New Roman" panose="02020603050405020304" pitchFamily="18" charset="0"/>
                <a:ea typeface="宋体" panose="02010600030101010101" pitchFamily="2" charset="-122"/>
              </a:rPr>
              <a:t>和</a:t>
            </a:r>
            <a:r>
              <a:rPr lang="en-US" altLang="zh-CN" sz="2400" dirty="0">
                <a:latin typeface="Times New Roman" panose="02020603050405020304" pitchFamily="18" charset="0"/>
                <a:ea typeface="宋体" panose="02010600030101010101" pitchFamily="2" charset="-122"/>
              </a:rPr>
              <a:t>C)</a:t>
            </a:r>
            <a:r>
              <a:rPr lang="zh-CN" altLang="en-US" sz="2400" dirty="0">
                <a:latin typeface="Times New Roman" panose="02020603050405020304" pitchFamily="18" charset="0"/>
                <a:ea typeface="宋体" panose="02010600030101010101" pitchFamily="2" charset="-122"/>
              </a:rPr>
              <a:t>，算法</a:t>
            </a:r>
            <a:r>
              <a:rPr lang="en-US" altLang="zh-CN" sz="2400" dirty="0">
                <a:latin typeface="Times New Roman" panose="02020603050405020304" pitchFamily="18" charset="0"/>
                <a:ea typeface="宋体" panose="02010600030101010101" pitchFamily="2" charset="-122"/>
              </a:rPr>
              <a:t>A</a:t>
            </a:r>
            <a:r>
              <a:rPr lang="zh-CN" altLang="en-US" sz="2400" dirty="0">
                <a:latin typeface="Times New Roman" panose="02020603050405020304" pitchFamily="18" charset="0"/>
                <a:ea typeface="宋体" panose="02010600030101010101" pitchFamily="2" charset="-122"/>
              </a:rPr>
              <a:t>的性能明显优于算法</a:t>
            </a:r>
            <a:r>
              <a:rPr lang="en-US" altLang="zh-CN" sz="2400" dirty="0">
                <a:latin typeface="Times New Roman" panose="02020603050405020304" pitchFamily="18" charset="0"/>
                <a:ea typeface="宋体" panose="02010600030101010101" pitchFamily="2" charset="-122"/>
              </a:rPr>
              <a:t>C</a:t>
            </a:r>
            <a:r>
              <a:rPr lang="zh-CN" altLang="en-US" sz="2400"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p:txBody>
      </p:sp>
      <p:pic>
        <p:nvPicPr>
          <p:cNvPr id="99330" name="Picture 2"/>
          <p:cNvPicPr>
            <a:picLocks noChangeAspect="1"/>
          </p:cNvPicPr>
          <p:nvPr/>
        </p:nvPicPr>
        <p:blipFill>
          <a:blip r:embed="rId1"/>
          <a:stretch>
            <a:fillRect/>
          </a:stretch>
        </p:blipFill>
        <p:spPr>
          <a:xfrm>
            <a:off x="1746250" y="3581400"/>
            <a:ext cx="5873750" cy="2514600"/>
          </a:xfrm>
          <a:prstGeom prst="rect">
            <a:avLst/>
          </a:prstGeom>
          <a:noFill/>
          <a:ln w="9525">
            <a:noFill/>
          </a:ln>
        </p:spPr>
      </p:pic>
      <p:sp>
        <p:nvSpPr>
          <p:cNvPr id="99331" name="TextBox 15"/>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三、比较检验</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377" name="Picture 4" descr="未命名"/>
          <p:cNvPicPr>
            <a:picLocks noChangeAspect="1"/>
          </p:cNvPicPr>
          <p:nvPr/>
        </p:nvPicPr>
        <p:blipFill>
          <a:blip r:embed="rId1"/>
          <a:stretch>
            <a:fillRect/>
          </a:stretch>
        </p:blipFill>
        <p:spPr>
          <a:xfrm>
            <a:off x="3343275" y="2819400"/>
            <a:ext cx="762000" cy="660400"/>
          </a:xfrm>
          <a:prstGeom prst="rect">
            <a:avLst/>
          </a:prstGeom>
          <a:noFill/>
          <a:ln w="9525">
            <a:noFill/>
          </a:ln>
        </p:spPr>
      </p:pic>
      <p:sp>
        <p:nvSpPr>
          <p:cNvPr id="101378" name="Text Box 5"/>
          <p:cNvSpPr txBox="1"/>
          <p:nvPr/>
        </p:nvSpPr>
        <p:spPr>
          <a:xfrm>
            <a:off x="838200" y="1447800"/>
            <a:ext cx="7302500" cy="708025"/>
          </a:xfrm>
          <a:prstGeom prst="rect">
            <a:avLst/>
          </a:prstGeom>
          <a:noFill/>
          <a:ln w="9525">
            <a:noFill/>
          </a:ln>
        </p:spPr>
        <p:txBody>
          <a:bodyPr anchor="t" anchorCtr="0">
            <a:spAutoFit/>
          </a:bodyPr>
          <a:p>
            <a:pPr algn="ctr" eaLnBrk="0" hangingPunct="0">
              <a:buClrTx/>
              <a:buFontTx/>
            </a:pPr>
            <a:r>
              <a:rPr lang="zh-CN" altLang="en-US" sz="4000" dirty="0">
                <a:latin typeface="Times New Roman" panose="02020603050405020304" pitchFamily="18" charset="0"/>
                <a:ea typeface="楷体_GB2312" pitchFamily="49" charset="-122"/>
              </a:rPr>
              <a:t>第</a:t>
            </a:r>
            <a:r>
              <a:rPr lang="en-US" altLang="zh-CN" sz="4000" dirty="0">
                <a:latin typeface="Times New Roman" panose="02020603050405020304" pitchFamily="18" charset="0"/>
                <a:ea typeface="楷体_GB2312" pitchFamily="49" charset="-122"/>
              </a:rPr>
              <a:t>3</a:t>
            </a:r>
            <a:r>
              <a:rPr lang="zh-CN" altLang="en-US" sz="4000" dirty="0">
                <a:latin typeface="Times New Roman" panose="02020603050405020304" pitchFamily="18" charset="0"/>
                <a:ea typeface="楷体_GB2312" pitchFamily="49" charset="-122"/>
              </a:rPr>
              <a:t>章：线性学习</a:t>
            </a:r>
            <a:endParaRPr lang="zh-CN" altLang="en-US" sz="4000" dirty="0">
              <a:latin typeface="Times New Roman" panose="02020603050405020304" pitchFamily="18" charset="0"/>
              <a:ea typeface="楷体_GB2312" pitchFamily="49" charset="-122"/>
            </a:endParaRPr>
          </a:p>
        </p:txBody>
      </p:sp>
      <p:sp>
        <p:nvSpPr>
          <p:cNvPr id="101379" name="Text Box 8"/>
          <p:cNvSpPr txBox="1"/>
          <p:nvPr/>
        </p:nvSpPr>
        <p:spPr>
          <a:xfrm>
            <a:off x="684213" y="1270000"/>
            <a:ext cx="792162" cy="365125"/>
          </a:xfrm>
          <a:prstGeom prst="rect">
            <a:avLst/>
          </a:prstGeom>
          <a:noFill/>
          <a:ln w="9525">
            <a:noFill/>
          </a:ln>
        </p:spPr>
        <p:txBody>
          <a:bodyPr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pic>
        <p:nvPicPr>
          <p:cNvPr id="101380" name="图片 11" descr="3.png"/>
          <p:cNvPicPr>
            <a:picLocks noChangeAspect="1"/>
          </p:cNvPicPr>
          <p:nvPr/>
        </p:nvPicPr>
        <p:blipFill>
          <a:blip r:embed="rId2"/>
          <a:stretch>
            <a:fillRect/>
          </a:stretch>
        </p:blipFill>
        <p:spPr>
          <a:xfrm>
            <a:off x="2516188" y="3733800"/>
            <a:ext cx="628650" cy="628650"/>
          </a:xfrm>
          <a:prstGeom prst="rect">
            <a:avLst/>
          </a:prstGeom>
          <a:noFill/>
          <a:ln w="9525">
            <a:noFill/>
          </a:ln>
        </p:spPr>
      </p:pic>
      <p:sp>
        <p:nvSpPr>
          <p:cNvPr id="101381" name="文本框 6"/>
          <p:cNvSpPr txBox="1"/>
          <p:nvPr/>
        </p:nvSpPr>
        <p:spPr>
          <a:xfrm>
            <a:off x="1981200" y="2905125"/>
            <a:ext cx="1262063" cy="523875"/>
          </a:xfrm>
          <a:prstGeom prst="rect">
            <a:avLst/>
          </a:prstGeom>
          <a:noFill/>
          <a:ln w="9525">
            <a:noFill/>
          </a:ln>
        </p:spPr>
        <p:txBody>
          <a:bodyPr wrap="none" anchor="t" anchorCtr="0">
            <a:spAutoFit/>
          </a:bodyPr>
          <a:p>
            <a:pPr>
              <a:buClrTx/>
              <a:buFontTx/>
            </a:pPr>
            <a:r>
              <a:rPr lang="zh-CN" altLang="en-US" dirty="0">
                <a:latin typeface="微软雅黑" panose="020B0503020204020204" pitchFamily="34" charset="-122"/>
                <a:ea typeface="微软雅黑" panose="020B0503020204020204" pitchFamily="34" charset="-122"/>
              </a:rPr>
              <a:t>蒋良孝</a:t>
            </a:r>
            <a:endParaRPr lang="zh-CN" altLang="en-US" dirty="0">
              <a:latin typeface="微软雅黑" panose="020B0503020204020204" pitchFamily="34" charset="-122"/>
              <a:ea typeface="微软雅黑" panose="020B0503020204020204" pitchFamily="34" charset="-122"/>
            </a:endParaRPr>
          </a:p>
        </p:txBody>
      </p:sp>
      <p:sp>
        <p:nvSpPr>
          <p:cNvPr id="101382" name="文本框 7"/>
          <p:cNvSpPr txBox="1"/>
          <p:nvPr/>
        </p:nvSpPr>
        <p:spPr>
          <a:xfrm>
            <a:off x="4052888" y="2919413"/>
            <a:ext cx="3262312" cy="461962"/>
          </a:xfrm>
          <a:prstGeom prst="rect">
            <a:avLst/>
          </a:prstGeom>
          <a:noFill/>
          <a:ln w="9525">
            <a:noFill/>
          </a:ln>
        </p:spPr>
        <p:txBody>
          <a:bodyPr wrap="none" anchor="t" anchorCtr="0">
            <a:spAutoFit/>
          </a:bodyPr>
          <a:p>
            <a:pPr>
              <a:buClrTx/>
              <a:buFontTx/>
            </a:pPr>
            <a:r>
              <a:rPr lang="zh-CN" altLang="en-US" sz="2400" dirty="0">
                <a:latin typeface="微软雅黑" panose="020B0503020204020204" pitchFamily="34" charset="-122"/>
                <a:ea typeface="微软雅黑" panose="020B0503020204020204" pitchFamily="34" charset="-122"/>
              </a:rPr>
              <a:t>中国地质大学（武汉）</a:t>
            </a:r>
            <a:endParaRPr lang="zh-CN" altLang="en-US" sz="2400" dirty="0">
              <a:latin typeface="微软雅黑" panose="020B0503020204020204" pitchFamily="34" charset="-122"/>
              <a:ea typeface="微软雅黑" panose="020B0503020204020204" pitchFamily="34" charset="-122"/>
            </a:endParaRPr>
          </a:p>
        </p:txBody>
      </p:sp>
      <p:cxnSp>
        <p:nvCxnSpPr>
          <p:cNvPr id="101383" name="直接连接符 9"/>
          <p:cNvCxnSpPr/>
          <p:nvPr/>
        </p:nvCxnSpPr>
        <p:spPr>
          <a:xfrm>
            <a:off x="3275013" y="2819400"/>
            <a:ext cx="0" cy="635000"/>
          </a:xfrm>
          <a:prstGeom prst="line">
            <a:avLst/>
          </a:prstGeom>
          <a:ln w="38100" cap="flat" cmpd="sng">
            <a:solidFill>
              <a:srgbClr val="0000FF"/>
            </a:solidFill>
            <a:prstDash val="solid"/>
            <a:round/>
            <a:headEnd type="none" w="med" len="med"/>
            <a:tailEnd type="none" w="med" len="med"/>
          </a:ln>
        </p:spPr>
      </p:cxnSp>
      <p:sp>
        <p:nvSpPr>
          <p:cNvPr id="101384" name="文本框 1"/>
          <p:cNvSpPr txBox="1"/>
          <p:nvPr/>
        </p:nvSpPr>
        <p:spPr>
          <a:xfrm>
            <a:off x="3200400" y="4419600"/>
            <a:ext cx="2625725" cy="461963"/>
          </a:xfrm>
          <a:prstGeom prst="rect">
            <a:avLst/>
          </a:prstGeom>
          <a:noFill/>
          <a:ln w="9525">
            <a:noFill/>
          </a:ln>
        </p:spPr>
        <p:txBody>
          <a:bodyPr wrap="none" anchor="t" anchorCtr="0">
            <a:spAutoFit/>
          </a:bodyPr>
          <a:p>
            <a:pPr eaLnBrk="0" hangingPunct="0">
              <a:buClrTx/>
              <a:buFontTx/>
            </a:pPr>
            <a:r>
              <a:rPr lang="en-US" altLang="zh-CN" sz="2400" dirty="0">
                <a:latin typeface="Times New Roman" panose="02020603050405020304" pitchFamily="18" charset="0"/>
                <a:ea typeface="黑体" panose="02010609060101010101" pitchFamily="49" charset="-122"/>
              </a:rPr>
              <a:t>ljiang@cug.edu.cn</a:t>
            </a:r>
            <a:endParaRPr lang="zh-CN" altLang="en-US" sz="2400" dirty="0">
              <a:latin typeface="Times New Roman" panose="02020603050405020304" pitchFamily="18" charset="0"/>
              <a:ea typeface="黑体" panose="02010609060101010101" pitchFamily="49" charset="-122"/>
            </a:endParaRPr>
          </a:p>
        </p:txBody>
      </p:sp>
      <p:sp>
        <p:nvSpPr>
          <p:cNvPr id="101385" name="文本框 1"/>
          <p:cNvSpPr txBox="1"/>
          <p:nvPr/>
        </p:nvSpPr>
        <p:spPr>
          <a:xfrm>
            <a:off x="3049588" y="3805238"/>
            <a:ext cx="3570287" cy="461962"/>
          </a:xfrm>
          <a:prstGeom prst="rect">
            <a:avLst/>
          </a:prstGeom>
          <a:noFill/>
          <a:ln w="9525">
            <a:noFill/>
          </a:ln>
        </p:spPr>
        <p:txBody>
          <a:bodyPr wrap="none" anchor="t" anchorCtr="0">
            <a:spAutoFit/>
          </a:bodyPr>
          <a:p>
            <a:pPr eaLnBrk="0" hangingPunct="0">
              <a:buClrTx/>
              <a:buFontTx/>
            </a:pPr>
            <a:r>
              <a:rPr lang="zh-CN" altLang="en-US" sz="2400" b="0" dirty="0">
                <a:solidFill>
                  <a:srgbClr val="0000FF"/>
                </a:solidFill>
                <a:latin typeface="华文行楷" panose="02010800040101010101" pitchFamily="2" charset="-122"/>
                <a:ea typeface="华文行楷" panose="02010800040101010101" pitchFamily="2" charset="-122"/>
              </a:rPr>
              <a:t>机器学习与数据挖掘团队</a:t>
            </a:r>
            <a:endParaRPr lang="zh-CN" altLang="en-US" sz="2400" b="0" dirty="0">
              <a:solidFill>
                <a:srgbClr val="0000FF"/>
              </a:solidFill>
              <a:latin typeface="华文行楷" panose="02010800040101010101" pitchFamily="2" charset="-122"/>
              <a:ea typeface="华文行楷" panose="02010800040101010101" pitchFamily="2" charset="-122"/>
            </a:endParaRPr>
          </a:p>
        </p:txBody>
      </p:sp>
      <p:sp>
        <p:nvSpPr>
          <p:cNvPr id="101386" name="矩形 28"/>
          <p:cNvSpPr/>
          <p:nvPr/>
        </p:nvSpPr>
        <p:spPr>
          <a:xfrm>
            <a:off x="2362200" y="5114925"/>
            <a:ext cx="4572000" cy="523875"/>
          </a:xfrm>
          <a:prstGeom prst="rect">
            <a:avLst/>
          </a:prstGeom>
          <a:noFill/>
          <a:ln w="9525">
            <a:noFill/>
          </a:ln>
        </p:spPr>
        <p:txBody>
          <a:bodyPr anchor="t" anchorCtr="0">
            <a:spAutoFit/>
          </a:bodyPr>
          <a:p>
            <a:pPr algn="ctr" eaLnBrk="0" hangingPunct="0">
              <a:buClrTx/>
              <a:buFontTx/>
            </a:pPr>
            <a:r>
              <a:rPr lang="en-US" altLang="zh-CN" b="0" dirty="0">
                <a:latin typeface="Times New Roman" panose="02020603050405020304" pitchFamily="18" charset="0"/>
                <a:ea typeface="黑体" panose="02010609060101010101" pitchFamily="49" charset="-122"/>
                <a:hlinkClick r:id="rId3"/>
              </a:rPr>
              <a:t>http://grzy.cug.edu.cn/jlx/</a:t>
            </a:r>
            <a:endParaRPr lang="zh-CN" altLang="en-US" b="0" dirty="0">
              <a:solidFill>
                <a:srgbClr val="0000FF"/>
              </a:solidFill>
              <a:latin typeface="Times New Roman" panose="02020603050405020304" pitchFamily="18" charset="0"/>
              <a:ea typeface="黑体" panose="02010609060101010101" pitchFamily="49"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TextBox 14"/>
          <p:cNvSpPr txBox="1"/>
          <p:nvPr/>
        </p:nvSpPr>
        <p:spPr>
          <a:xfrm>
            <a:off x="914400" y="115888"/>
            <a:ext cx="3962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本章内容</a:t>
            </a:r>
            <a:endParaRPr lang="zh-CN" altLang="en-US" sz="3600" dirty="0">
              <a:solidFill>
                <a:srgbClr val="0000CC"/>
              </a:solidFill>
              <a:latin typeface="楷体" panose="02010609060101010101" pitchFamily="49" charset="-122"/>
              <a:ea typeface="楷体" panose="02010609060101010101" pitchFamily="49" charset="-122"/>
            </a:endParaRPr>
          </a:p>
        </p:txBody>
      </p:sp>
      <p:pic>
        <p:nvPicPr>
          <p:cNvPr id="103426" name="图片 11" descr="3.png"/>
          <p:cNvPicPr>
            <a:picLocks noChangeAspect="1"/>
          </p:cNvPicPr>
          <p:nvPr/>
        </p:nvPicPr>
        <p:blipFill>
          <a:blip r:embed="rId1"/>
          <a:stretch>
            <a:fillRect/>
          </a:stretch>
        </p:blipFill>
        <p:spPr>
          <a:xfrm>
            <a:off x="285750" y="209550"/>
            <a:ext cx="628650" cy="628650"/>
          </a:xfrm>
          <a:prstGeom prst="rect">
            <a:avLst/>
          </a:prstGeom>
          <a:noFill/>
          <a:ln w="9525">
            <a:noFill/>
          </a:ln>
        </p:spPr>
      </p:pic>
      <p:sp>
        <p:nvSpPr>
          <p:cNvPr id="12" name="AutoShape 8"/>
          <p:cNvSpPr>
            <a:spLocks noChangeArrowheads="1"/>
          </p:cNvSpPr>
          <p:nvPr/>
        </p:nvSpPr>
        <p:spPr bwMode="auto">
          <a:xfrm>
            <a:off x="1143000" y="2659063"/>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二、广义线性回归</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3" name="AutoShape 10"/>
          <p:cNvSpPr>
            <a:spLocks noChangeArrowheads="1"/>
          </p:cNvSpPr>
          <p:nvPr/>
        </p:nvSpPr>
        <p:spPr bwMode="auto">
          <a:xfrm>
            <a:off x="1144588" y="3586163"/>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三、逻辑斯蒂回归</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4" name="AutoShape 13"/>
          <p:cNvSpPr>
            <a:spLocks noChangeArrowheads="1"/>
          </p:cNvSpPr>
          <p:nvPr/>
        </p:nvSpPr>
        <p:spPr bwMode="auto">
          <a:xfrm>
            <a:off x="1143000" y="1692275"/>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一、线性回归</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7" name="AutoShape 10"/>
          <p:cNvSpPr>
            <a:spLocks noChangeArrowheads="1"/>
          </p:cNvSpPr>
          <p:nvPr/>
        </p:nvSpPr>
        <p:spPr bwMode="auto">
          <a:xfrm>
            <a:off x="1138238" y="4495800"/>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四、多分类学习</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一、机器学习的定义</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13314" name="Rectangle 3"/>
          <p:cNvSpPr txBox="1"/>
          <p:nvPr/>
        </p:nvSpPr>
        <p:spPr>
          <a:xfrm>
            <a:off x="411163" y="1219200"/>
            <a:ext cx="8318500" cy="5181600"/>
          </a:xfrm>
          <a:prstGeom prst="rect">
            <a:avLst/>
          </a:prstGeom>
          <a:noFill/>
          <a:ln w="9525">
            <a:noFill/>
          </a:ln>
        </p:spPr>
        <p:txBody>
          <a:bodyPr anchor="t" anchorCtr="0"/>
          <a:p>
            <a:pPr marL="292100" indent="-292100">
              <a:lnSpc>
                <a:spcPts val="3800"/>
              </a:lnSpc>
              <a:spcBef>
                <a:spcPct val="10000"/>
              </a:spcBef>
              <a:spcAft>
                <a:spcPts val="400"/>
              </a:spcAft>
              <a:buClr>
                <a:srgbClr val="0C7B9C"/>
              </a:buClr>
              <a:buSzPct val="75000"/>
              <a:buFont typeface="Monotype Sorts" pitchFamily="2" charset="2"/>
              <a:buChar char="l"/>
            </a:pPr>
            <a:r>
              <a:rPr lang="zh-CN" altLang="en-US" b="0" dirty="0">
                <a:latin typeface="黑体" panose="02010609060101010101" pitchFamily="49" charset="-122"/>
                <a:ea typeface="黑体" panose="02010609060101010101" pitchFamily="49" charset="-122"/>
              </a:rPr>
              <a:t>机器学习是人工智能的核心研究领域之一， 其研究动机是为了让计算机系统具有人的学习能力以便实现人工智能。</a:t>
            </a:r>
            <a:endParaRPr lang="en-US" altLang="zh-CN" b="0" dirty="0">
              <a:latin typeface="黑体" panose="02010609060101010101" pitchFamily="49" charset="-122"/>
              <a:ea typeface="黑体" panose="02010609060101010101" pitchFamily="49" charset="-122"/>
            </a:endParaRPr>
          </a:p>
          <a:p>
            <a:pPr marL="292100" indent="-292100">
              <a:lnSpc>
                <a:spcPts val="3800"/>
              </a:lnSpc>
              <a:spcBef>
                <a:spcPct val="10000"/>
              </a:spcBef>
              <a:spcAft>
                <a:spcPts val="400"/>
              </a:spcAft>
              <a:buClr>
                <a:srgbClr val="0C7B9C"/>
              </a:buClr>
              <a:buSzPct val="75000"/>
              <a:buFont typeface="Monotype Sorts" pitchFamily="2" charset="2"/>
              <a:buChar char="l"/>
            </a:pPr>
            <a:r>
              <a:rPr lang="zh-CN" altLang="en-US" b="0" dirty="0">
                <a:latin typeface="黑体" panose="02010609060101010101" pitchFamily="49" charset="-122"/>
                <a:ea typeface="黑体" panose="02010609060101010101" pitchFamily="49" charset="-122"/>
              </a:rPr>
              <a:t>目前被广泛采用的机器学习的定义是“</a:t>
            </a:r>
            <a:r>
              <a:rPr lang="zh-CN" altLang="en-US" b="0" dirty="0">
                <a:solidFill>
                  <a:srgbClr val="0000FF"/>
                </a:solidFill>
                <a:latin typeface="黑体" panose="02010609060101010101" pitchFamily="49" charset="-122"/>
                <a:ea typeface="黑体" panose="02010609060101010101" pitchFamily="49" charset="-122"/>
              </a:rPr>
              <a:t>利用经验来改善计算机系统自身的性能</a:t>
            </a:r>
            <a:r>
              <a:rPr lang="zh-CN" altLang="en-US" b="0" dirty="0">
                <a:latin typeface="黑体" panose="02010609060101010101" pitchFamily="49" charset="-122"/>
                <a:ea typeface="黑体" panose="02010609060101010101" pitchFamily="49" charset="-122"/>
              </a:rPr>
              <a:t>”。由于“经验”在计算机系统中主要是以数据的形式存在的，因此机器学习需要运用机器学习技术对数据进行分析，这就使得它逐渐成为智能数据分析技术的创新源之一，并且为此而受到越来越多的关注。</a:t>
            </a:r>
            <a:endParaRPr lang="zh-CN" altLang="en-US" b="0" dirty="0">
              <a:latin typeface="黑体" panose="02010609060101010101" pitchFamily="49" charset="-122"/>
              <a:ea typeface="黑体" panose="02010609060101010101" pitchFamily="49"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内容占位符 3"/>
          <p:cNvSpPr>
            <a:spLocks noGrp="1"/>
          </p:cNvSpPr>
          <p:nvPr>
            <p:ph idx="1"/>
          </p:nvPr>
        </p:nvSpPr>
        <p:spPr>
          <a:xfrm>
            <a:off x="381000" y="1219200"/>
            <a:ext cx="8458200" cy="5181600"/>
          </a:xfrm>
          <a:ln/>
        </p:spPr>
        <p:txBody>
          <a:bodyPr vert="horz" wrap="square" lIns="90488" tIns="44450" rIns="90488" bIns="44450" anchor="t" anchorCtr="0"/>
          <a:p>
            <a:r>
              <a:rPr lang="zh-CN" altLang="en-US" b="1" dirty="0">
                <a:ea typeface="宋体" panose="02010600030101010101" pitchFamily="2" charset="-122"/>
              </a:rPr>
              <a:t>提及线性学习，我们首先会想到线性回归</a:t>
            </a:r>
            <a:r>
              <a:rPr lang="zh-CN" altLang="en-US" dirty="0">
                <a:ea typeface="宋体" panose="02010600030101010101" pitchFamily="2" charset="-122"/>
              </a:rPr>
              <a:t>。</a:t>
            </a:r>
            <a:r>
              <a:rPr lang="zh-CN" altLang="en-US" b="1" dirty="0">
                <a:ea typeface="宋体" panose="02010600030101010101" pitchFamily="2" charset="-122"/>
              </a:rPr>
              <a:t>回归跟分类的区别在于要预测的目标函数是连续值。</a:t>
            </a:r>
            <a:endParaRPr lang="en-US" altLang="zh-CN" b="1" dirty="0">
              <a:ea typeface="宋体" panose="02010600030101010101" pitchFamily="2" charset="-122"/>
            </a:endParaRPr>
          </a:p>
          <a:p>
            <a:r>
              <a:rPr lang="zh-CN" altLang="en-US" dirty="0">
                <a:ea typeface="宋体" panose="02010600030101010101" pitchFamily="2" charset="-122"/>
              </a:rPr>
              <a:t>给定由</a:t>
            </a:r>
            <a:r>
              <a:rPr lang="en-US" altLang="zh-CN" dirty="0">
                <a:ea typeface="宋体" panose="02010600030101010101" pitchFamily="2" charset="-122"/>
              </a:rPr>
              <a:t>m</a:t>
            </a:r>
            <a:r>
              <a:rPr lang="zh-CN" altLang="en-US" dirty="0">
                <a:ea typeface="宋体" panose="02010600030101010101" pitchFamily="2" charset="-122"/>
              </a:rPr>
              <a:t>个属性描述的样本                           ，其中</a:t>
            </a:r>
            <a:endParaRPr lang="en-US" altLang="zh-CN" dirty="0">
              <a:ea typeface="宋体" panose="02010600030101010101" pitchFamily="2" charset="-122"/>
            </a:endParaRPr>
          </a:p>
          <a:p>
            <a:pPr>
              <a:buNone/>
            </a:pPr>
            <a:r>
              <a:rPr lang="zh-CN" altLang="en-US" dirty="0">
                <a:ea typeface="宋体" panose="02010600030101010101" pitchFamily="2" charset="-122"/>
              </a:rPr>
              <a:t>       是   在第</a:t>
            </a:r>
            <a:r>
              <a:rPr lang="en-US" altLang="zh-CN" dirty="0">
                <a:ea typeface="宋体" panose="02010600030101010101" pitchFamily="2" charset="-122"/>
              </a:rPr>
              <a:t>  </a:t>
            </a:r>
            <a:r>
              <a:rPr lang="zh-CN" altLang="en-US" dirty="0">
                <a:ea typeface="宋体" panose="02010600030101010101" pitchFamily="2" charset="-122"/>
              </a:rPr>
              <a:t>个属性上的取值，线性回归（</a:t>
            </a:r>
            <a:r>
              <a:rPr lang="en-US" altLang="zh-CN" dirty="0">
                <a:ea typeface="宋体" panose="02010600030101010101" pitchFamily="2" charset="-122"/>
              </a:rPr>
              <a:t>linear regression</a:t>
            </a:r>
            <a:r>
              <a:rPr lang="zh-CN" altLang="en-US" dirty="0">
                <a:ea typeface="宋体" panose="02010600030101010101" pitchFamily="2" charset="-122"/>
              </a:rPr>
              <a:t>）试图学得一个通过属性值的线性组合来进行预测的函数：</a:t>
            </a:r>
            <a:endParaRPr lang="en-US" altLang="zh-CN" dirty="0">
              <a:ea typeface="宋体" panose="02010600030101010101" pitchFamily="2" charset="-122"/>
            </a:endParaRPr>
          </a:p>
          <a:p>
            <a:pPr>
              <a:buNone/>
            </a:pPr>
            <a:endParaRPr lang="en-US" altLang="zh-CN" dirty="0">
              <a:ea typeface="宋体" panose="02010600030101010101" pitchFamily="2" charset="-122"/>
            </a:endParaRPr>
          </a:p>
          <a:p>
            <a:r>
              <a:rPr lang="zh-CN" altLang="en-US" dirty="0">
                <a:ea typeface="宋体" panose="02010600030101010101" pitchFamily="2" charset="-122"/>
              </a:rPr>
              <a:t>一般用向量的形式写成：</a:t>
            </a: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r>
              <a:rPr lang="en-US" altLang="zh-CN" dirty="0">
                <a:ea typeface="宋体" panose="02010600030101010101" pitchFamily="2" charset="-122"/>
              </a:rPr>
              <a:t>   </a:t>
            </a:r>
            <a:r>
              <a:rPr lang="zh-CN" altLang="en-US" dirty="0">
                <a:ea typeface="宋体" panose="02010600030101010101" pitchFamily="2" charset="-122"/>
              </a:rPr>
              <a:t>其中                            。</a:t>
            </a:r>
            <a:endParaRPr lang="en-US" altLang="zh-CN" sz="2000" dirty="0">
              <a:ea typeface="宋体" panose="02010600030101010101" pitchFamily="2" charset="-122"/>
            </a:endParaRPr>
          </a:p>
        </p:txBody>
      </p:sp>
      <p:graphicFrame>
        <p:nvGraphicFramePr>
          <p:cNvPr id="105474" name="Object 3"/>
          <p:cNvGraphicFramePr/>
          <p:nvPr/>
        </p:nvGraphicFramePr>
        <p:xfrm>
          <a:off x="2713038" y="4033838"/>
          <a:ext cx="4986337" cy="347662"/>
        </p:xfrm>
        <a:graphic>
          <a:graphicData uri="http://schemas.openxmlformats.org/presentationml/2006/ole">
            <mc:AlternateContent xmlns:mc="http://schemas.openxmlformats.org/markup-compatibility/2006">
              <mc:Choice xmlns:v="urn:schemas-microsoft-com:vml" Requires="v">
                <p:oleObj spid="_x0000_s3113" name="" r:id="rId1" imgW="2520950" imgH="176530" progId="Equation.Ribbit">
                  <p:embed/>
                </p:oleObj>
              </mc:Choice>
              <mc:Fallback>
                <p:oleObj name="" r:id="rId1" imgW="2520950" imgH="176530" progId="Equation.Ribbit">
                  <p:embed/>
                  <p:pic>
                    <p:nvPicPr>
                      <p:cNvPr id="0" name="图片 3112"/>
                      <p:cNvPicPr/>
                      <p:nvPr/>
                    </p:nvPicPr>
                    <p:blipFill>
                      <a:blip r:embed="rId2"/>
                      <a:stretch>
                        <a:fillRect/>
                      </a:stretch>
                    </p:blipFill>
                    <p:spPr>
                      <a:xfrm>
                        <a:off x="2713038" y="4033838"/>
                        <a:ext cx="4986337" cy="347662"/>
                      </a:xfrm>
                      <a:prstGeom prst="rect">
                        <a:avLst/>
                      </a:prstGeom>
                      <a:noFill/>
                      <a:ln w="38100">
                        <a:noFill/>
                        <a:miter/>
                      </a:ln>
                    </p:spPr>
                  </p:pic>
                </p:oleObj>
              </mc:Fallback>
            </mc:AlternateContent>
          </a:graphicData>
        </a:graphic>
      </p:graphicFrame>
      <p:graphicFrame>
        <p:nvGraphicFramePr>
          <p:cNvPr id="105475" name="Object 4"/>
          <p:cNvGraphicFramePr/>
          <p:nvPr/>
        </p:nvGraphicFramePr>
        <p:xfrm>
          <a:off x="3300413" y="5219700"/>
          <a:ext cx="2170112" cy="368300"/>
        </p:xfrm>
        <a:graphic>
          <a:graphicData uri="http://schemas.openxmlformats.org/presentationml/2006/ole">
            <mc:AlternateContent xmlns:mc="http://schemas.openxmlformats.org/markup-compatibility/2006">
              <mc:Choice xmlns:v="urn:schemas-microsoft-com:vml" Requires="v">
                <p:oleObj spid="_x0000_s3114" name="" r:id="rId3" imgW="1096010" imgH="186690" progId="Equation.Ribbit">
                  <p:embed/>
                </p:oleObj>
              </mc:Choice>
              <mc:Fallback>
                <p:oleObj name="" r:id="rId3" imgW="1096010" imgH="186690" progId="Equation.Ribbit">
                  <p:embed/>
                  <p:pic>
                    <p:nvPicPr>
                      <p:cNvPr id="0" name="图片 3113"/>
                      <p:cNvPicPr/>
                      <p:nvPr/>
                    </p:nvPicPr>
                    <p:blipFill>
                      <a:blip r:embed="rId4"/>
                      <a:stretch>
                        <a:fillRect/>
                      </a:stretch>
                    </p:blipFill>
                    <p:spPr>
                      <a:xfrm>
                        <a:off x="3300413" y="5219700"/>
                        <a:ext cx="2170112" cy="368300"/>
                      </a:xfrm>
                      <a:prstGeom prst="rect">
                        <a:avLst/>
                      </a:prstGeom>
                      <a:noFill/>
                      <a:ln w="38100">
                        <a:noFill/>
                        <a:miter/>
                      </a:ln>
                    </p:spPr>
                  </p:pic>
                </p:oleObj>
              </mc:Fallback>
            </mc:AlternateContent>
          </a:graphicData>
        </a:graphic>
      </p:graphicFrame>
      <p:graphicFrame>
        <p:nvGraphicFramePr>
          <p:cNvPr id="105476" name="Object 5"/>
          <p:cNvGraphicFramePr/>
          <p:nvPr/>
        </p:nvGraphicFramePr>
        <p:xfrm>
          <a:off x="762000" y="2851150"/>
          <a:ext cx="250825" cy="234950"/>
        </p:xfrm>
        <a:graphic>
          <a:graphicData uri="http://schemas.openxmlformats.org/presentationml/2006/ole">
            <mc:AlternateContent xmlns:mc="http://schemas.openxmlformats.org/markup-compatibility/2006">
              <mc:Choice xmlns:v="urn:schemas-microsoft-com:vml" Requires="v">
                <p:oleObj spid="_x0000_s3115" name="" r:id="rId5" imgW="127000" imgH="119380" progId="Equation.Ribbit">
                  <p:embed/>
                </p:oleObj>
              </mc:Choice>
              <mc:Fallback>
                <p:oleObj name="" r:id="rId5" imgW="127000" imgH="119380" progId="Equation.Ribbit">
                  <p:embed/>
                  <p:pic>
                    <p:nvPicPr>
                      <p:cNvPr id="0" name="图片 3114"/>
                      <p:cNvPicPr/>
                      <p:nvPr/>
                    </p:nvPicPr>
                    <p:blipFill>
                      <a:blip r:embed="rId6"/>
                      <a:stretch>
                        <a:fillRect/>
                      </a:stretch>
                    </p:blipFill>
                    <p:spPr>
                      <a:xfrm>
                        <a:off x="762000" y="2851150"/>
                        <a:ext cx="250825" cy="234950"/>
                      </a:xfrm>
                      <a:prstGeom prst="rect">
                        <a:avLst/>
                      </a:prstGeom>
                      <a:noFill/>
                      <a:ln w="38100">
                        <a:noFill/>
                        <a:miter/>
                      </a:ln>
                    </p:spPr>
                  </p:pic>
                </p:oleObj>
              </mc:Fallback>
            </mc:AlternateContent>
          </a:graphicData>
        </a:graphic>
      </p:graphicFrame>
      <p:graphicFrame>
        <p:nvGraphicFramePr>
          <p:cNvPr id="105477" name="Object 6"/>
          <p:cNvGraphicFramePr/>
          <p:nvPr/>
        </p:nvGraphicFramePr>
        <p:xfrm>
          <a:off x="1524000" y="2847975"/>
          <a:ext cx="198438" cy="238125"/>
        </p:xfrm>
        <a:graphic>
          <a:graphicData uri="http://schemas.openxmlformats.org/presentationml/2006/ole">
            <mc:AlternateContent xmlns:mc="http://schemas.openxmlformats.org/markup-compatibility/2006">
              <mc:Choice xmlns:v="urn:schemas-microsoft-com:vml" Requires="v">
                <p:oleObj spid="_x0000_s3117" name="" r:id="rId7" imgW="100330" imgH="120650" progId="Equation.Ribbit">
                  <p:embed/>
                </p:oleObj>
              </mc:Choice>
              <mc:Fallback>
                <p:oleObj name="" r:id="rId7" imgW="100330" imgH="120650" progId="Equation.Ribbit">
                  <p:embed/>
                  <p:pic>
                    <p:nvPicPr>
                      <p:cNvPr id="0" name="图片 3116"/>
                      <p:cNvPicPr/>
                      <p:nvPr/>
                    </p:nvPicPr>
                    <p:blipFill>
                      <a:blip r:embed="rId8"/>
                      <a:stretch>
                        <a:fillRect/>
                      </a:stretch>
                    </p:blipFill>
                    <p:spPr>
                      <a:xfrm>
                        <a:off x="1524000" y="2847975"/>
                        <a:ext cx="198438" cy="238125"/>
                      </a:xfrm>
                      <a:prstGeom prst="rect">
                        <a:avLst/>
                      </a:prstGeom>
                      <a:noFill/>
                      <a:ln w="38100">
                        <a:noFill/>
                        <a:miter/>
                      </a:ln>
                    </p:spPr>
                  </p:pic>
                </p:oleObj>
              </mc:Fallback>
            </mc:AlternateContent>
          </a:graphicData>
        </a:graphic>
      </p:graphicFrame>
      <p:graphicFrame>
        <p:nvGraphicFramePr>
          <p:cNvPr id="105478" name="Object 7"/>
          <p:cNvGraphicFramePr/>
          <p:nvPr/>
        </p:nvGraphicFramePr>
        <p:xfrm>
          <a:off x="1484313" y="5710238"/>
          <a:ext cx="2730500" cy="347662"/>
        </p:xfrm>
        <a:graphic>
          <a:graphicData uri="http://schemas.openxmlformats.org/presentationml/2006/ole">
            <mc:AlternateContent xmlns:mc="http://schemas.openxmlformats.org/markup-compatibility/2006">
              <mc:Choice xmlns:v="urn:schemas-microsoft-com:vml" Requires="v">
                <p:oleObj spid="_x0000_s3111" name="" r:id="rId9" imgW="1380490" imgH="176530" progId="Equation.Ribbit">
                  <p:embed/>
                </p:oleObj>
              </mc:Choice>
              <mc:Fallback>
                <p:oleObj name="" r:id="rId9" imgW="1380490" imgH="176530" progId="Equation.Ribbit">
                  <p:embed/>
                  <p:pic>
                    <p:nvPicPr>
                      <p:cNvPr id="0" name="图片 3110"/>
                      <p:cNvPicPr/>
                      <p:nvPr/>
                    </p:nvPicPr>
                    <p:blipFill>
                      <a:blip r:embed="rId10"/>
                      <a:stretch>
                        <a:fillRect/>
                      </a:stretch>
                    </p:blipFill>
                    <p:spPr>
                      <a:xfrm>
                        <a:off x="1484313" y="5710238"/>
                        <a:ext cx="2730500" cy="347662"/>
                      </a:xfrm>
                      <a:prstGeom prst="rect">
                        <a:avLst/>
                      </a:prstGeom>
                      <a:noFill/>
                      <a:ln w="38100">
                        <a:noFill/>
                        <a:miter/>
                      </a:ln>
                    </p:spPr>
                  </p:pic>
                </p:oleObj>
              </mc:Fallback>
            </mc:AlternateContent>
          </a:graphicData>
        </a:graphic>
      </p:graphicFrame>
      <p:graphicFrame>
        <p:nvGraphicFramePr>
          <p:cNvPr id="105479" name="Object 8"/>
          <p:cNvGraphicFramePr/>
          <p:nvPr/>
        </p:nvGraphicFramePr>
        <p:xfrm>
          <a:off x="2568575" y="2824163"/>
          <a:ext cx="98425" cy="300037"/>
        </p:xfrm>
        <a:graphic>
          <a:graphicData uri="http://schemas.openxmlformats.org/presentationml/2006/ole">
            <mc:AlternateContent xmlns:mc="http://schemas.openxmlformats.org/markup-compatibility/2006">
              <mc:Choice xmlns:v="urn:schemas-microsoft-com:vml" Requires="v">
                <p:oleObj spid="_x0000_s3116" name="" r:id="rId11" imgW="49530" imgH="152400" progId="Equation.Ribbit">
                  <p:embed/>
                </p:oleObj>
              </mc:Choice>
              <mc:Fallback>
                <p:oleObj name="" r:id="rId11" imgW="49530" imgH="152400" progId="Equation.Ribbit">
                  <p:embed/>
                  <p:pic>
                    <p:nvPicPr>
                      <p:cNvPr id="0" name="图片 3115"/>
                      <p:cNvPicPr/>
                      <p:nvPr/>
                    </p:nvPicPr>
                    <p:blipFill>
                      <a:blip r:embed="rId12"/>
                      <a:stretch>
                        <a:fillRect/>
                      </a:stretch>
                    </p:blipFill>
                    <p:spPr>
                      <a:xfrm>
                        <a:off x="2568575" y="2824163"/>
                        <a:ext cx="98425" cy="300037"/>
                      </a:xfrm>
                      <a:prstGeom prst="rect">
                        <a:avLst/>
                      </a:prstGeom>
                      <a:noFill/>
                      <a:ln w="38100">
                        <a:noFill/>
                        <a:miter/>
                      </a:ln>
                    </p:spPr>
                  </p:pic>
                </p:oleObj>
              </mc:Fallback>
            </mc:AlternateContent>
          </a:graphicData>
        </a:graphic>
      </p:graphicFrame>
      <p:sp>
        <p:nvSpPr>
          <p:cNvPr id="105480"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一、线性回归</a:t>
            </a:r>
            <a:endParaRPr lang="zh-CN" altLang="en-US" sz="3600" dirty="0">
              <a:solidFill>
                <a:srgbClr val="0000CC"/>
              </a:solidFill>
              <a:latin typeface="楷体" panose="02010609060101010101" pitchFamily="49" charset="-122"/>
              <a:ea typeface="楷体" panose="02010609060101010101" pitchFamily="49" charset="-122"/>
            </a:endParaRPr>
          </a:p>
        </p:txBody>
      </p:sp>
      <p:graphicFrame>
        <p:nvGraphicFramePr>
          <p:cNvPr id="105481" name="Object 11"/>
          <p:cNvGraphicFramePr/>
          <p:nvPr/>
        </p:nvGraphicFramePr>
        <p:xfrm>
          <a:off x="4976813" y="2286000"/>
          <a:ext cx="2532062" cy="342900"/>
        </p:xfrm>
        <a:graphic>
          <a:graphicData uri="http://schemas.openxmlformats.org/presentationml/2006/ole">
            <mc:AlternateContent xmlns:mc="http://schemas.openxmlformats.org/markup-compatibility/2006">
              <mc:Choice xmlns:v="urn:schemas-microsoft-com:vml" Requires="v">
                <p:oleObj spid="_x0000_s3118" name="" r:id="rId13" imgW="1283970" imgH="176530" progId="Equation.Ribbit">
                  <p:embed/>
                </p:oleObj>
              </mc:Choice>
              <mc:Fallback>
                <p:oleObj name="" r:id="rId13" imgW="1283970" imgH="176530" progId="Equation.Ribbit">
                  <p:embed/>
                  <p:pic>
                    <p:nvPicPr>
                      <p:cNvPr id="0" name="图片 3117"/>
                      <p:cNvPicPr/>
                      <p:nvPr/>
                    </p:nvPicPr>
                    <p:blipFill>
                      <a:blip r:embed="rId14"/>
                      <a:stretch>
                        <a:fillRect/>
                      </a:stretch>
                    </p:blipFill>
                    <p:spPr>
                      <a:xfrm>
                        <a:off x="4976813" y="2286000"/>
                        <a:ext cx="2532062" cy="342900"/>
                      </a:xfrm>
                      <a:prstGeom prst="rect">
                        <a:avLst/>
                      </a:prstGeom>
                      <a:noFill/>
                      <a:ln w="38100">
                        <a:noFill/>
                        <a:miter/>
                      </a:ln>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内容占位符 4"/>
          <p:cNvSpPr>
            <a:spLocks noGrp="1"/>
          </p:cNvSpPr>
          <p:nvPr>
            <p:ph idx="1"/>
          </p:nvPr>
        </p:nvSpPr>
        <p:spPr>
          <a:xfrm>
            <a:off x="260350" y="1266825"/>
            <a:ext cx="8616950" cy="4873625"/>
          </a:xfrm>
          <a:ln/>
        </p:spPr>
        <p:txBody>
          <a:bodyPr vert="horz" wrap="square" lIns="90488" tIns="44450" rIns="90488" bIns="44450" anchor="t" anchorCtr="0"/>
          <a:p>
            <a:r>
              <a:rPr lang="zh-CN" altLang="en-US" sz="2400" dirty="0">
                <a:ea typeface="宋体" panose="02010600030101010101" pitchFamily="2" charset="-122"/>
              </a:rPr>
              <a:t>给定训练数据集</a:t>
            </a:r>
            <a:endParaRPr lang="en-US" altLang="zh-CN" sz="2400" dirty="0">
              <a:ea typeface="宋体" panose="02010600030101010101" pitchFamily="2" charset="-122"/>
            </a:endParaRPr>
          </a:p>
          <a:p>
            <a:pPr>
              <a:buNone/>
            </a:pPr>
            <a:r>
              <a:rPr lang="en-US" altLang="zh-CN" sz="2400" dirty="0">
                <a:ea typeface="宋体" panose="02010600030101010101" pitchFamily="2" charset="-122"/>
              </a:rPr>
              <a:t>    </a:t>
            </a:r>
            <a:r>
              <a:rPr lang="zh-CN" altLang="en-US" sz="2400" dirty="0">
                <a:ea typeface="宋体" panose="02010600030101010101" pitchFamily="2" charset="-122"/>
              </a:rPr>
              <a:t>其中                                   ，</a:t>
            </a:r>
            <a:endParaRPr lang="en-US" altLang="zh-CN" sz="2400" dirty="0">
              <a:ea typeface="宋体" panose="02010600030101010101" pitchFamily="2" charset="-122"/>
            </a:endParaRPr>
          </a:p>
          <a:p>
            <a:pPr>
              <a:buNone/>
            </a:pPr>
            <a:endParaRPr lang="en-US" altLang="zh-CN" sz="2400" dirty="0">
              <a:ea typeface="宋体" panose="02010600030101010101" pitchFamily="2" charset="-122"/>
            </a:endParaRPr>
          </a:p>
          <a:p>
            <a:r>
              <a:rPr lang="zh-CN" altLang="en-US" sz="2400" dirty="0">
                <a:ea typeface="宋体" panose="02010600030101010101" pitchFamily="2" charset="-122"/>
              </a:rPr>
              <a:t>可用最小二乘法 </a:t>
            </a:r>
            <a:r>
              <a:rPr lang="en-US" altLang="zh-CN" sz="2400" dirty="0">
                <a:ea typeface="宋体" panose="02010600030101010101" pitchFamily="2" charset="-122"/>
              </a:rPr>
              <a:t>(least square method) </a:t>
            </a:r>
            <a:r>
              <a:rPr lang="zh-CN" altLang="en-US" sz="2400" dirty="0">
                <a:ea typeface="宋体" panose="02010600030101010101" pitchFamily="2" charset="-122"/>
              </a:rPr>
              <a:t>对    和  进行估计。</a:t>
            </a:r>
            <a:endParaRPr lang="en-US" altLang="zh-CN" sz="2400" dirty="0">
              <a:ea typeface="宋体" panose="02010600030101010101" pitchFamily="2" charset="-122"/>
            </a:endParaRPr>
          </a:p>
          <a:p>
            <a:pPr>
              <a:buNone/>
            </a:pPr>
            <a:endParaRPr lang="en-US" altLang="zh-CN" sz="2400" dirty="0">
              <a:ea typeface="宋体" panose="02010600030101010101" pitchFamily="2" charset="-122"/>
            </a:endParaRPr>
          </a:p>
        </p:txBody>
      </p:sp>
      <p:graphicFrame>
        <p:nvGraphicFramePr>
          <p:cNvPr id="107522" name="Object 2"/>
          <p:cNvGraphicFramePr/>
          <p:nvPr/>
        </p:nvGraphicFramePr>
        <p:xfrm>
          <a:off x="2079625" y="1325563"/>
          <a:ext cx="6394450" cy="350837"/>
        </p:xfrm>
        <a:graphic>
          <a:graphicData uri="http://schemas.openxmlformats.org/presentationml/2006/ole">
            <mc:AlternateContent xmlns:mc="http://schemas.openxmlformats.org/markup-compatibility/2006">
              <mc:Choice xmlns:v="urn:schemas-microsoft-com:vml" Requires="v">
                <p:oleObj spid="_x0000_s3112" name="" r:id="rId1" imgW="3196590" imgH="177800" progId="Equation.Ribbit">
                  <p:embed/>
                </p:oleObj>
              </mc:Choice>
              <mc:Fallback>
                <p:oleObj name="" r:id="rId1" imgW="3196590" imgH="177800" progId="Equation.Ribbit">
                  <p:embed/>
                  <p:pic>
                    <p:nvPicPr>
                      <p:cNvPr id="0" name="图片 3111"/>
                      <p:cNvPicPr/>
                      <p:nvPr/>
                    </p:nvPicPr>
                    <p:blipFill>
                      <a:blip r:embed="rId2"/>
                      <a:stretch>
                        <a:fillRect/>
                      </a:stretch>
                    </p:blipFill>
                    <p:spPr>
                      <a:xfrm>
                        <a:off x="2079625" y="1325563"/>
                        <a:ext cx="6394450" cy="350837"/>
                      </a:xfrm>
                      <a:prstGeom prst="rect">
                        <a:avLst/>
                      </a:prstGeom>
                      <a:noFill/>
                      <a:ln w="38100">
                        <a:noFill/>
                        <a:miter/>
                      </a:ln>
                    </p:spPr>
                  </p:pic>
                </p:oleObj>
              </mc:Fallback>
            </mc:AlternateContent>
          </a:graphicData>
        </a:graphic>
      </p:graphicFrame>
      <p:graphicFrame>
        <p:nvGraphicFramePr>
          <p:cNvPr id="107523" name="Object 3"/>
          <p:cNvGraphicFramePr/>
          <p:nvPr/>
        </p:nvGraphicFramePr>
        <p:xfrm>
          <a:off x="1333500" y="1785938"/>
          <a:ext cx="2849563" cy="347662"/>
        </p:xfrm>
        <a:graphic>
          <a:graphicData uri="http://schemas.openxmlformats.org/presentationml/2006/ole">
            <mc:AlternateContent xmlns:mc="http://schemas.openxmlformats.org/markup-compatibility/2006">
              <mc:Choice xmlns:v="urn:schemas-microsoft-com:vml" Requires="v">
                <p:oleObj spid="_x0000_s3120" name="" r:id="rId3" imgW="1436370" imgH="176530" progId="Equation.Ribbit">
                  <p:embed/>
                </p:oleObj>
              </mc:Choice>
              <mc:Fallback>
                <p:oleObj name="" r:id="rId3" imgW="1436370" imgH="176530" progId="Equation.Ribbit">
                  <p:embed/>
                  <p:pic>
                    <p:nvPicPr>
                      <p:cNvPr id="0" name="图片 3119"/>
                      <p:cNvPicPr/>
                      <p:nvPr/>
                    </p:nvPicPr>
                    <p:blipFill>
                      <a:blip r:embed="rId4"/>
                      <a:stretch>
                        <a:fillRect/>
                      </a:stretch>
                    </p:blipFill>
                    <p:spPr>
                      <a:xfrm>
                        <a:off x="1333500" y="1785938"/>
                        <a:ext cx="2849563" cy="347662"/>
                      </a:xfrm>
                      <a:prstGeom prst="rect">
                        <a:avLst/>
                      </a:prstGeom>
                      <a:noFill/>
                      <a:ln w="38100">
                        <a:noFill/>
                        <a:miter/>
                      </a:ln>
                    </p:spPr>
                  </p:pic>
                </p:oleObj>
              </mc:Fallback>
            </mc:AlternateContent>
          </a:graphicData>
        </a:graphic>
      </p:graphicFrame>
      <p:graphicFrame>
        <p:nvGraphicFramePr>
          <p:cNvPr id="107524" name="Object 4"/>
          <p:cNvGraphicFramePr/>
          <p:nvPr/>
        </p:nvGraphicFramePr>
        <p:xfrm>
          <a:off x="4432300" y="1822450"/>
          <a:ext cx="825500" cy="311150"/>
        </p:xfrm>
        <a:graphic>
          <a:graphicData uri="http://schemas.openxmlformats.org/presentationml/2006/ole">
            <mc:AlternateContent xmlns:mc="http://schemas.openxmlformats.org/markup-compatibility/2006">
              <mc:Choice xmlns:v="urn:schemas-microsoft-com:vml" Requires="v">
                <p:oleObj spid="_x0000_s3119" name="" r:id="rId5" imgW="417195" imgH="157480" progId="Equation.Ribbit">
                  <p:embed/>
                </p:oleObj>
              </mc:Choice>
              <mc:Fallback>
                <p:oleObj name="" r:id="rId5" imgW="417195" imgH="157480" progId="Equation.Ribbit">
                  <p:embed/>
                  <p:pic>
                    <p:nvPicPr>
                      <p:cNvPr id="0" name="图片 3118"/>
                      <p:cNvPicPr/>
                      <p:nvPr/>
                    </p:nvPicPr>
                    <p:blipFill>
                      <a:blip r:embed="rId6"/>
                      <a:stretch>
                        <a:fillRect/>
                      </a:stretch>
                    </p:blipFill>
                    <p:spPr>
                      <a:xfrm>
                        <a:off x="4432300" y="1822450"/>
                        <a:ext cx="825500" cy="311150"/>
                      </a:xfrm>
                      <a:prstGeom prst="rect">
                        <a:avLst/>
                      </a:prstGeom>
                      <a:noFill/>
                      <a:ln w="38100">
                        <a:noFill/>
                        <a:miter/>
                      </a:ln>
                    </p:spPr>
                  </p:pic>
                </p:oleObj>
              </mc:Fallback>
            </mc:AlternateContent>
          </a:graphicData>
        </a:graphic>
      </p:graphicFrame>
      <p:sp>
        <p:nvSpPr>
          <p:cNvPr id="107525"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一、线性回归</a:t>
            </a:r>
            <a:endParaRPr lang="zh-CN" altLang="en-US" sz="3600" dirty="0">
              <a:solidFill>
                <a:srgbClr val="0000CC"/>
              </a:solidFill>
              <a:latin typeface="楷体" panose="02010609060101010101" pitchFamily="49" charset="-122"/>
              <a:ea typeface="楷体" panose="02010609060101010101" pitchFamily="49" charset="-122"/>
            </a:endParaRPr>
          </a:p>
        </p:txBody>
      </p:sp>
      <p:graphicFrame>
        <p:nvGraphicFramePr>
          <p:cNvPr id="107526" name="Object 5"/>
          <p:cNvGraphicFramePr/>
          <p:nvPr/>
        </p:nvGraphicFramePr>
        <p:xfrm>
          <a:off x="6229350" y="2817813"/>
          <a:ext cx="255588" cy="231775"/>
        </p:xfrm>
        <a:graphic>
          <a:graphicData uri="http://schemas.openxmlformats.org/presentationml/2006/ole">
            <mc:AlternateContent xmlns:mc="http://schemas.openxmlformats.org/markup-compatibility/2006">
              <mc:Choice xmlns:v="urn:schemas-microsoft-com:vml" Requires="v">
                <p:oleObj spid="_x0000_s3122" name="" r:id="rId7" imgW="130810" imgH="120650" progId="Equation.Ribbit">
                  <p:embed/>
                </p:oleObj>
              </mc:Choice>
              <mc:Fallback>
                <p:oleObj name="" r:id="rId7" imgW="130810" imgH="120650" progId="Equation.Ribbit">
                  <p:embed/>
                  <p:pic>
                    <p:nvPicPr>
                      <p:cNvPr id="0" name="图片 3121"/>
                      <p:cNvPicPr/>
                      <p:nvPr/>
                    </p:nvPicPr>
                    <p:blipFill>
                      <a:blip r:embed="rId8"/>
                      <a:stretch>
                        <a:fillRect/>
                      </a:stretch>
                    </p:blipFill>
                    <p:spPr>
                      <a:xfrm>
                        <a:off x="6229350" y="2817813"/>
                        <a:ext cx="255588" cy="231775"/>
                      </a:xfrm>
                      <a:prstGeom prst="rect">
                        <a:avLst/>
                      </a:prstGeom>
                      <a:noFill/>
                      <a:ln w="38100">
                        <a:noFill/>
                        <a:miter/>
                      </a:ln>
                    </p:spPr>
                  </p:pic>
                </p:oleObj>
              </mc:Fallback>
            </mc:AlternateContent>
          </a:graphicData>
        </a:graphic>
      </p:graphicFrame>
      <p:graphicFrame>
        <p:nvGraphicFramePr>
          <p:cNvPr id="107527" name="Object 6"/>
          <p:cNvGraphicFramePr/>
          <p:nvPr/>
        </p:nvGraphicFramePr>
        <p:xfrm>
          <a:off x="6858000" y="2743200"/>
          <a:ext cx="127000" cy="304800"/>
        </p:xfrm>
        <a:graphic>
          <a:graphicData uri="http://schemas.openxmlformats.org/presentationml/2006/ole">
            <mc:AlternateContent xmlns:mc="http://schemas.openxmlformats.org/markup-compatibility/2006">
              <mc:Choice xmlns:v="urn:schemas-microsoft-com:vml" Requires="v">
                <p:oleObj spid="_x0000_s3121" name="" r:id="rId9" imgW="68580" imgH="157480" progId="Equation.Ribbit">
                  <p:embed/>
                </p:oleObj>
              </mc:Choice>
              <mc:Fallback>
                <p:oleObj name="" r:id="rId9" imgW="68580" imgH="157480" progId="Equation.Ribbit">
                  <p:embed/>
                  <p:pic>
                    <p:nvPicPr>
                      <p:cNvPr id="0" name="图片 3120"/>
                      <p:cNvPicPr/>
                      <p:nvPr/>
                    </p:nvPicPr>
                    <p:blipFill>
                      <a:blip r:embed="rId10"/>
                      <a:stretch>
                        <a:fillRect/>
                      </a:stretch>
                    </p:blipFill>
                    <p:spPr>
                      <a:xfrm>
                        <a:off x="6858000" y="2743200"/>
                        <a:ext cx="127000" cy="304800"/>
                      </a:xfrm>
                      <a:prstGeom prst="rect">
                        <a:avLst/>
                      </a:prstGeom>
                      <a:noFill/>
                      <a:ln w="38100">
                        <a:noFill/>
                        <a:miter/>
                      </a:ln>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69" name="内容占位符 4"/>
          <p:cNvSpPr>
            <a:spLocks noGrp="1"/>
          </p:cNvSpPr>
          <p:nvPr>
            <p:ph idx="1"/>
          </p:nvPr>
        </p:nvSpPr>
        <p:spPr>
          <a:xfrm>
            <a:off x="260350" y="1266825"/>
            <a:ext cx="8616950" cy="4981575"/>
          </a:xfrm>
          <a:ln/>
        </p:spPr>
        <p:txBody>
          <a:bodyPr vert="horz" wrap="square" lIns="90488" tIns="44450" rIns="90488" bIns="44450" anchor="t" anchorCtr="0"/>
          <a:p>
            <a:r>
              <a:rPr lang="zh-CN" altLang="en-US" dirty="0">
                <a:ea typeface="宋体" panose="02010600030101010101" pitchFamily="2" charset="-122"/>
              </a:rPr>
              <a:t>下面以一元线性回归为例，来详细讲解    和   的最小二乘法估计</a:t>
            </a:r>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a:p>
            <a:r>
              <a:rPr lang="zh-CN" altLang="en-US" dirty="0">
                <a:ea typeface="宋体" panose="02010600030101010101" pitchFamily="2" charset="-122"/>
              </a:rPr>
              <a:t>最小二乘法就是基于预测值和真实值的均方差最小化的方法来估计参数    和  ：</a:t>
            </a:r>
            <a:endParaRPr lang="en-US" altLang="zh-CN" dirty="0">
              <a:ea typeface="宋体" panose="02010600030101010101" pitchFamily="2" charset="-122"/>
            </a:endParaRPr>
          </a:p>
          <a:p>
            <a:pPr>
              <a:buNone/>
            </a:pPr>
            <a:endParaRPr lang="zh-CN" altLang="en-US" dirty="0">
              <a:ea typeface="宋体" panose="02010600030101010101" pitchFamily="2" charset="-122"/>
            </a:endParaRPr>
          </a:p>
        </p:txBody>
      </p:sp>
      <p:graphicFrame>
        <p:nvGraphicFramePr>
          <p:cNvPr id="109570" name="Object 4"/>
          <p:cNvGraphicFramePr/>
          <p:nvPr/>
        </p:nvGraphicFramePr>
        <p:xfrm>
          <a:off x="2097088" y="4191000"/>
          <a:ext cx="4762500" cy="1827213"/>
        </p:xfrm>
        <a:graphic>
          <a:graphicData uri="http://schemas.openxmlformats.org/presentationml/2006/ole">
            <mc:AlternateContent xmlns:mc="http://schemas.openxmlformats.org/markup-compatibility/2006">
              <mc:Choice xmlns:v="urn:schemas-microsoft-com:vml" Requires="v">
                <p:oleObj spid="_x0000_s3124" name="" r:id="rId1" imgW="2378710" imgH="927100" progId="Equation.Ribbit">
                  <p:embed/>
                </p:oleObj>
              </mc:Choice>
              <mc:Fallback>
                <p:oleObj name="" r:id="rId1" imgW="2378710" imgH="927100" progId="Equation.Ribbit">
                  <p:embed/>
                  <p:pic>
                    <p:nvPicPr>
                      <p:cNvPr id="0" name="图片 3123"/>
                      <p:cNvPicPr/>
                      <p:nvPr/>
                    </p:nvPicPr>
                    <p:blipFill>
                      <a:blip r:embed="rId2"/>
                      <a:stretch>
                        <a:fillRect/>
                      </a:stretch>
                    </p:blipFill>
                    <p:spPr>
                      <a:xfrm>
                        <a:off x="2097088" y="4191000"/>
                        <a:ext cx="4762500" cy="1827213"/>
                      </a:xfrm>
                      <a:prstGeom prst="rect">
                        <a:avLst/>
                      </a:prstGeom>
                      <a:noFill/>
                      <a:ln w="38100">
                        <a:noFill/>
                        <a:miter/>
                      </a:ln>
                    </p:spPr>
                  </p:pic>
                </p:oleObj>
              </mc:Fallback>
            </mc:AlternateContent>
          </a:graphicData>
        </a:graphic>
      </p:graphicFrame>
      <p:sp>
        <p:nvSpPr>
          <p:cNvPr id="109571"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一、线性回归</a:t>
            </a:r>
            <a:endParaRPr lang="zh-CN" altLang="en-US" sz="3600" dirty="0">
              <a:solidFill>
                <a:srgbClr val="0000CC"/>
              </a:solidFill>
              <a:latin typeface="楷体" panose="02010609060101010101" pitchFamily="49" charset="-122"/>
              <a:ea typeface="楷体" panose="02010609060101010101" pitchFamily="49" charset="-122"/>
            </a:endParaRPr>
          </a:p>
        </p:txBody>
      </p:sp>
      <p:pic>
        <p:nvPicPr>
          <p:cNvPr id="109572" name="Picture 5"/>
          <p:cNvPicPr>
            <a:picLocks noChangeAspect="1"/>
          </p:cNvPicPr>
          <p:nvPr/>
        </p:nvPicPr>
        <p:blipFill>
          <a:blip r:embed="rId3"/>
          <a:stretch>
            <a:fillRect/>
          </a:stretch>
        </p:blipFill>
        <p:spPr>
          <a:xfrm>
            <a:off x="2209800" y="2286000"/>
            <a:ext cx="4567238" cy="685800"/>
          </a:xfrm>
          <a:prstGeom prst="rect">
            <a:avLst/>
          </a:prstGeom>
          <a:noFill/>
          <a:ln w="12700">
            <a:noFill/>
          </a:ln>
        </p:spPr>
      </p:pic>
      <p:graphicFrame>
        <p:nvGraphicFramePr>
          <p:cNvPr id="109573" name="Object 6"/>
          <p:cNvGraphicFramePr/>
          <p:nvPr/>
        </p:nvGraphicFramePr>
        <p:xfrm>
          <a:off x="3911600" y="3886200"/>
          <a:ext cx="215900" cy="228600"/>
        </p:xfrm>
        <a:graphic>
          <a:graphicData uri="http://schemas.openxmlformats.org/presentationml/2006/ole">
            <mc:AlternateContent xmlns:mc="http://schemas.openxmlformats.org/markup-compatibility/2006">
              <mc:Choice xmlns:v="urn:schemas-microsoft-com:vml" Requires="v">
                <p:oleObj spid="_x0000_s3123" name="" r:id="rId4" imgW="111760" imgH="119380" progId="Equation.Ribbit">
                  <p:embed/>
                </p:oleObj>
              </mc:Choice>
              <mc:Fallback>
                <p:oleObj name="" r:id="rId4" imgW="111760" imgH="119380" progId="Equation.Ribbit">
                  <p:embed/>
                  <p:pic>
                    <p:nvPicPr>
                      <p:cNvPr id="0" name="图片 3122"/>
                      <p:cNvPicPr/>
                      <p:nvPr/>
                    </p:nvPicPr>
                    <p:blipFill>
                      <a:blip r:embed="rId5"/>
                      <a:stretch>
                        <a:fillRect/>
                      </a:stretch>
                    </p:blipFill>
                    <p:spPr>
                      <a:xfrm>
                        <a:off x="3911600" y="3886200"/>
                        <a:ext cx="215900" cy="228600"/>
                      </a:xfrm>
                      <a:prstGeom prst="rect">
                        <a:avLst/>
                      </a:prstGeom>
                      <a:noFill/>
                      <a:ln w="38100">
                        <a:noFill/>
                        <a:miter/>
                      </a:ln>
                    </p:spPr>
                  </p:pic>
                </p:oleObj>
              </mc:Fallback>
            </mc:AlternateContent>
          </a:graphicData>
        </a:graphic>
      </p:graphicFrame>
      <p:graphicFrame>
        <p:nvGraphicFramePr>
          <p:cNvPr id="109574" name="Object 7"/>
          <p:cNvGraphicFramePr/>
          <p:nvPr/>
        </p:nvGraphicFramePr>
        <p:xfrm>
          <a:off x="4597400" y="3810000"/>
          <a:ext cx="127000" cy="304800"/>
        </p:xfrm>
        <a:graphic>
          <a:graphicData uri="http://schemas.openxmlformats.org/presentationml/2006/ole">
            <mc:AlternateContent xmlns:mc="http://schemas.openxmlformats.org/markup-compatibility/2006">
              <mc:Choice xmlns:v="urn:schemas-microsoft-com:vml" Requires="v">
                <p:oleObj spid="_x0000_s3134" name="" r:id="rId6" imgW="68580" imgH="157480" progId="Equation.Ribbit">
                  <p:embed/>
                </p:oleObj>
              </mc:Choice>
              <mc:Fallback>
                <p:oleObj name="" r:id="rId6" imgW="68580" imgH="157480" progId="Equation.Ribbit">
                  <p:embed/>
                  <p:pic>
                    <p:nvPicPr>
                      <p:cNvPr id="0" name="图片 3133"/>
                      <p:cNvPicPr/>
                      <p:nvPr/>
                    </p:nvPicPr>
                    <p:blipFill>
                      <a:blip r:embed="rId7"/>
                      <a:stretch>
                        <a:fillRect/>
                      </a:stretch>
                    </p:blipFill>
                    <p:spPr>
                      <a:xfrm>
                        <a:off x="4597400" y="3810000"/>
                        <a:ext cx="127000" cy="304800"/>
                      </a:xfrm>
                      <a:prstGeom prst="rect">
                        <a:avLst/>
                      </a:prstGeom>
                      <a:noFill/>
                      <a:ln w="38100">
                        <a:noFill/>
                        <a:miter/>
                      </a:ln>
                    </p:spPr>
                  </p:pic>
                </p:oleObj>
              </mc:Fallback>
            </mc:AlternateContent>
          </a:graphicData>
        </a:graphic>
      </p:graphicFrame>
      <p:graphicFrame>
        <p:nvGraphicFramePr>
          <p:cNvPr id="109575" name="Object 8"/>
          <p:cNvGraphicFramePr/>
          <p:nvPr/>
        </p:nvGraphicFramePr>
        <p:xfrm>
          <a:off x="6807200" y="1447800"/>
          <a:ext cx="215900" cy="228600"/>
        </p:xfrm>
        <a:graphic>
          <a:graphicData uri="http://schemas.openxmlformats.org/presentationml/2006/ole">
            <mc:AlternateContent xmlns:mc="http://schemas.openxmlformats.org/markup-compatibility/2006">
              <mc:Choice xmlns:v="urn:schemas-microsoft-com:vml" Requires="v">
                <p:oleObj spid="_x0000_s3129" name="" r:id="rId8" imgW="111760" imgH="119380" progId="Equation.Ribbit">
                  <p:embed/>
                </p:oleObj>
              </mc:Choice>
              <mc:Fallback>
                <p:oleObj name="" r:id="rId8" imgW="111760" imgH="119380" progId="Equation.Ribbit">
                  <p:embed/>
                  <p:pic>
                    <p:nvPicPr>
                      <p:cNvPr id="0" name="图片 3128"/>
                      <p:cNvPicPr/>
                      <p:nvPr/>
                    </p:nvPicPr>
                    <p:blipFill>
                      <a:blip r:embed="rId5"/>
                      <a:stretch>
                        <a:fillRect/>
                      </a:stretch>
                    </p:blipFill>
                    <p:spPr>
                      <a:xfrm>
                        <a:off x="6807200" y="1447800"/>
                        <a:ext cx="215900" cy="228600"/>
                      </a:xfrm>
                      <a:prstGeom prst="rect">
                        <a:avLst/>
                      </a:prstGeom>
                      <a:noFill/>
                      <a:ln w="38100">
                        <a:noFill/>
                        <a:miter/>
                      </a:ln>
                    </p:spPr>
                  </p:pic>
                </p:oleObj>
              </mc:Fallback>
            </mc:AlternateContent>
          </a:graphicData>
        </a:graphic>
      </p:graphicFrame>
      <p:graphicFrame>
        <p:nvGraphicFramePr>
          <p:cNvPr id="109576" name="Object 9"/>
          <p:cNvGraphicFramePr/>
          <p:nvPr/>
        </p:nvGraphicFramePr>
        <p:xfrm>
          <a:off x="7493000" y="1371600"/>
          <a:ext cx="127000" cy="304800"/>
        </p:xfrm>
        <a:graphic>
          <a:graphicData uri="http://schemas.openxmlformats.org/presentationml/2006/ole">
            <mc:AlternateContent xmlns:mc="http://schemas.openxmlformats.org/markup-compatibility/2006">
              <mc:Choice xmlns:v="urn:schemas-microsoft-com:vml" Requires="v">
                <p:oleObj spid="_x0000_s3125" name="" r:id="rId9" imgW="68580" imgH="157480" progId="Equation.Ribbit">
                  <p:embed/>
                </p:oleObj>
              </mc:Choice>
              <mc:Fallback>
                <p:oleObj name="" r:id="rId9" imgW="68580" imgH="157480" progId="Equation.Ribbit">
                  <p:embed/>
                  <p:pic>
                    <p:nvPicPr>
                      <p:cNvPr id="0" name="图片 3124"/>
                      <p:cNvPicPr/>
                      <p:nvPr/>
                    </p:nvPicPr>
                    <p:blipFill>
                      <a:blip r:embed="rId7"/>
                      <a:stretch>
                        <a:fillRect/>
                      </a:stretch>
                    </p:blipFill>
                    <p:spPr>
                      <a:xfrm>
                        <a:off x="7493000" y="1371600"/>
                        <a:ext cx="127000" cy="304800"/>
                      </a:xfrm>
                      <a:prstGeom prst="rect">
                        <a:avLst/>
                      </a:prstGeom>
                      <a:noFill/>
                      <a:ln w="38100">
                        <a:noFill/>
                        <a:miter/>
                      </a:ln>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7" name="内容占位符 4"/>
          <p:cNvSpPr>
            <a:spLocks noGrp="1"/>
          </p:cNvSpPr>
          <p:nvPr>
            <p:ph idx="1"/>
          </p:nvPr>
        </p:nvSpPr>
        <p:spPr>
          <a:xfrm>
            <a:off x="260350" y="1266825"/>
            <a:ext cx="8616950" cy="4705350"/>
          </a:xfrm>
          <a:ln/>
        </p:spPr>
        <p:txBody>
          <a:bodyPr vert="horz" wrap="square" lIns="90488" tIns="44450" rIns="90488" bIns="44450" anchor="t" anchorCtr="0"/>
          <a:p>
            <a:r>
              <a:rPr lang="zh-CN" altLang="en-US" dirty="0">
                <a:ea typeface="宋体" panose="02010600030101010101" pitchFamily="2" charset="-122"/>
              </a:rPr>
              <a:t>最小化均方误差</a:t>
            </a:r>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a:p>
            <a:r>
              <a:rPr lang="zh-CN" altLang="en-US" dirty="0">
                <a:ea typeface="宋体" panose="02010600030101010101" pitchFamily="2" charset="-122"/>
              </a:rPr>
              <a:t>分别对    和   求偏导，可得</a:t>
            </a:r>
            <a:endParaRPr lang="en-US" altLang="zh-CN" dirty="0">
              <a:ea typeface="宋体" panose="02010600030101010101" pitchFamily="2" charset="-122"/>
            </a:endParaRPr>
          </a:p>
        </p:txBody>
      </p:sp>
      <p:graphicFrame>
        <p:nvGraphicFramePr>
          <p:cNvPr id="111618" name="Object 2"/>
          <p:cNvGraphicFramePr/>
          <p:nvPr/>
        </p:nvGraphicFramePr>
        <p:xfrm>
          <a:off x="1828800" y="3581400"/>
          <a:ext cx="5130800" cy="950913"/>
        </p:xfrm>
        <a:graphic>
          <a:graphicData uri="http://schemas.openxmlformats.org/presentationml/2006/ole">
            <mc:AlternateContent xmlns:mc="http://schemas.openxmlformats.org/markup-compatibility/2006">
              <mc:Choice xmlns:v="urn:schemas-microsoft-com:vml" Requires="v">
                <p:oleObj spid="_x0000_s3132" name="" r:id="rId1" imgW="2562860" imgH="482600" progId="Equation.Ribbit">
                  <p:embed/>
                </p:oleObj>
              </mc:Choice>
              <mc:Fallback>
                <p:oleObj name="" r:id="rId1" imgW="2562860" imgH="482600" progId="Equation.Ribbit">
                  <p:embed/>
                  <p:pic>
                    <p:nvPicPr>
                      <p:cNvPr id="0" name="图片 3131"/>
                      <p:cNvPicPr/>
                      <p:nvPr/>
                    </p:nvPicPr>
                    <p:blipFill>
                      <a:blip r:embed="rId2"/>
                      <a:stretch>
                        <a:fillRect/>
                      </a:stretch>
                    </p:blipFill>
                    <p:spPr>
                      <a:xfrm>
                        <a:off x="1828800" y="3581400"/>
                        <a:ext cx="5130800" cy="950913"/>
                      </a:xfrm>
                      <a:prstGeom prst="rect">
                        <a:avLst/>
                      </a:prstGeom>
                      <a:noFill/>
                      <a:ln w="38100">
                        <a:noFill/>
                        <a:miter/>
                      </a:ln>
                    </p:spPr>
                  </p:pic>
                </p:oleObj>
              </mc:Fallback>
            </mc:AlternateContent>
          </a:graphicData>
        </a:graphic>
      </p:graphicFrame>
      <p:graphicFrame>
        <p:nvGraphicFramePr>
          <p:cNvPr id="111619" name="Object 3"/>
          <p:cNvGraphicFramePr/>
          <p:nvPr/>
        </p:nvGraphicFramePr>
        <p:xfrm>
          <a:off x="2092325" y="4784725"/>
          <a:ext cx="4422775" cy="950913"/>
        </p:xfrm>
        <a:graphic>
          <a:graphicData uri="http://schemas.openxmlformats.org/presentationml/2006/ole">
            <mc:AlternateContent xmlns:mc="http://schemas.openxmlformats.org/markup-compatibility/2006">
              <mc:Choice xmlns:v="urn:schemas-microsoft-com:vml" Requires="v">
                <p:oleObj spid="_x0000_s3126" name="" r:id="rId3" imgW="2211070" imgH="482600" progId="Equation.Ribbit">
                  <p:embed/>
                </p:oleObj>
              </mc:Choice>
              <mc:Fallback>
                <p:oleObj name="" r:id="rId3" imgW="2211070" imgH="482600" progId="Equation.Ribbit">
                  <p:embed/>
                  <p:pic>
                    <p:nvPicPr>
                      <p:cNvPr id="0" name="图片 3125"/>
                      <p:cNvPicPr/>
                      <p:nvPr/>
                    </p:nvPicPr>
                    <p:blipFill>
                      <a:blip r:embed="rId4"/>
                      <a:stretch>
                        <a:fillRect/>
                      </a:stretch>
                    </p:blipFill>
                    <p:spPr>
                      <a:xfrm>
                        <a:off x="2092325" y="4784725"/>
                        <a:ext cx="4422775" cy="950913"/>
                      </a:xfrm>
                      <a:prstGeom prst="rect">
                        <a:avLst/>
                      </a:prstGeom>
                      <a:noFill/>
                      <a:ln w="38100">
                        <a:noFill/>
                        <a:miter/>
                      </a:ln>
                    </p:spPr>
                  </p:pic>
                </p:oleObj>
              </mc:Fallback>
            </mc:AlternateContent>
          </a:graphicData>
        </a:graphic>
      </p:graphicFrame>
      <p:graphicFrame>
        <p:nvGraphicFramePr>
          <p:cNvPr id="111620" name="Object 4"/>
          <p:cNvGraphicFramePr/>
          <p:nvPr/>
        </p:nvGraphicFramePr>
        <p:xfrm>
          <a:off x="2484438" y="1912938"/>
          <a:ext cx="3517900" cy="863600"/>
        </p:xfrm>
        <a:graphic>
          <a:graphicData uri="http://schemas.openxmlformats.org/presentationml/2006/ole">
            <mc:AlternateContent xmlns:mc="http://schemas.openxmlformats.org/markup-compatibility/2006">
              <mc:Choice xmlns:v="urn:schemas-microsoft-com:vml" Requires="v">
                <p:oleObj spid="_x0000_s3130" name="" r:id="rId5" imgW="1758950" imgH="438150" progId="Equation.Ribbit">
                  <p:embed/>
                </p:oleObj>
              </mc:Choice>
              <mc:Fallback>
                <p:oleObj name="" r:id="rId5" imgW="1758950" imgH="438150" progId="Equation.Ribbit">
                  <p:embed/>
                  <p:pic>
                    <p:nvPicPr>
                      <p:cNvPr id="0" name="图片 3129"/>
                      <p:cNvPicPr/>
                      <p:nvPr/>
                    </p:nvPicPr>
                    <p:blipFill>
                      <a:blip r:embed="rId6"/>
                      <a:stretch>
                        <a:fillRect/>
                      </a:stretch>
                    </p:blipFill>
                    <p:spPr>
                      <a:xfrm>
                        <a:off x="2484438" y="1912938"/>
                        <a:ext cx="3517900" cy="863600"/>
                      </a:xfrm>
                      <a:prstGeom prst="rect">
                        <a:avLst/>
                      </a:prstGeom>
                      <a:noFill/>
                      <a:ln w="38100">
                        <a:noFill/>
                        <a:miter/>
                      </a:ln>
                    </p:spPr>
                  </p:pic>
                </p:oleObj>
              </mc:Fallback>
            </mc:AlternateContent>
          </a:graphicData>
        </a:graphic>
      </p:graphicFrame>
      <p:graphicFrame>
        <p:nvGraphicFramePr>
          <p:cNvPr id="111621" name="Object 5"/>
          <p:cNvGraphicFramePr/>
          <p:nvPr/>
        </p:nvGraphicFramePr>
        <p:xfrm>
          <a:off x="1755775" y="3041650"/>
          <a:ext cx="225425" cy="234950"/>
        </p:xfrm>
        <a:graphic>
          <a:graphicData uri="http://schemas.openxmlformats.org/presentationml/2006/ole">
            <mc:AlternateContent xmlns:mc="http://schemas.openxmlformats.org/markup-compatibility/2006">
              <mc:Choice xmlns:v="urn:schemas-microsoft-com:vml" Requires="v">
                <p:oleObj spid="_x0000_s3139" name="" r:id="rId7" imgW="111760" imgH="119380" progId="Equation.Ribbit">
                  <p:embed/>
                </p:oleObj>
              </mc:Choice>
              <mc:Fallback>
                <p:oleObj name="" r:id="rId7" imgW="111760" imgH="119380" progId="Equation.Ribbit">
                  <p:embed/>
                  <p:pic>
                    <p:nvPicPr>
                      <p:cNvPr id="0" name="图片 3138"/>
                      <p:cNvPicPr/>
                      <p:nvPr/>
                    </p:nvPicPr>
                    <p:blipFill>
                      <a:blip r:embed="rId8"/>
                      <a:stretch>
                        <a:fillRect/>
                      </a:stretch>
                    </p:blipFill>
                    <p:spPr>
                      <a:xfrm>
                        <a:off x="1755775" y="3041650"/>
                        <a:ext cx="225425" cy="234950"/>
                      </a:xfrm>
                      <a:prstGeom prst="rect">
                        <a:avLst/>
                      </a:prstGeom>
                      <a:noFill/>
                      <a:ln w="38100">
                        <a:noFill/>
                        <a:miter/>
                      </a:ln>
                    </p:spPr>
                  </p:pic>
                </p:oleObj>
              </mc:Fallback>
            </mc:AlternateContent>
          </a:graphicData>
        </a:graphic>
      </p:graphicFrame>
      <p:graphicFrame>
        <p:nvGraphicFramePr>
          <p:cNvPr id="111622" name="Object 6"/>
          <p:cNvGraphicFramePr/>
          <p:nvPr/>
        </p:nvGraphicFramePr>
        <p:xfrm>
          <a:off x="2530475" y="2973388"/>
          <a:ext cx="136525" cy="309562"/>
        </p:xfrm>
        <a:graphic>
          <a:graphicData uri="http://schemas.openxmlformats.org/presentationml/2006/ole">
            <mc:AlternateContent xmlns:mc="http://schemas.openxmlformats.org/markup-compatibility/2006">
              <mc:Choice xmlns:v="urn:schemas-microsoft-com:vml" Requires="v">
                <p:oleObj spid="_x0000_s3131" name="" r:id="rId9" imgW="68580" imgH="157480" progId="Equation.Ribbit">
                  <p:embed/>
                </p:oleObj>
              </mc:Choice>
              <mc:Fallback>
                <p:oleObj name="" r:id="rId9" imgW="68580" imgH="157480" progId="Equation.Ribbit">
                  <p:embed/>
                  <p:pic>
                    <p:nvPicPr>
                      <p:cNvPr id="0" name="图片 3130"/>
                      <p:cNvPicPr/>
                      <p:nvPr/>
                    </p:nvPicPr>
                    <p:blipFill>
                      <a:blip r:embed="rId10"/>
                      <a:stretch>
                        <a:fillRect/>
                      </a:stretch>
                    </p:blipFill>
                    <p:spPr>
                      <a:xfrm>
                        <a:off x="2530475" y="2973388"/>
                        <a:ext cx="136525" cy="309562"/>
                      </a:xfrm>
                      <a:prstGeom prst="rect">
                        <a:avLst/>
                      </a:prstGeom>
                      <a:noFill/>
                      <a:ln w="38100">
                        <a:noFill/>
                        <a:miter/>
                      </a:ln>
                    </p:spPr>
                  </p:pic>
                </p:oleObj>
              </mc:Fallback>
            </mc:AlternateContent>
          </a:graphicData>
        </a:graphic>
      </p:graphicFrame>
      <p:sp>
        <p:nvSpPr>
          <p:cNvPr id="111623"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一、线性回归</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5" name="内容占位符 4"/>
          <p:cNvSpPr>
            <a:spLocks noGrp="1"/>
          </p:cNvSpPr>
          <p:nvPr>
            <p:ph idx="1"/>
          </p:nvPr>
        </p:nvSpPr>
        <p:spPr>
          <a:xfrm>
            <a:off x="260350" y="1266825"/>
            <a:ext cx="8616950" cy="4705350"/>
          </a:xfrm>
          <a:ln/>
        </p:spPr>
        <p:txBody>
          <a:bodyPr vert="horz" wrap="square" lIns="90488" tIns="44450" rIns="90488" bIns="44450" anchor="t" anchorCtr="0"/>
          <a:p>
            <a:r>
              <a:rPr lang="zh-CN" altLang="en-US" dirty="0">
                <a:ea typeface="宋体" panose="02010600030101010101" pitchFamily="2" charset="-122"/>
              </a:rPr>
              <a:t>令上两式为零可得到    和   最优解的闭式</a:t>
            </a:r>
            <a:r>
              <a:rPr lang="en-US" altLang="zh-CN" dirty="0">
                <a:ea typeface="宋体" panose="02010600030101010101" pitchFamily="2" charset="-122"/>
              </a:rPr>
              <a:t>(closed-form</a:t>
            </a:r>
            <a:r>
              <a:rPr lang="zh-CN" altLang="en-US" dirty="0">
                <a:ea typeface="宋体" panose="02010600030101010101" pitchFamily="2" charset="-122"/>
              </a:rPr>
              <a:t>）解：</a:t>
            </a: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r>
              <a:rPr lang="en-US" altLang="zh-CN" dirty="0">
                <a:ea typeface="宋体" panose="02010600030101010101" pitchFamily="2" charset="-122"/>
              </a:rPr>
              <a:t>   </a:t>
            </a:r>
            <a:r>
              <a:rPr lang="zh-CN" altLang="en-US" dirty="0">
                <a:ea typeface="宋体" panose="02010600030101010101" pitchFamily="2" charset="-122"/>
              </a:rPr>
              <a:t>其中，</a:t>
            </a:r>
            <a:endParaRPr lang="zh-CN" altLang="en-US" dirty="0">
              <a:ea typeface="宋体" panose="02010600030101010101" pitchFamily="2" charset="-122"/>
            </a:endParaRPr>
          </a:p>
        </p:txBody>
      </p:sp>
      <p:graphicFrame>
        <p:nvGraphicFramePr>
          <p:cNvPr id="113666" name="Object 2"/>
          <p:cNvGraphicFramePr/>
          <p:nvPr/>
        </p:nvGraphicFramePr>
        <p:xfrm>
          <a:off x="2566988" y="2190750"/>
          <a:ext cx="3192462" cy="1543050"/>
        </p:xfrm>
        <a:graphic>
          <a:graphicData uri="http://schemas.openxmlformats.org/presentationml/2006/ole">
            <mc:AlternateContent xmlns:mc="http://schemas.openxmlformats.org/markup-compatibility/2006">
              <mc:Choice xmlns:v="urn:schemas-microsoft-com:vml" Requires="v">
                <p:oleObj spid="_x0000_s3133" name="" r:id="rId1" imgW="1595120" imgH="787400" progId="Equation.Ribbit">
                  <p:embed/>
                </p:oleObj>
              </mc:Choice>
              <mc:Fallback>
                <p:oleObj name="" r:id="rId1" imgW="1595120" imgH="787400" progId="Equation.Ribbit">
                  <p:embed/>
                  <p:pic>
                    <p:nvPicPr>
                      <p:cNvPr id="0" name="图片 3132"/>
                      <p:cNvPicPr/>
                      <p:nvPr/>
                    </p:nvPicPr>
                    <p:blipFill>
                      <a:blip r:embed="rId2"/>
                      <a:stretch>
                        <a:fillRect/>
                      </a:stretch>
                    </p:blipFill>
                    <p:spPr>
                      <a:xfrm>
                        <a:off x="2566988" y="2190750"/>
                        <a:ext cx="3192462" cy="1543050"/>
                      </a:xfrm>
                      <a:prstGeom prst="rect">
                        <a:avLst/>
                      </a:prstGeom>
                      <a:noFill/>
                      <a:ln w="38100">
                        <a:noFill/>
                        <a:miter/>
                      </a:ln>
                    </p:spPr>
                  </p:pic>
                </p:oleObj>
              </mc:Fallback>
            </mc:AlternateContent>
          </a:graphicData>
        </a:graphic>
      </p:graphicFrame>
      <p:graphicFrame>
        <p:nvGraphicFramePr>
          <p:cNvPr id="113667" name="Object 3"/>
          <p:cNvGraphicFramePr/>
          <p:nvPr/>
        </p:nvGraphicFramePr>
        <p:xfrm>
          <a:off x="2938463" y="3871913"/>
          <a:ext cx="2457450" cy="671512"/>
        </p:xfrm>
        <a:graphic>
          <a:graphicData uri="http://schemas.openxmlformats.org/presentationml/2006/ole">
            <mc:AlternateContent xmlns:mc="http://schemas.openxmlformats.org/markup-compatibility/2006">
              <mc:Choice xmlns:v="urn:schemas-microsoft-com:vml" Requires="v">
                <p:oleObj spid="_x0000_s3136" name="" r:id="rId3" imgW="1229360" imgH="341630" progId="Equation.Ribbit">
                  <p:embed/>
                </p:oleObj>
              </mc:Choice>
              <mc:Fallback>
                <p:oleObj name="" r:id="rId3" imgW="1229360" imgH="341630" progId="Equation.Ribbit">
                  <p:embed/>
                  <p:pic>
                    <p:nvPicPr>
                      <p:cNvPr id="0" name="图片 3135"/>
                      <p:cNvPicPr/>
                      <p:nvPr/>
                    </p:nvPicPr>
                    <p:blipFill>
                      <a:blip r:embed="rId4"/>
                      <a:stretch>
                        <a:fillRect/>
                      </a:stretch>
                    </p:blipFill>
                    <p:spPr>
                      <a:xfrm>
                        <a:off x="2938463" y="3871913"/>
                        <a:ext cx="2457450" cy="671512"/>
                      </a:xfrm>
                      <a:prstGeom prst="rect">
                        <a:avLst/>
                      </a:prstGeom>
                      <a:noFill/>
                      <a:ln w="38100">
                        <a:noFill/>
                        <a:miter/>
                      </a:ln>
                    </p:spPr>
                  </p:pic>
                </p:oleObj>
              </mc:Fallback>
            </mc:AlternateContent>
          </a:graphicData>
        </a:graphic>
      </p:graphicFrame>
      <p:graphicFrame>
        <p:nvGraphicFramePr>
          <p:cNvPr id="113668" name="Object 4"/>
          <p:cNvGraphicFramePr/>
          <p:nvPr/>
        </p:nvGraphicFramePr>
        <p:xfrm>
          <a:off x="1630363" y="4724400"/>
          <a:ext cx="1463675" cy="673100"/>
        </p:xfrm>
        <a:graphic>
          <a:graphicData uri="http://schemas.openxmlformats.org/presentationml/2006/ole">
            <mc:AlternateContent xmlns:mc="http://schemas.openxmlformats.org/markup-compatibility/2006">
              <mc:Choice xmlns:v="urn:schemas-microsoft-com:vml" Requires="v">
                <p:oleObj spid="_x0000_s3138" name="" r:id="rId5" imgW="731520" imgH="341630" progId="Equation.Ribbit">
                  <p:embed/>
                </p:oleObj>
              </mc:Choice>
              <mc:Fallback>
                <p:oleObj name="" r:id="rId5" imgW="731520" imgH="341630" progId="Equation.Ribbit">
                  <p:embed/>
                  <p:pic>
                    <p:nvPicPr>
                      <p:cNvPr id="0" name="图片 3137"/>
                      <p:cNvPicPr/>
                      <p:nvPr/>
                    </p:nvPicPr>
                    <p:blipFill>
                      <a:blip r:embed="rId6"/>
                      <a:stretch>
                        <a:fillRect/>
                      </a:stretch>
                    </p:blipFill>
                    <p:spPr>
                      <a:xfrm>
                        <a:off x="1630363" y="4724400"/>
                        <a:ext cx="1463675" cy="673100"/>
                      </a:xfrm>
                      <a:prstGeom prst="rect">
                        <a:avLst/>
                      </a:prstGeom>
                      <a:noFill/>
                      <a:ln w="38100">
                        <a:noFill/>
                        <a:miter/>
                      </a:ln>
                    </p:spPr>
                  </p:pic>
                </p:oleObj>
              </mc:Fallback>
            </mc:AlternateContent>
          </a:graphicData>
        </a:graphic>
      </p:graphicFrame>
      <p:sp>
        <p:nvSpPr>
          <p:cNvPr id="113669"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一、线性回归</a:t>
            </a:r>
            <a:endParaRPr lang="zh-CN" altLang="en-US" sz="3600" dirty="0">
              <a:solidFill>
                <a:srgbClr val="0000CC"/>
              </a:solidFill>
              <a:latin typeface="楷体" panose="02010609060101010101" pitchFamily="49" charset="-122"/>
              <a:ea typeface="楷体" panose="02010609060101010101" pitchFamily="49" charset="-122"/>
            </a:endParaRPr>
          </a:p>
        </p:txBody>
      </p:sp>
      <p:graphicFrame>
        <p:nvGraphicFramePr>
          <p:cNvPr id="113670" name="Object 5"/>
          <p:cNvGraphicFramePr/>
          <p:nvPr/>
        </p:nvGraphicFramePr>
        <p:xfrm>
          <a:off x="3965575" y="1439863"/>
          <a:ext cx="225425" cy="234950"/>
        </p:xfrm>
        <a:graphic>
          <a:graphicData uri="http://schemas.openxmlformats.org/presentationml/2006/ole">
            <mc:AlternateContent xmlns:mc="http://schemas.openxmlformats.org/markup-compatibility/2006">
              <mc:Choice xmlns:v="urn:schemas-microsoft-com:vml" Requires="v">
                <p:oleObj spid="_x0000_s3127" name="" r:id="rId7" imgW="111760" imgH="119380" progId="Equation.Ribbit">
                  <p:embed/>
                </p:oleObj>
              </mc:Choice>
              <mc:Fallback>
                <p:oleObj name="" r:id="rId7" imgW="111760" imgH="119380" progId="Equation.Ribbit">
                  <p:embed/>
                  <p:pic>
                    <p:nvPicPr>
                      <p:cNvPr id="0" name="图片 3126"/>
                      <p:cNvPicPr/>
                      <p:nvPr/>
                    </p:nvPicPr>
                    <p:blipFill>
                      <a:blip r:embed="rId8"/>
                      <a:stretch>
                        <a:fillRect/>
                      </a:stretch>
                    </p:blipFill>
                    <p:spPr>
                      <a:xfrm>
                        <a:off x="3965575" y="1439863"/>
                        <a:ext cx="225425" cy="234950"/>
                      </a:xfrm>
                      <a:prstGeom prst="rect">
                        <a:avLst/>
                      </a:prstGeom>
                      <a:noFill/>
                      <a:ln w="38100">
                        <a:noFill/>
                        <a:miter/>
                      </a:ln>
                    </p:spPr>
                  </p:pic>
                </p:oleObj>
              </mc:Fallback>
            </mc:AlternateContent>
          </a:graphicData>
        </a:graphic>
      </p:graphicFrame>
      <p:graphicFrame>
        <p:nvGraphicFramePr>
          <p:cNvPr id="113671" name="Object 6"/>
          <p:cNvGraphicFramePr/>
          <p:nvPr/>
        </p:nvGraphicFramePr>
        <p:xfrm>
          <a:off x="4648200" y="1371600"/>
          <a:ext cx="136525" cy="309563"/>
        </p:xfrm>
        <a:graphic>
          <a:graphicData uri="http://schemas.openxmlformats.org/presentationml/2006/ole">
            <mc:AlternateContent xmlns:mc="http://schemas.openxmlformats.org/markup-compatibility/2006">
              <mc:Choice xmlns:v="urn:schemas-microsoft-com:vml" Requires="v">
                <p:oleObj spid="_x0000_s3128" name="" r:id="rId9" imgW="68580" imgH="157480" progId="Equation.Ribbit">
                  <p:embed/>
                </p:oleObj>
              </mc:Choice>
              <mc:Fallback>
                <p:oleObj name="" r:id="rId9" imgW="68580" imgH="157480" progId="Equation.Ribbit">
                  <p:embed/>
                  <p:pic>
                    <p:nvPicPr>
                      <p:cNvPr id="0" name="图片 3127"/>
                      <p:cNvPicPr/>
                      <p:nvPr/>
                    </p:nvPicPr>
                    <p:blipFill>
                      <a:blip r:embed="rId10"/>
                      <a:stretch>
                        <a:fillRect/>
                      </a:stretch>
                    </p:blipFill>
                    <p:spPr>
                      <a:xfrm>
                        <a:off x="4648200" y="1371600"/>
                        <a:ext cx="136525" cy="309563"/>
                      </a:xfrm>
                      <a:prstGeom prst="rect">
                        <a:avLst/>
                      </a:prstGeom>
                      <a:noFill/>
                      <a:ln w="38100">
                        <a:noFill/>
                        <a:miter/>
                      </a:ln>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3" name="内容占位符 4"/>
          <p:cNvSpPr>
            <a:spLocks noGrp="1"/>
          </p:cNvSpPr>
          <p:nvPr>
            <p:ph idx="1"/>
          </p:nvPr>
        </p:nvSpPr>
        <p:spPr>
          <a:xfrm>
            <a:off x="260350" y="1266825"/>
            <a:ext cx="8616950" cy="5210175"/>
          </a:xfrm>
          <a:ln/>
        </p:spPr>
        <p:txBody>
          <a:bodyPr vert="horz" wrap="square" lIns="90488" tIns="44450" rIns="90488" bIns="44450" anchor="t" anchorCtr="0"/>
          <a:p>
            <a:r>
              <a:rPr lang="zh-CN" altLang="en-US" dirty="0">
                <a:ea typeface="宋体" panose="02010600030101010101" pitchFamily="2" charset="-122"/>
              </a:rPr>
              <a:t>只要学到   和  ，模型就可以确定；对于任意的测试样例   ，只要输入它的属性值，就可以输出它的预测值。</a:t>
            </a:r>
            <a:endParaRPr lang="en-US" altLang="zh-CN" dirty="0">
              <a:ea typeface="宋体" panose="02010600030101010101" pitchFamily="2" charset="-122"/>
            </a:endParaRPr>
          </a:p>
          <a:p>
            <a:r>
              <a:rPr lang="zh-CN" altLang="en-US" dirty="0">
                <a:ea typeface="宋体" panose="02010600030101010101" pitchFamily="2" charset="-122"/>
              </a:rPr>
              <a:t>线性回归假定输入空间到输出空间的函数映射成线性关系，但现实应用中，很多问题都是非线性的。为拓展其应用场景，我们可以将线性回归的预测值做一个非线性的函数变化去逼近真实值，这样得到的模型统称为广义</a:t>
            </a:r>
            <a:r>
              <a:rPr lang="zh-CN" altLang="en-US" dirty="0">
                <a:latin typeface="Times New Roman" panose="02020603050405020304" pitchFamily="18" charset="0"/>
                <a:ea typeface="宋体" panose="02010600030101010101" pitchFamily="2" charset="-122"/>
              </a:rPr>
              <a:t>线性回归</a:t>
            </a:r>
            <a:r>
              <a:rPr lang="en-US" altLang="zh-CN" dirty="0">
                <a:latin typeface="Times New Roman" panose="02020603050405020304" pitchFamily="18" charset="0"/>
                <a:ea typeface="宋体" panose="02010600030101010101" pitchFamily="2" charset="-122"/>
              </a:rPr>
              <a:t> (generalized linear regression) </a:t>
            </a:r>
            <a:r>
              <a:rPr lang="zh-CN" altLang="en-US"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a:p>
            <a:endParaRPr lang="en-US" altLang="zh-CN" dirty="0">
              <a:latin typeface="Times New Roman" panose="02020603050405020304" pitchFamily="18" charset="0"/>
              <a:ea typeface="宋体" panose="02010600030101010101" pitchFamily="2" charset="-122"/>
            </a:endParaRPr>
          </a:p>
          <a:p>
            <a:pPr>
              <a:buNone/>
            </a:pP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其中    </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称为联系函数（</a:t>
            </a:r>
            <a:r>
              <a:rPr lang="en-US" altLang="zh-CN" dirty="0">
                <a:latin typeface="Times New Roman" panose="02020603050405020304" pitchFamily="18" charset="0"/>
                <a:ea typeface="宋体" panose="02010600030101010101" pitchFamily="2" charset="-122"/>
              </a:rPr>
              <a:t>link function</a:t>
            </a:r>
            <a:r>
              <a:rPr lang="zh-CN" altLang="en-US" dirty="0">
                <a:latin typeface="Times New Roman" panose="02020603050405020304" pitchFamily="18" charset="0"/>
                <a:ea typeface="宋体" panose="02010600030101010101" pitchFamily="2" charset="-122"/>
              </a:rPr>
              <a:t>）。</a:t>
            </a:r>
            <a:endParaRPr lang="zh-CN" altLang="en-US" dirty="0">
              <a:latin typeface="Times New Roman" panose="02020603050405020304" pitchFamily="18" charset="0"/>
              <a:ea typeface="宋体" panose="02010600030101010101" pitchFamily="2" charset="-122"/>
            </a:endParaRPr>
          </a:p>
        </p:txBody>
      </p:sp>
      <p:sp>
        <p:nvSpPr>
          <p:cNvPr id="115714"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二、广义线性回归</a:t>
            </a:r>
            <a:endParaRPr lang="zh-CN" altLang="en-US" sz="3600" dirty="0">
              <a:solidFill>
                <a:srgbClr val="0000CC"/>
              </a:solidFill>
              <a:latin typeface="楷体" panose="02010609060101010101" pitchFamily="49" charset="-122"/>
              <a:ea typeface="楷体" panose="02010609060101010101" pitchFamily="49" charset="-122"/>
            </a:endParaRPr>
          </a:p>
        </p:txBody>
      </p:sp>
      <p:graphicFrame>
        <p:nvGraphicFramePr>
          <p:cNvPr id="115715" name="Object 2"/>
          <p:cNvGraphicFramePr/>
          <p:nvPr/>
        </p:nvGraphicFramePr>
        <p:xfrm>
          <a:off x="2046288" y="1439863"/>
          <a:ext cx="225425" cy="234950"/>
        </p:xfrm>
        <a:graphic>
          <a:graphicData uri="http://schemas.openxmlformats.org/presentationml/2006/ole">
            <mc:AlternateContent xmlns:mc="http://schemas.openxmlformats.org/markup-compatibility/2006">
              <mc:Choice xmlns:v="urn:schemas-microsoft-com:vml" Requires="v">
                <p:oleObj spid="_x0000_s3135" name="" r:id="rId1" imgW="111760" imgH="119380" progId="Equation.Ribbit">
                  <p:embed/>
                </p:oleObj>
              </mc:Choice>
              <mc:Fallback>
                <p:oleObj name="" r:id="rId1" imgW="111760" imgH="119380" progId="Equation.Ribbit">
                  <p:embed/>
                  <p:pic>
                    <p:nvPicPr>
                      <p:cNvPr id="0" name="图片 3134"/>
                      <p:cNvPicPr/>
                      <p:nvPr/>
                    </p:nvPicPr>
                    <p:blipFill>
                      <a:blip r:embed="rId2"/>
                      <a:stretch>
                        <a:fillRect/>
                      </a:stretch>
                    </p:blipFill>
                    <p:spPr>
                      <a:xfrm>
                        <a:off x="2046288" y="1439863"/>
                        <a:ext cx="225425" cy="234950"/>
                      </a:xfrm>
                      <a:prstGeom prst="rect">
                        <a:avLst/>
                      </a:prstGeom>
                      <a:noFill/>
                      <a:ln w="38100">
                        <a:noFill/>
                        <a:miter/>
                      </a:ln>
                    </p:spPr>
                  </p:pic>
                </p:oleObj>
              </mc:Fallback>
            </mc:AlternateContent>
          </a:graphicData>
        </a:graphic>
      </p:graphicFrame>
      <p:graphicFrame>
        <p:nvGraphicFramePr>
          <p:cNvPr id="115716" name="Object 3"/>
          <p:cNvGraphicFramePr/>
          <p:nvPr/>
        </p:nvGraphicFramePr>
        <p:xfrm>
          <a:off x="2728913" y="1371600"/>
          <a:ext cx="136525" cy="309563"/>
        </p:xfrm>
        <a:graphic>
          <a:graphicData uri="http://schemas.openxmlformats.org/presentationml/2006/ole">
            <mc:AlternateContent xmlns:mc="http://schemas.openxmlformats.org/markup-compatibility/2006">
              <mc:Choice xmlns:v="urn:schemas-microsoft-com:vml" Requires="v">
                <p:oleObj spid="_x0000_s3137" name="" r:id="rId3" imgW="68580" imgH="157480" progId="Equation.Ribbit">
                  <p:embed/>
                </p:oleObj>
              </mc:Choice>
              <mc:Fallback>
                <p:oleObj name="" r:id="rId3" imgW="68580" imgH="157480" progId="Equation.Ribbit">
                  <p:embed/>
                  <p:pic>
                    <p:nvPicPr>
                      <p:cNvPr id="0" name="图片 3136"/>
                      <p:cNvPicPr/>
                      <p:nvPr/>
                    </p:nvPicPr>
                    <p:blipFill>
                      <a:blip r:embed="rId4"/>
                      <a:stretch>
                        <a:fillRect/>
                      </a:stretch>
                    </p:blipFill>
                    <p:spPr>
                      <a:xfrm>
                        <a:off x="2728913" y="1371600"/>
                        <a:ext cx="136525" cy="309563"/>
                      </a:xfrm>
                      <a:prstGeom prst="rect">
                        <a:avLst/>
                      </a:prstGeom>
                      <a:noFill/>
                      <a:ln w="38100">
                        <a:noFill/>
                        <a:miter/>
                      </a:ln>
                    </p:spPr>
                  </p:pic>
                </p:oleObj>
              </mc:Fallback>
            </mc:AlternateContent>
          </a:graphicData>
        </a:graphic>
      </p:graphicFrame>
      <p:graphicFrame>
        <p:nvGraphicFramePr>
          <p:cNvPr id="115717" name="Object 4"/>
          <p:cNvGraphicFramePr/>
          <p:nvPr/>
        </p:nvGraphicFramePr>
        <p:xfrm>
          <a:off x="1371600" y="1895475"/>
          <a:ext cx="198438" cy="238125"/>
        </p:xfrm>
        <a:graphic>
          <a:graphicData uri="http://schemas.openxmlformats.org/presentationml/2006/ole">
            <mc:AlternateContent xmlns:mc="http://schemas.openxmlformats.org/markup-compatibility/2006">
              <mc:Choice xmlns:v="urn:schemas-microsoft-com:vml" Requires="v">
                <p:oleObj spid="_x0000_s3146" name="" r:id="rId5" imgW="100330" imgH="120650" progId="Equation.Ribbit">
                  <p:embed/>
                </p:oleObj>
              </mc:Choice>
              <mc:Fallback>
                <p:oleObj name="" r:id="rId5" imgW="100330" imgH="120650" progId="Equation.Ribbit">
                  <p:embed/>
                  <p:pic>
                    <p:nvPicPr>
                      <p:cNvPr id="0" name="图片 3145"/>
                      <p:cNvPicPr/>
                      <p:nvPr/>
                    </p:nvPicPr>
                    <p:blipFill>
                      <a:blip r:embed="rId6"/>
                      <a:stretch>
                        <a:fillRect/>
                      </a:stretch>
                    </p:blipFill>
                    <p:spPr>
                      <a:xfrm>
                        <a:off x="1371600" y="1895475"/>
                        <a:ext cx="198438" cy="238125"/>
                      </a:xfrm>
                      <a:prstGeom prst="rect">
                        <a:avLst/>
                      </a:prstGeom>
                      <a:noFill/>
                      <a:ln w="38100">
                        <a:noFill/>
                        <a:miter/>
                      </a:ln>
                    </p:spPr>
                  </p:pic>
                </p:oleObj>
              </mc:Fallback>
            </mc:AlternateContent>
          </a:graphicData>
        </a:graphic>
      </p:graphicFrame>
      <p:pic>
        <p:nvPicPr>
          <p:cNvPr id="115718" name="Picture 10"/>
          <p:cNvPicPr>
            <a:picLocks noChangeAspect="1"/>
          </p:cNvPicPr>
          <p:nvPr/>
        </p:nvPicPr>
        <p:blipFill>
          <a:blip r:embed="rId7"/>
          <a:stretch>
            <a:fillRect/>
          </a:stretch>
        </p:blipFill>
        <p:spPr>
          <a:xfrm>
            <a:off x="2895600" y="5257800"/>
            <a:ext cx="2124075" cy="409575"/>
          </a:xfrm>
          <a:prstGeom prst="rect">
            <a:avLst/>
          </a:prstGeom>
          <a:noFill/>
          <a:ln w="12700">
            <a:noFill/>
          </a:ln>
        </p:spPr>
      </p:pic>
      <p:graphicFrame>
        <p:nvGraphicFramePr>
          <p:cNvPr id="115719" name="Object 5"/>
          <p:cNvGraphicFramePr/>
          <p:nvPr/>
        </p:nvGraphicFramePr>
        <p:xfrm>
          <a:off x="1409700" y="5905500"/>
          <a:ext cx="495300" cy="342900"/>
        </p:xfrm>
        <a:graphic>
          <a:graphicData uri="http://schemas.openxmlformats.org/presentationml/2006/ole">
            <mc:AlternateContent xmlns:mc="http://schemas.openxmlformats.org/markup-compatibility/2006">
              <mc:Choice xmlns:v="urn:schemas-microsoft-com:vml" Requires="v">
                <p:oleObj spid="_x0000_s3144" name="" r:id="rId8" imgW="255905" imgH="176530" progId="Equation.Ribbit">
                  <p:embed/>
                </p:oleObj>
              </mc:Choice>
              <mc:Fallback>
                <p:oleObj name="" r:id="rId8" imgW="255905" imgH="176530" progId="Equation.Ribbit">
                  <p:embed/>
                  <p:pic>
                    <p:nvPicPr>
                      <p:cNvPr id="0" name="图片 3143"/>
                      <p:cNvPicPr/>
                      <p:nvPr/>
                    </p:nvPicPr>
                    <p:blipFill>
                      <a:blip r:embed="rId9"/>
                      <a:stretch>
                        <a:fillRect/>
                      </a:stretch>
                    </p:blipFill>
                    <p:spPr>
                      <a:xfrm>
                        <a:off x="1409700" y="5905500"/>
                        <a:ext cx="495300" cy="342900"/>
                      </a:xfrm>
                      <a:prstGeom prst="rect">
                        <a:avLst/>
                      </a:prstGeom>
                      <a:noFill/>
                      <a:ln w="38100">
                        <a:noFill/>
                        <a:miter/>
                      </a:ln>
                    </p:spPr>
                  </p:pic>
                </p:oleObj>
              </mc:Fallback>
            </mc:AlternateContent>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1" name="内容占位符 4"/>
          <p:cNvSpPr>
            <a:spLocks noGrp="1"/>
          </p:cNvSpPr>
          <p:nvPr>
            <p:ph idx="1"/>
          </p:nvPr>
        </p:nvSpPr>
        <p:spPr>
          <a:xfrm>
            <a:off x="260350" y="1266825"/>
            <a:ext cx="8616950" cy="4705350"/>
          </a:xfrm>
          <a:ln/>
        </p:spPr>
        <p:txBody>
          <a:bodyPr vert="horz" wrap="square" lIns="90488" tIns="44450" rIns="90488" bIns="44450" anchor="t" anchorCtr="0"/>
          <a:p>
            <a:r>
              <a:rPr lang="zh-CN" altLang="en-US" dirty="0">
                <a:latin typeface="Times New Roman" panose="02020603050405020304" pitchFamily="18" charset="0"/>
                <a:ea typeface="宋体" panose="02010600030101010101" pitchFamily="2" charset="-122"/>
              </a:rPr>
              <a:t>理论上，联系函数       可以是任意函数，比如当</a:t>
            </a:r>
            <a:endParaRPr lang="en-US" altLang="zh-CN" dirty="0">
              <a:latin typeface="Times New Roman" panose="02020603050405020304" pitchFamily="18" charset="0"/>
              <a:ea typeface="宋体" panose="02010600030101010101" pitchFamily="2" charset="-122"/>
            </a:endParaRPr>
          </a:p>
          <a:p>
            <a:pPr>
              <a:buNone/>
            </a:pP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被指定为指数函数时，得到的回归模型称为对数线性回归：</a:t>
            </a:r>
            <a:endParaRPr lang="en-US" altLang="zh-CN" dirty="0">
              <a:latin typeface="Times New Roman" panose="02020603050405020304" pitchFamily="18" charset="0"/>
              <a:ea typeface="宋体" panose="02010600030101010101" pitchFamily="2" charset="-122"/>
            </a:endParaRPr>
          </a:p>
          <a:p>
            <a:pPr>
              <a:buNone/>
            </a:pPr>
            <a:endParaRPr lang="en-US" altLang="zh-CN" dirty="0">
              <a:ea typeface="宋体" panose="02010600030101010101" pitchFamily="2" charset="-122"/>
            </a:endParaRPr>
          </a:p>
          <a:p>
            <a:r>
              <a:rPr lang="zh-CN" altLang="en-US" dirty="0">
                <a:latin typeface="Times New Roman" panose="02020603050405020304" pitchFamily="18" charset="0"/>
                <a:ea typeface="宋体" panose="02010600030101010101" pitchFamily="2" charset="-122"/>
              </a:rPr>
              <a:t>之所以叫对数线性回归，是因为它将</a:t>
            </a:r>
            <a:r>
              <a:rPr lang="zh-CN" altLang="en-US" dirty="0">
                <a:ea typeface="宋体" panose="02010600030101010101" pitchFamily="2" charset="-122"/>
              </a:rPr>
              <a:t>真实值的对数作为线性回归逼近的目标，即：</a:t>
            </a:r>
            <a:endParaRPr lang="en-US" altLang="zh-CN" dirty="0">
              <a:latin typeface="Times New Roman" panose="02020603050405020304" pitchFamily="18" charset="0"/>
              <a:ea typeface="宋体" panose="02010600030101010101" pitchFamily="2" charset="-122"/>
            </a:endParaRPr>
          </a:p>
          <a:p>
            <a:endParaRPr lang="en-US" altLang="zh-CN" dirty="0">
              <a:latin typeface="Times New Roman" panose="02020603050405020304" pitchFamily="18" charset="0"/>
              <a:ea typeface="宋体" panose="02010600030101010101" pitchFamily="2" charset="-122"/>
            </a:endParaRPr>
          </a:p>
          <a:p>
            <a:pPr>
              <a:buNone/>
            </a:pPr>
            <a:r>
              <a:rPr lang="en-US" altLang="zh-CN" dirty="0">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17762"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二、广义线性回归</a:t>
            </a:r>
            <a:endParaRPr lang="zh-CN" altLang="en-US" sz="3600" dirty="0">
              <a:solidFill>
                <a:srgbClr val="0000CC"/>
              </a:solidFill>
              <a:latin typeface="楷体" panose="02010609060101010101" pitchFamily="49" charset="-122"/>
              <a:ea typeface="楷体" panose="02010609060101010101" pitchFamily="49" charset="-122"/>
            </a:endParaRPr>
          </a:p>
        </p:txBody>
      </p:sp>
      <p:graphicFrame>
        <p:nvGraphicFramePr>
          <p:cNvPr id="117763" name="Object 12"/>
          <p:cNvGraphicFramePr/>
          <p:nvPr/>
        </p:nvGraphicFramePr>
        <p:xfrm>
          <a:off x="3543300" y="1371600"/>
          <a:ext cx="495300" cy="342900"/>
        </p:xfrm>
        <a:graphic>
          <a:graphicData uri="http://schemas.openxmlformats.org/presentationml/2006/ole">
            <mc:AlternateContent xmlns:mc="http://schemas.openxmlformats.org/markup-compatibility/2006">
              <mc:Choice xmlns:v="urn:schemas-microsoft-com:vml" Requires="v">
                <p:oleObj spid="_x0000_s3145" name="" r:id="rId1" imgW="255905" imgH="176530" progId="Equation.Ribbit">
                  <p:embed/>
                </p:oleObj>
              </mc:Choice>
              <mc:Fallback>
                <p:oleObj name="" r:id="rId1" imgW="255905" imgH="176530" progId="Equation.Ribbit">
                  <p:embed/>
                  <p:pic>
                    <p:nvPicPr>
                      <p:cNvPr id="0" name="图片 3144"/>
                      <p:cNvPicPr/>
                      <p:nvPr/>
                    </p:nvPicPr>
                    <p:blipFill>
                      <a:blip r:embed="rId2"/>
                      <a:stretch>
                        <a:fillRect/>
                      </a:stretch>
                    </p:blipFill>
                    <p:spPr>
                      <a:xfrm>
                        <a:off x="3543300" y="1371600"/>
                        <a:ext cx="495300" cy="342900"/>
                      </a:xfrm>
                      <a:prstGeom prst="rect">
                        <a:avLst/>
                      </a:prstGeom>
                      <a:noFill/>
                      <a:ln w="38100">
                        <a:noFill/>
                        <a:miter/>
                      </a:ln>
                    </p:spPr>
                  </p:pic>
                </p:oleObj>
              </mc:Fallback>
            </mc:AlternateContent>
          </a:graphicData>
        </a:graphic>
      </p:graphicFrame>
      <p:graphicFrame>
        <p:nvGraphicFramePr>
          <p:cNvPr id="117764" name="Object 14"/>
          <p:cNvGraphicFramePr/>
          <p:nvPr/>
        </p:nvGraphicFramePr>
        <p:xfrm>
          <a:off x="8077200" y="1371600"/>
          <a:ext cx="495300" cy="342900"/>
        </p:xfrm>
        <a:graphic>
          <a:graphicData uri="http://schemas.openxmlformats.org/presentationml/2006/ole">
            <mc:AlternateContent xmlns:mc="http://schemas.openxmlformats.org/markup-compatibility/2006">
              <mc:Choice xmlns:v="urn:schemas-microsoft-com:vml" Requires="v">
                <p:oleObj spid="_x0000_s3140" name="" r:id="rId3" imgW="255905" imgH="176530" progId="Equation.Ribbit">
                  <p:embed/>
                </p:oleObj>
              </mc:Choice>
              <mc:Fallback>
                <p:oleObj name="" r:id="rId3" imgW="255905" imgH="176530" progId="Equation.Ribbit">
                  <p:embed/>
                  <p:pic>
                    <p:nvPicPr>
                      <p:cNvPr id="0" name="图片 3139"/>
                      <p:cNvPicPr/>
                      <p:nvPr/>
                    </p:nvPicPr>
                    <p:blipFill>
                      <a:blip r:embed="rId2"/>
                      <a:stretch>
                        <a:fillRect/>
                      </a:stretch>
                    </p:blipFill>
                    <p:spPr>
                      <a:xfrm>
                        <a:off x="8077200" y="1371600"/>
                        <a:ext cx="495300" cy="342900"/>
                      </a:xfrm>
                      <a:prstGeom prst="rect">
                        <a:avLst/>
                      </a:prstGeom>
                      <a:noFill/>
                      <a:ln w="38100">
                        <a:noFill/>
                        <a:miter/>
                      </a:ln>
                    </p:spPr>
                  </p:pic>
                </p:oleObj>
              </mc:Fallback>
            </mc:AlternateContent>
          </a:graphicData>
        </a:graphic>
      </p:graphicFrame>
      <p:pic>
        <p:nvPicPr>
          <p:cNvPr id="117765" name="Picture 16"/>
          <p:cNvPicPr>
            <a:picLocks noChangeAspect="1"/>
          </p:cNvPicPr>
          <p:nvPr/>
        </p:nvPicPr>
        <p:blipFill>
          <a:blip r:embed="rId4"/>
          <a:stretch>
            <a:fillRect/>
          </a:stretch>
        </p:blipFill>
        <p:spPr>
          <a:xfrm>
            <a:off x="3352800" y="2500313"/>
            <a:ext cx="1524000" cy="493712"/>
          </a:xfrm>
          <a:prstGeom prst="rect">
            <a:avLst/>
          </a:prstGeom>
          <a:noFill/>
          <a:ln w="12700">
            <a:noFill/>
          </a:ln>
        </p:spPr>
      </p:pic>
      <p:graphicFrame>
        <p:nvGraphicFramePr>
          <p:cNvPr id="117766" name="Object 17"/>
          <p:cNvGraphicFramePr/>
          <p:nvPr/>
        </p:nvGraphicFramePr>
        <p:xfrm>
          <a:off x="3276600" y="4572000"/>
          <a:ext cx="1917700" cy="342900"/>
        </p:xfrm>
        <a:graphic>
          <a:graphicData uri="http://schemas.openxmlformats.org/presentationml/2006/ole">
            <mc:AlternateContent xmlns:mc="http://schemas.openxmlformats.org/markup-compatibility/2006">
              <mc:Choice xmlns:v="urn:schemas-microsoft-com:vml" Requires="v">
                <p:oleObj spid="_x0000_s3141" name="" r:id="rId5" imgW="970280" imgH="176530" progId="Equation.Ribbit">
                  <p:embed/>
                </p:oleObj>
              </mc:Choice>
              <mc:Fallback>
                <p:oleObj name="" r:id="rId5" imgW="970280" imgH="176530" progId="Equation.Ribbit">
                  <p:embed/>
                  <p:pic>
                    <p:nvPicPr>
                      <p:cNvPr id="0" name="图片 3140"/>
                      <p:cNvPicPr/>
                      <p:nvPr/>
                    </p:nvPicPr>
                    <p:blipFill>
                      <a:blip r:embed="rId6"/>
                      <a:stretch>
                        <a:fillRect/>
                      </a:stretch>
                    </p:blipFill>
                    <p:spPr>
                      <a:xfrm>
                        <a:off x="3276600" y="4572000"/>
                        <a:ext cx="1917700" cy="342900"/>
                      </a:xfrm>
                      <a:prstGeom prst="rect">
                        <a:avLst/>
                      </a:prstGeom>
                      <a:noFill/>
                      <a:ln w="38100">
                        <a:noFill/>
                        <a:miter/>
                      </a:ln>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09" name="内容占位符 4"/>
          <p:cNvSpPr>
            <a:spLocks noGrp="1"/>
          </p:cNvSpPr>
          <p:nvPr>
            <p:ph idx="1"/>
          </p:nvPr>
        </p:nvSpPr>
        <p:spPr>
          <a:xfrm>
            <a:off x="260350" y="1266825"/>
            <a:ext cx="8616950" cy="3381375"/>
          </a:xfrm>
          <a:ln/>
        </p:spPr>
        <p:txBody>
          <a:bodyPr vert="horz" wrap="square" lIns="90488" tIns="44450" rIns="90488" bIns="44450" anchor="t" anchorCtr="0"/>
          <a:p>
            <a:r>
              <a:rPr lang="zh-CN" altLang="en-US" dirty="0">
                <a:ea typeface="宋体" panose="02010600030101010101" pitchFamily="2" charset="-122"/>
              </a:rPr>
              <a:t>前面的内容都是在讲解如何利用线性模型进行回归学习，完成回归任务。但如果我们要做的是分类任务该怎么办？</a:t>
            </a:r>
            <a:endParaRPr lang="en-US" altLang="zh-CN" dirty="0">
              <a:ea typeface="宋体" panose="02010600030101010101" pitchFamily="2" charset="-122"/>
            </a:endParaRPr>
          </a:p>
          <a:p>
            <a:r>
              <a:rPr lang="zh-CN" altLang="en-US" dirty="0">
                <a:ea typeface="宋体" panose="02010600030101010101" pitchFamily="2" charset="-122"/>
              </a:rPr>
              <a:t>为了简化，我们先考虑二分类任务，其输出标记     </a:t>
            </a:r>
            <a:endParaRPr lang="en-US" altLang="zh-CN" dirty="0">
              <a:ea typeface="宋体" panose="02010600030101010101" pitchFamily="2" charset="-122"/>
            </a:endParaRPr>
          </a:p>
          <a:p>
            <a:pPr>
              <a:buNone/>
            </a:pPr>
            <a:r>
              <a:rPr lang="en-US" altLang="zh-CN" dirty="0">
                <a:ea typeface="宋体" panose="02010600030101010101" pitchFamily="2" charset="-122"/>
              </a:rPr>
              <a:t>               </a:t>
            </a:r>
            <a:r>
              <a:rPr lang="zh-CN" altLang="en-US" dirty="0">
                <a:ea typeface="宋体" panose="02010600030101010101" pitchFamily="2" charset="-122"/>
              </a:rPr>
              <a:t>，但线性回归模型产生的预测值</a:t>
            </a:r>
            <a:endParaRPr lang="en-US" altLang="zh-CN" dirty="0">
              <a:ea typeface="宋体" panose="02010600030101010101" pitchFamily="2" charset="-122"/>
            </a:endParaRPr>
          </a:p>
          <a:p>
            <a:pPr>
              <a:buNone/>
            </a:pPr>
            <a:r>
              <a:rPr lang="en-US" altLang="zh-CN" dirty="0">
                <a:ea typeface="宋体" panose="02010600030101010101" pitchFamily="2" charset="-122"/>
              </a:rPr>
              <a:t>   </a:t>
            </a:r>
            <a:r>
              <a:rPr lang="zh-CN" altLang="en-US" dirty="0">
                <a:ea typeface="宋体" panose="02010600030101010101" pitchFamily="2" charset="-122"/>
              </a:rPr>
              <a:t>是实值，因此，我们需将实值</a:t>
            </a:r>
            <a:r>
              <a:rPr lang="en-US" altLang="zh-CN" dirty="0">
                <a:ea typeface="宋体" panose="02010600030101010101" pitchFamily="2" charset="-122"/>
              </a:rPr>
              <a:t>z</a:t>
            </a:r>
            <a:r>
              <a:rPr lang="zh-CN" altLang="en-US" dirty="0">
                <a:ea typeface="宋体" panose="02010600030101010101" pitchFamily="2" charset="-122"/>
              </a:rPr>
              <a:t>转换为</a:t>
            </a:r>
            <a:r>
              <a:rPr lang="en-US" altLang="zh-CN" dirty="0">
                <a:ea typeface="宋体" panose="02010600030101010101" pitchFamily="2" charset="-122"/>
              </a:rPr>
              <a:t>0/1</a:t>
            </a:r>
            <a:r>
              <a:rPr lang="zh-CN" altLang="en-US" dirty="0">
                <a:ea typeface="宋体" panose="02010600030101010101" pitchFamily="2" charset="-122"/>
              </a:rPr>
              <a:t>值。最容易想到的联系函数       当然是单位阶跃函数：</a:t>
            </a: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r>
              <a:rPr lang="en-US" altLang="zh-CN" dirty="0">
                <a:ea typeface="宋体" panose="02010600030101010101" pitchFamily="2" charset="-122"/>
              </a:rPr>
              <a:t>	</a:t>
            </a: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r>
              <a:rPr lang="en-US" altLang="zh-CN" dirty="0">
                <a:ea typeface="宋体" panose="02010600030101010101" pitchFamily="2" charset="-122"/>
              </a:rPr>
              <a:t>   </a:t>
            </a:r>
            <a:endParaRPr lang="zh-CN" altLang="en-US" dirty="0">
              <a:ea typeface="宋体" panose="02010600030101010101" pitchFamily="2" charset="-122"/>
            </a:endParaRPr>
          </a:p>
        </p:txBody>
      </p:sp>
      <p:sp>
        <p:nvSpPr>
          <p:cNvPr id="119810"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三、逻辑斯蒂回归</a:t>
            </a:r>
            <a:endParaRPr lang="zh-CN" altLang="en-US" sz="3600" dirty="0">
              <a:solidFill>
                <a:srgbClr val="0000CC"/>
              </a:solidFill>
              <a:latin typeface="楷体" panose="02010609060101010101" pitchFamily="49" charset="-122"/>
              <a:ea typeface="楷体" panose="02010609060101010101" pitchFamily="49" charset="-122"/>
            </a:endParaRPr>
          </a:p>
        </p:txBody>
      </p:sp>
      <p:pic>
        <p:nvPicPr>
          <p:cNvPr id="119811" name="Picture 10"/>
          <p:cNvPicPr>
            <a:picLocks noChangeAspect="1"/>
          </p:cNvPicPr>
          <p:nvPr/>
        </p:nvPicPr>
        <p:blipFill>
          <a:blip r:embed="rId1"/>
          <a:stretch>
            <a:fillRect/>
          </a:stretch>
        </p:blipFill>
        <p:spPr>
          <a:xfrm>
            <a:off x="6858000" y="3276600"/>
            <a:ext cx="1276350" cy="276225"/>
          </a:xfrm>
          <a:prstGeom prst="rect">
            <a:avLst/>
          </a:prstGeom>
          <a:noFill/>
          <a:ln w="12700">
            <a:noFill/>
          </a:ln>
        </p:spPr>
      </p:pic>
      <p:graphicFrame>
        <p:nvGraphicFramePr>
          <p:cNvPr id="119812" name="Object 12"/>
          <p:cNvGraphicFramePr/>
          <p:nvPr/>
        </p:nvGraphicFramePr>
        <p:xfrm>
          <a:off x="863600" y="4800600"/>
          <a:ext cx="2336800" cy="1371600"/>
        </p:xfrm>
        <a:graphic>
          <a:graphicData uri="http://schemas.openxmlformats.org/presentationml/2006/ole">
            <mc:AlternateContent xmlns:mc="http://schemas.openxmlformats.org/markup-compatibility/2006">
              <mc:Choice xmlns:v="urn:schemas-microsoft-com:vml" Requires="v">
                <p:oleObj spid="_x0000_s3148" name="" r:id="rId2" imgW="1186180" imgH="758190" progId="Equation.Ribbit">
                  <p:embed/>
                </p:oleObj>
              </mc:Choice>
              <mc:Fallback>
                <p:oleObj name="" r:id="rId2" imgW="1186180" imgH="758190" progId="Equation.Ribbit">
                  <p:embed/>
                  <p:pic>
                    <p:nvPicPr>
                      <p:cNvPr id="0" name="图片 3147"/>
                      <p:cNvPicPr/>
                      <p:nvPr/>
                    </p:nvPicPr>
                    <p:blipFill>
                      <a:blip r:embed="rId3"/>
                      <a:stretch>
                        <a:fillRect/>
                      </a:stretch>
                    </p:blipFill>
                    <p:spPr>
                      <a:xfrm>
                        <a:off x="863600" y="4800600"/>
                        <a:ext cx="2336800" cy="1371600"/>
                      </a:xfrm>
                      <a:prstGeom prst="rect">
                        <a:avLst/>
                      </a:prstGeom>
                      <a:noFill/>
                      <a:ln w="38100">
                        <a:noFill/>
                        <a:miter/>
                      </a:ln>
                    </p:spPr>
                  </p:pic>
                </p:oleObj>
              </mc:Fallback>
            </mc:AlternateContent>
          </a:graphicData>
        </a:graphic>
      </p:graphicFrame>
      <p:sp>
        <p:nvSpPr>
          <p:cNvPr id="119813" name="TextBox 16"/>
          <p:cNvSpPr txBox="1"/>
          <p:nvPr/>
        </p:nvSpPr>
        <p:spPr>
          <a:xfrm>
            <a:off x="3886200" y="4876800"/>
            <a:ext cx="4724400" cy="1200150"/>
          </a:xfrm>
          <a:prstGeom prst="rect">
            <a:avLst/>
          </a:prstGeom>
          <a:noFill/>
          <a:ln w="9525">
            <a:noFill/>
          </a:ln>
        </p:spPr>
        <p:txBody>
          <a:bodyPr anchor="t" anchorCtr="0">
            <a:spAutoFit/>
          </a:bodyPr>
          <a:p>
            <a:pPr eaLnBrk="0" hangingPunct="0">
              <a:buClrTx/>
              <a:buFontTx/>
            </a:pPr>
            <a:r>
              <a:rPr lang="zh-CN" altLang="en-US" sz="2400" dirty="0">
                <a:latin typeface="Times New Roman" panose="02020603050405020304" pitchFamily="18" charset="0"/>
                <a:ea typeface="黑体" panose="02010609060101010101" pitchFamily="49" charset="-122"/>
              </a:rPr>
              <a:t>如预测值大于零就判为正例，</a:t>
            </a:r>
            <a:endParaRPr lang="en-US" altLang="zh-CN" sz="2400" dirty="0">
              <a:latin typeface="Times New Roman" panose="02020603050405020304" pitchFamily="18" charset="0"/>
              <a:ea typeface="黑体" panose="02010609060101010101" pitchFamily="49" charset="-122"/>
            </a:endParaRPr>
          </a:p>
          <a:p>
            <a:pPr eaLnBrk="0" hangingPunct="0">
              <a:buClrTx/>
              <a:buFontTx/>
            </a:pPr>
            <a:r>
              <a:rPr lang="zh-CN" altLang="en-US" sz="2400" dirty="0">
                <a:latin typeface="Times New Roman" panose="02020603050405020304" pitchFamily="18" charset="0"/>
                <a:ea typeface="黑体" panose="02010609060101010101" pitchFamily="49" charset="-122"/>
              </a:rPr>
              <a:t>小于零就判为反例，</a:t>
            </a:r>
            <a:endParaRPr lang="en-US" altLang="zh-CN" sz="2400" dirty="0">
              <a:latin typeface="Times New Roman" panose="02020603050405020304" pitchFamily="18" charset="0"/>
              <a:ea typeface="黑体" panose="02010609060101010101" pitchFamily="49" charset="-122"/>
            </a:endParaRPr>
          </a:p>
          <a:p>
            <a:pPr eaLnBrk="0" hangingPunct="0">
              <a:buClrTx/>
              <a:buFontTx/>
            </a:pPr>
            <a:r>
              <a:rPr lang="zh-CN" altLang="en-US" sz="2400" dirty="0">
                <a:latin typeface="Times New Roman" panose="02020603050405020304" pitchFamily="18" charset="0"/>
                <a:ea typeface="黑体" panose="02010609060101010101" pitchFamily="49" charset="-122"/>
              </a:rPr>
              <a:t>预测值为临界值零则可任意判别</a:t>
            </a:r>
            <a:endParaRPr lang="zh-CN" altLang="en-US" sz="2400" dirty="0">
              <a:latin typeface="Times New Roman" panose="02020603050405020304" pitchFamily="18" charset="0"/>
              <a:ea typeface="黑体" panose="02010609060101010101" pitchFamily="49" charset="-122"/>
            </a:endParaRPr>
          </a:p>
        </p:txBody>
      </p:sp>
      <p:pic>
        <p:nvPicPr>
          <p:cNvPr id="119814" name="Picture 13"/>
          <p:cNvPicPr>
            <a:picLocks noChangeAspect="1"/>
          </p:cNvPicPr>
          <p:nvPr/>
        </p:nvPicPr>
        <p:blipFill>
          <a:blip r:embed="rId4"/>
          <a:stretch>
            <a:fillRect/>
          </a:stretch>
        </p:blipFill>
        <p:spPr>
          <a:xfrm>
            <a:off x="685800" y="3324225"/>
            <a:ext cx="981075" cy="333375"/>
          </a:xfrm>
          <a:prstGeom prst="rect">
            <a:avLst/>
          </a:prstGeom>
          <a:noFill/>
          <a:ln w="12700">
            <a:noFill/>
          </a:ln>
        </p:spPr>
      </p:pic>
      <p:graphicFrame>
        <p:nvGraphicFramePr>
          <p:cNvPr id="119815" name="Object 15"/>
          <p:cNvGraphicFramePr/>
          <p:nvPr/>
        </p:nvGraphicFramePr>
        <p:xfrm>
          <a:off x="3619500" y="4191000"/>
          <a:ext cx="495300" cy="342900"/>
        </p:xfrm>
        <a:graphic>
          <a:graphicData uri="http://schemas.openxmlformats.org/presentationml/2006/ole">
            <mc:AlternateContent xmlns:mc="http://schemas.openxmlformats.org/markup-compatibility/2006">
              <mc:Choice xmlns:v="urn:schemas-microsoft-com:vml" Requires="v">
                <p:oleObj spid="_x0000_s3147" name="" r:id="rId5" imgW="255905" imgH="176530" progId="Equation.Ribbit">
                  <p:embed/>
                </p:oleObj>
              </mc:Choice>
              <mc:Fallback>
                <p:oleObj name="" r:id="rId5" imgW="255905" imgH="176530" progId="Equation.Ribbit">
                  <p:embed/>
                  <p:pic>
                    <p:nvPicPr>
                      <p:cNvPr id="0" name="图片 3146"/>
                      <p:cNvPicPr/>
                      <p:nvPr/>
                    </p:nvPicPr>
                    <p:blipFill>
                      <a:blip r:embed="rId6"/>
                      <a:stretch>
                        <a:fillRect/>
                      </a:stretch>
                    </p:blipFill>
                    <p:spPr>
                      <a:xfrm>
                        <a:off x="3619500" y="4191000"/>
                        <a:ext cx="495300" cy="342900"/>
                      </a:xfrm>
                      <a:prstGeom prst="rect">
                        <a:avLst/>
                      </a:prstGeom>
                      <a:noFill/>
                      <a:ln w="38100">
                        <a:noFill/>
                        <a:miter/>
                      </a:ln>
                    </p:spPr>
                  </p:pic>
                </p:oleObj>
              </mc:Fallback>
            </mc:AlternateContent>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7" name="内容占位符 4"/>
          <p:cNvSpPr>
            <a:spLocks noGrp="1"/>
          </p:cNvSpPr>
          <p:nvPr>
            <p:ph idx="1"/>
          </p:nvPr>
        </p:nvSpPr>
        <p:spPr>
          <a:xfrm>
            <a:off x="260350" y="1266825"/>
            <a:ext cx="8616950" cy="2314575"/>
          </a:xfrm>
          <a:ln/>
        </p:spPr>
        <p:txBody>
          <a:bodyPr vert="horz" wrap="square" lIns="90488" tIns="44450" rIns="90488" bIns="44450" anchor="t" anchorCtr="0"/>
          <a:p>
            <a:r>
              <a:rPr lang="zh-CN" altLang="en-US" dirty="0">
                <a:ea typeface="宋体" panose="02010600030101010101" pitchFamily="2" charset="-122"/>
              </a:rPr>
              <a:t>但单位阶跃函数不连续，因此不能直接用作联系函数      。于是我们希望找到能在一定程度上近似单位阶跃函数的替代函数，并希望它在临界点连续且单调可微。逻辑斯蒂函数</a:t>
            </a:r>
            <a:r>
              <a:rPr lang="en-US" altLang="zh-CN" dirty="0">
                <a:ea typeface="宋体" panose="02010600030101010101" pitchFamily="2" charset="-122"/>
              </a:rPr>
              <a:t>(logistic function) </a:t>
            </a:r>
            <a:r>
              <a:rPr lang="zh-CN" altLang="en-US" dirty="0">
                <a:ea typeface="宋体" panose="02010600030101010101" pitchFamily="2" charset="-122"/>
              </a:rPr>
              <a:t>正是这样一个常用的替代函数：</a:t>
            </a: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r>
              <a:rPr lang="en-US" altLang="zh-CN" dirty="0">
                <a:ea typeface="宋体" panose="02010600030101010101" pitchFamily="2" charset="-122"/>
              </a:rPr>
              <a:t>	</a:t>
            </a: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r>
              <a:rPr lang="en-US" altLang="zh-CN" dirty="0">
                <a:ea typeface="宋体" panose="02010600030101010101" pitchFamily="2" charset="-122"/>
              </a:rPr>
              <a:t>   </a:t>
            </a:r>
            <a:endParaRPr lang="zh-CN" altLang="en-US" dirty="0">
              <a:ea typeface="宋体" panose="02010600030101010101" pitchFamily="2" charset="-122"/>
            </a:endParaRPr>
          </a:p>
        </p:txBody>
      </p:sp>
      <p:sp>
        <p:nvSpPr>
          <p:cNvPr id="121858"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三、逻辑斯蒂回归</a:t>
            </a:r>
            <a:endParaRPr lang="zh-CN" altLang="en-US" sz="3600" dirty="0">
              <a:solidFill>
                <a:srgbClr val="0000CC"/>
              </a:solidFill>
              <a:latin typeface="楷体" panose="02010609060101010101" pitchFamily="49" charset="-122"/>
              <a:ea typeface="楷体" panose="02010609060101010101" pitchFamily="49" charset="-122"/>
            </a:endParaRPr>
          </a:p>
        </p:txBody>
      </p:sp>
      <p:graphicFrame>
        <p:nvGraphicFramePr>
          <p:cNvPr id="121859" name="Object 3"/>
          <p:cNvGraphicFramePr/>
          <p:nvPr/>
        </p:nvGraphicFramePr>
        <p:xfrm>
          <a:off x="1066800" y="1790700"/>
          <a:ext cx="495300" cy="342900"/>
        </p:xfrm>
        <a:graphic>
          <a:graphicData uri="http://schemas.openxmlformats.org/presentationml/2006/ole">
            <mc:AlternateContent xmlns:mc="http://schemas.openxmlformats.org/markup-compatibility/2006">
              <mc:Choice xmlns:v="urn:schemas-microsoft-com:vml" Requires="v">
                <p:oleObj spid="_x0000_s3142" name="" r:id="rId1" imgW="255905" imgH="176530" progId="Equation.Ribbit">
                  <p:embed/>
                </p:oleObj>
              </mc:Choice>
              <mc:Fallback>
                <p:oleObj name="" r:id="rId1" imgW="255905" imgH="176530" progId="Equation.Ribbit">
                  <p:embed/>
                  <p:pic>
                    <p:nvPicPr>
                      <p:cNvPr id="0" name="图片 3141"/>
                      <p:cNvPicPr/>
                      <p:nvPr/>
                    </p:nvPicPr>
                    <p:blipFill>
                      <a:blip r:embed="rId2"/>
                      <a:stretch>
                        <a:fillRect/>
                      </a:stretch>
                    </p:blipFill>
                    <p:spPr>
                      <a:xfrm>
                        <a:off x="1066800" y="1790700"/>
                        <a:ext cx="495300" cy="342900"/>
                      </a:xfrm>
                      <a:prstGeom prst="rect">
                        <a:avLst/>
                      </a:prstGeom>
                      <a:noFill/>
                      <a:ln w="38100">
                        <a:noFill/>
                        <a:miter/>
                      </a:ln>
                    </p:spPr>
                  </p:pic>
                </p:oleObj>
              </mc:Fallback>
            </mc:AlternateContent>
          </a:graphicData>
        </a:graphic>
      </p:graphicFrame>
      <p:pic>
        <p:nvPicPr>
          <p:cNvPr id="121860" name="Picture 2"/>
          <p:cNvPicPr>
            <a:picLocks noChangeAspect="1"/>
          </p:cNvPicPr>
          <p:nvPr/>
        </p:nvPicPr>
        <p:blipFill>
          <a:blip r:embed="rId3"/>
          <a:srcRect l="1540" t="2853" b="3001"/>
          <a:stretch>
            <a:fillRect/>
          </a:stretch>
        </p:blipFill>
        <p:spPr>
          <a:xfrm>
            <a:off x="3357563" y="3581400"/>
            <a:ext cx="4872037" cy="2514600"/>
          </a:xfrm>
          <a:prstGeom prst="rect">
            <a:avLst/>
          </a:prstGeom>
          <a:noFill/>
          <a:ln w="9525">
            <a:noFill/>
          </a:ln>
        </p:spPr>
      </p:pic>
      <p:graphicFrame>
        <p:nvGraphicFramePr>
          <p:cNvPr id="121861" name="Object 4"/>
          <p:cNvGraphicFramePr/>
          <p:nvPr/>
        </p:nvGraphicFramePr>
        <p:xfrm>
          <a:off x="762000" y="3962400"/>
          <a:ext cx="1531938" cy="676275"/>
        </p:xfrm>
        <a:graphic>
          <a:graphicData uri="http://schemas.openxmlformats.org/presentationml/2006/ole">
            <mc:AlternateContent xmlns:mc="http://schemas.openxmlformats.org/markup-compatibility/2006">
              <mc:Choice xmlns:v="urn:schemas-microsoft-com:vml" Requires="v">
                <p:oleObj spid="_x0000_s3143" name="" r:id="rId4" imgW="772160" imgH="344170" progId="Equation.Ribbit">
                  <p:embed/>
                </p:oleObj>
              </mc:Choice>
              <mc:Fallback>
                <p:oleObj name="" r:id="rId4" imgW="772160" imgH="344170" progId="Equation.Ribbit">
                  <p:embed/>
                  <p:pic>
                    <p:nvPicPr>
                      <p:cNvPr id="0" name="图片 3142"/>
                      <p:cNvPicPr/>
                      <p:nvPr/>
                    </p:nvPicPr>
                    <p:blipFill>
                      <a:blip r:embed="rId5"/>
                      <a:stretch>
                        <a:fillRect/>
                      </a:stretch>
                    </p:blipFill>
                    <p:spPr>
                      <a:xfrm>
                        <a:off x="762000" y="3962400"/>
                        <a:ext cx="1531938" cy="676275"/>
                      </a:xfrm>
                      <a:prstGeom prst="rect">
                        <a:avLst/>
                      </a:prstGeom>
                      <a:noFill/>
                      <a:ln w="38100">
                        <a:noFill/>
                        <a:miter/>
                      </a:ln>
                    </p:spPr>
                  </p:pic>
                </p:oleObj>
              </mc:Fallback>
            </mc:AlternateContent>
          </a:graphicData>
        </a:graphic>
      </p:graphicFrame>
      <p:sp>
        <p:nvSpPr>
          <p:cNvPr id="121862" name="TextBox 13"/>
          <p:cNvSpPr txBox="1"/>
          <p:nvPr/>
        </p:nvSpPr>
        <p:spPr>
          <a:xfrm>
            <a:off x="3429000" y="6248400"/>
            <a:ext cx="4572000" cy="400050"/>
          </a:xfrm>
          <a:prstGeom prst="rect">
            <a:avLst/>
          </a:prstGeom>
          <a:noFill/>
          <a:ln w="9525">
            <a:noFill/>
          </a:ln>
        </p:spPr>
        <p:txBody>
          <a:bodyPr anchor="t" anchorCtr="0">
            <a:spAutoFit/>
          </a:bodyPr>
          <a:p>
            <a:pPr eaLnBrk="0" hangingPunct="0">
              <a:buClrTx/>
              <a:buFontTx/>
            </a:pPr>
            <a:r>
              <a:rPr lang="zh-CN" altLang="en-US" sz="2000" dirty="0">
                <a:latin typeface="Times New Roman" panose="02020603050405020304" pitchFamily="18" charset="0"/>
                <a:ea typeface="黑体" panose="02010609060101010101" pitchFamily="49" charset="-122"/>
              </a:rPr>
              <a:t>单位阶跃函数与对数几率函数的比较</a:t>
            </a:r>
            <a:endParaRPr lang="zh-CN" altLang="en-US" sz="2000" dirty="0">
              <a:latin typeface="Times New Roman" panose="02020603050405020304" pitchFamily="18" charset="0"/>
              <a:ea typeface="黑体" panose="02010609060101010101" pitchFamily="49" charset="-122"/>
            </a:endParaRPr>
          </a:p>
        </p:txBody>
      </p:sp>
      <p:graphicFrame>
        <p:nvGraphicFramePr>
          <p:cNvPr id="121863" name="Object 5"/>
          <p:cNvGraphicFramePr/>
          <p:nvPr/>
        </p:nvGraphicFramePr>
        <p:xfrm>
          <a:off x="762000" y="4953000"/>
          <a:ext cx="2298700" cy="673100"/>
        </p:xfrm>
        <a:graphic>
          <a:graphicData uri="http://schemas.openxmlformats.org/presentationml/2006/ole">
            <mc:AlternateContent xmlns:mc="http://schemas.openxmlformats.org/markup-compatibility/2006">
              <mc:Choice xmlns:v="urn:schemas-microsoft-com:vml" Requires="v">
                <p:oleObj spid="_x0000_s3149" name="" r:id="rId6" imgW="1158240" imgH="344170" progId="Equation.Ribbit">
                  <p:embed/>
                </p:oleObj>
              </mc:Choice>
              <mc:Fallback>
                <p:oleObj name="" r:id="rId6" imgW="1158240" imgH="344170" progId="Equation.Ribbit">
                  <p:embed/>
                  <p:pic>
                    <p:nvPicPr>
                      <p:cNvPr id="0" name="图片 3148"/>
                      <p:cNvPicPr/>
                      <p:nvPr/>
                    </p:nvPicPr>
                    <p:blipFill>
                      <a:blip r:embed="rId7"/>
                      <a:stretch>
                        <a:fillRect/>
                      </a:stretch>
                    </p:blipFill>
                    <p:spPr>
                      <a:xfrm>
                        <a:off x="762000" y="4953000"/>
                        <a:ext cx="2298700" cy="673100"/>
                      </a:xfrm>
                      <a:prstGeom prst="rect">
                        <a:avLst/>
                      </a:prstGeom>
                      <a:noFill/>
                      <a:ln w="38100">
                        <a:noFill/>
                        <a:miter/>
                      </a:ln>
                    </p:spPr>
                  </p:pic>
                </p:oleObj>
              </mc:Fallback>
            </mc:AlternateContent>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5" name="内容占位符 4"/>
          <p:cNvSpPr>
            <a:spLocks noGrp="1"/>
          </p:cNvSpPr>
          <p:nvPr>
            <p:ph idx="1"/>
          </p:nvPr>
        </p:nvSpPr>
        <p:spPr>
          <a:xfrm>
            <a:off x="260350" y="1266825"/>
            <a:ext cx="8616950" cy="5133975"/>
          </a:xfrm>
          <a:ln/>
        </p:spPr>
        <p:txBody>
          <a:bodyPr vert="horz" wrap="square" lIns="90488" tIns="44450" rIns="90488" bIns="44450" anchor="t" anchorCtr="0"/>
          <a:p>
            <a:r>
              <a:rPr lang="zh-CN" altLang="en-US" dirty="0">
                <a:ea typeface="宋体" panose="02010600030101010101" pitchFamily="2" charset="-122"/>
              </a:rPr>
              <a:t>逻辑斯蒂</a:t>
            </a:r>
            <a:r>
              <a:rPr lang="en-US" altLang="zh-CN" dirty="0">
                <a:ea typeface="宋体" panose="02010600030101010101" pitchFamily="2" charset="-122"/>
              </a:rPr>
              <a:t>(logistic function) </a:t>
            </a:r>
            <a:r>
              <a:rPr lang="zh-CN" altLang="en-US" dirty="0">
                <a:ea typeface="宋体" panose="02010600030101010101" pitchFamily="2" charset="-122"/>
              </a:rPr>
              <a:t>函数形似</a:t>
            </a:r>
            <a:r>
              <a:rPr lang="en-US" altLang="zh-CN" dirty="0">
                <a:ea typeface="宋体" panose="02010600030101010101" pitchFamily="2" charset="-122"/>
              </a:rPr>
              <a:t>s</a:t>
            </a:r>
            <a:r>
              <a:rPr lang="zh-CN" altLang="en-US" dirty="0">
                <a:ea typeface="宋体" panose="02010600030101010101" pitchFamily="2" charset="-122"/>
              </a:rPr>
              <a:t>，是</a:t>
            </a:r>
            <a:r>
              <a:rPr lang="en-US" altLang="zh-CN" dirty="0">
                <a:ea typeface="宋体" panose="02010600030101010101" pitchFamily="2" charset="-122"/>
              </a:rPr>
              <a:t>Sigmoid</a:t>
            </a:r>
            <a:r>
              <a:rPr lang="zh-CN" altLang="en-US" dirty="0">
                <a:ea typeface="宋体" panose="02010600030101010101" pitchFamily="2" charset="-122"/>
              </a:rPr>
              <a:t>函数的典型代表，它将</a:t>
            </a:r>
            <a:r>
              <a:rPr lang="en-US" altLang="zh-CN" dirty="0">
                <a:ea typeface="宋体" panose="02010600030101010101" pitchFamily="2" charset="-122"/>
              </a:rPr>
              <a:t>z</a:t>
            </a:r>
            <a:r>
              <a:rPr lang="zh-CN" altLang="en-US" dirty="0">
                <a:ea typeface="宋体" panose="02010600030101010101" pitchFamily="2" charset="-122"/>
              </a:rPr>
              <a:t>值转化为一个接近</a:t>
            </a:r>
            <a:r>
              <a:rPr lang="en-US" altLang="zh-CN" dirty="0">
                <a:ea typeface="宋体" panose="02010600030101010101" pitchFamily="2" charset="-122"/>
              </a:rPr>
              <a:t>0</a:t>
            </a:r>
            <a:r>
              <a:rPr lang="zh-CN" altLang="en-US" dirty="0">
                <a:ea typeface="宋体" panose="02010600030101010101" pitchFamily="2" charset="-122"/>
              </a:rPr>
              <a:t>或</a:t>
            </a:r>
            <a:r>
              <a:rPr lang="en-US" altLang="zh-CN" dirty="0">
                <a:ea typeface="宋体" panose="02010600030101010101" pitchFamily="2" charset="-122"/>
              </a:rPr>
              <a:t>1</a:t>
            </a:r>
            <a:r>
              <a:rPr lang="zh-CN" altLang="en-US" dirty="0">
                <a:ea typeface="宋体" panose="02010600030101010101" pitchFamily="2" charset="-122"/>
              </a:rPr>
              <a:t>的</a:t>
            </a:r>
            <a:r>
              <a:rPr lang="en-US" altLang="zh-CN" dirty="0">
                <a:ea typeface="宋体" panose="02010600030101010101" pitchFamily="2" charset="-122"/>
              </a:rPr>
              <a:t>y</a:t>
            </a:r>
            <a:r>
              <a:rPr lang="zh-CN" altLang="en-US" dirty="0">
                <a:ea typeface="宋体" panose="02010600030101010101" pitchFamily="2" charset="-122"/>
              </a:rPr>
              <a:t>值，并且其输出值在</a:t>
            </a:r>
            <a:r>
              <a:rPr lang="en-US" altLang="zh-CN" dirty="0">
                <a:ea typeface="宋体" panose="02010600030101010101" pitchFamily="2" charset="-122"/>
              </a:rPr>
              <a:t>z=0</a:t>
            </a:r>
            <a:r>
              <a:rPr lang="zh-CN" altLang="en-US" dirty="0">
                <a:ea typeface="宋体" panose="02010600030101010101" pitchFamily="2" charset="-122"/>
              </a:rPr>
              <a:t>附近变化很陡。</a:t>
            </a:r>
            <a:endParaRPr lang="en-US" altLang="zh-CN" dirty="0">
              <a:ea typeface="宋体" panose="02010600030101010101" pitchFamily="2" charset="-122"/>
            </a:endParaRPr>
          </a:p>
          <a:p>
            <a:r>
              <a:rPr lang="zh-CN" altLang="en-US" dirty="0">
                <a:ea typeface="宋体" panose="02010600030101010101" pitchFamily="2" charset="-122"/>
              </a:rPr>
              <a:t>其对应的模型称为逻辑斯蒂回归</a:t>
            </a:r>
            <a:r>
              <a:rPr lang="en-US" altLang="zh-CN" dirty="0">
                <a:ea typeface="宋体" panose="02010600030101010101" pitchFamily="2" charset="-122"/>
              </a:rPr>
              <a:t>(logistic regression) </a:t>
            </a:r>
            <a:r>
              <a:rPr lang="zh-CN" altLang="en-US" dirty="0">
                <a:ea typeface="宋体" panose="02010600030101010101" pitchFamily="2" charset="-122"/>
              </a:rPr>
              <a:t>。需要特别说明的是，虽然它的名字是“回归”，但实际上却是一种分类学习方法。</a:t>
            </a:r>
            <a:endParaRPr lang="en-US" altLang="zh-CN" dirty="0">
              <a:ea typeface="宋体" panose="02010600030101010101" pitchFamily="2" charset="-122"/>
            </a:endParaRPr>
          </a:p>
          <a:p>
            <a:r>
              <a:rPr lang="zh-CN" altLang="en-US" dirty="0">
                <a:ea typeface="宋体" panose="02010600030101010101" pitchFamily="2" charset="-122"/>
              </a:rPr>
              <a:t>逻辑斯蒂回归有很多优点：</a:t>
            </a:r>
            <a:r>
              <a:rPr lang="en-US" altLang="zh-CN" dirty="0">
                <a:ea typeface="宋体" panose="02010600030101010101" pitchFamily="2" charset="-122"/>
              </a:rPr>
              <a:t>1</a:t>
            </a:r>
            <a:r>
              <a:rPr lang="zh-CN" altLang="en-US" dirty="0">
                <a:ea typeface="宋体" panose="02010600030101010101" pitchFamily="2" charset="-122"/>
              </a:rPr>
              <a:t>）可以直接对分类可能性进行预测，将</a:t>
            </a:r>
            <a:r>
              <a:rPr lang="en-US" altLang="zh-CN" dirty="0">
                <a:ea typeface="宋体" panose="02010600030101010101" pitchFamily="2" charset="-122"/>
              </a:rPr>
              <a:t>y</a:t>
            </a:r>
            <a:r>
              <a:rPr lang="zh-CN" altLang="en-US" dirty="0">
                <a:ea typeface="宋体" panose="02010600030101010101" pitchFamily="2" charset="-122"/>
              </a:rPr>
              <a:t>视为样本</a:t>
            </a:r>
            <a:r>
              <a:rPr lang="en-US" altLang="zh-CN" dirty="0">
                <a:ea typeface="宋体" panose="02010600030101010101" pitchFamily="2" charset="-122"/>
              </a:rPr>
              <a:t>x</a:t>
            </a:r>
            <a:r>
              <a:rPr lang="zh-CN" altLang="en-US" dirty="0">
                <a:ea typeface="宋体" panose="02010600030101010101" pitchFamily="2" charset="-122"/>
              </a:rPr>
              <a:t>作为正例的概率；</a:t>
            </a:r>
            <a:r>
              <a:rPr lang="en-US" altLang="zh-CN" dirty="0">
                <a:ea typeface="宋体" panose="02010600030101010101" pitchFamily="2" charset="-122"/>
              </a:rPr>
              <a:t>2</a:t>
            </a:r>
            <a:r>
              <a:rPr lang="zh-CN" altLang="en-US" dirty="0">
                <a:ea typeface="宋体" panose="02010600030101010101" pitchFamily="2" charset="-122"/>
              </a:rPr>
              <a:t>）无需事先假设数据分布，这样就避免了假设分布不准确所带来的问题；</a:t>
            </a:r>
            <a:r>
              <a:rPr lang="en-US" altLang="zh-CN" dirty="0">
                <a:ea typeface="宋体" panose="02010600030101010101" pitchFamily="2" charset="-122"/>
              </a:rPr>
              <a:t>3</a:t>
            </a:r>
            <a:r>
              <a:rPr lang="zh-CN" altLang="en-US" dirty="0">
                <a:ea typeface="宋体" panose="02010600030101010101" pitchFamily="2" charset="-122"/>
              </a:rPr>
              <a:t>）是任意阶可导的凸函数，可直接应用现有数值优化算法求取最优解。</a:t>
            </a: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r>
              <a:rPr lang="en-US" altLang="zh-CN" dirty="0">
                <a:ea typeface="宋体" panose="02010600030101010101" pitchFamily="2" charset="-122"/>
              </a:rPr>
              <a:t>	</a:t>
            </a: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r>
              <a:rPr lang="en-US" altLang="zh-CN" dirty="0">
                <a:ea typeface="宋体" panose="02010600030101010101" pitchFamily="2" charset="-122"/>
              </a:rPr>
              <a:t>   </a:t>
            </a:r>
            <a:endParaRPr lang="zh-CN" altLang="en-US" dirty="0">
              <a:ea typeface="宋体" panose="02010600030101010101" pitchFamily="2" charset="-122"/>
            </a:endParaRPr>
          </a:p>
        </p:txBody>
      </p:sp>
      <p:sp>
        <p:nvSpPr>
          <p:cNvPr id="123906"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三、逻辑斯蒂回归</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矩形 5"/>
          <p:cNvSpPr>
            <a:spLocks noChangeArrowheads="1"/>
          </p:cNvSpPr>
          <p:nvPr/>
        </p:nvSpPr>
        <p:spPr bwMode="auto">
          <a:xfrm>
            <a:off x="304800" y="1152525"/>
            <a:ext cx="8458200" cy="461963"/>
          </a:xfrm>
          <a:prstGeom prst="rect">
            <a:avLst/>
          </a:prstGeom>
          <a:noFill/>
          <a:ln w="9525">
            <a:noFill/>
            <a:miter lim="800000"/>
          </a:ln>
        </p:spPr>
        <p:txBody>
          <a:bodyPr>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机器学习</a:t>
            </a:r>
            <a:r>
              <a:rPr kumimoji="0" lang="en-US" altLang="zh-CN"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 Tom M. Mitchell</a:t>
            </a:r>
            <a:r>
              <a:rPr kumimoji="0" lang="zh-CN" altLang="en-US"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著</a:t>
            </a:r>
            <a:r>
              <a:rPr kumimoji="0" lang="en-US" altLang="zh-CN"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 </a:t>
            </a:r>
            <a:r>
              <a:rPr kumimoji="0" lang="zh-CN" altLang="en-US"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曾华军等译</a:t>
            </a:r>
            <a:r>
              <a:rPr kumimoji="0" lang="en-US" altLang="zh-CN"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 1997</a:t>
            </a:r>
            <a:r>
              <a:rPr kumimoji="0" lang="zh-CN" altLang="en-US"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年。</a:t>
            </a:r>
            <a:endParaRPr kumimoji="0" lang="zh-CN" altLang="en-US"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15362" name="Rectangle 3"/>
          <p:cNvSpPr txBox="1"/>
          <p:nvPr/>
        </p:nvSpPr>
        <p:spPr>
          <a:xfrm>
            <a:off x="914400" y="1752600"/>
            <a:ext cx="7162800" cy="4724400"/>
          </a:xfrm>
          <a:prstGeom prst="rect">
            <a:avLst/>
          </a:prstGeom>
          <a:noFill/>
          <a:ln w="9525">
            <a:noFill/>
          </a:ln>
        </p:spPr>
        <p:txBody>
          <a:bodyPr anchor="t" anchorCtr="0"/>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solidFill>
                  <a:srgbClr val="FF0000"/>
                </a:solidFill>
                <a:latin typeface="Times New Roman" panose="02020603050405020304" pitchFamily="18" charset="0"/>
                <a:ea typeface="黑体" panose="02010609060101010101" pitchFamily="49" charset="-122"/>
              </a:rPr>
              <a:t>第</a:t>
            </a:r>
            <a:r>
              <a:rPr lang="en-US" altLang="zh-CN" sz="2000" b="0" dirty="0">
                <a:solidFill>
                  <a:srgbClr val="FF0000"/>
                </a:solidFill>
                <a:latin typeface="Times New Roman" panose="02020603050405020304" pitchFamily="18" charset="0"/>
                <a:ea typeface="黑体" panose="02010609060101010101" pitchFamily="49" charset="-122"/>
              </a:rPr>
              <a:t>1</a:t>
            </a:r>
            <a:r>
              <a:rPr lang="zh-CN" altLang="en-US" sz="2000" b="0" dirty="0">
                <a:solidFill>
                  <a:srgbClr val="FF0000"/>
                </a:solidFill>
                <a:latin typeface="Times New Roman" panose="02020603050405020304" pitchFamily="18" charset="0"/>
                <a:ea typeface="黑体" panose="02010609060101010101" pitchFamily="49" charset="-122"/>
              </a:rPr>
              <a:t>章：引言</a:t>
            </a:r>
            <a:endParaRPr lang="en-US" altLang="zh-CN" sz="2000" b="0" dirty="0">
              <a:solidFill>
                <a:srgbClr val="FF0000"/>
              </a:solidFill>
              <a:latin typeface="Arial" panose="020B0604020202020204" pitchFamily="34" charset="0"/>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Arial" panose="020B0604020202020204" pitchFamily="34" charset="0"/>
              </a:rPr>
              <a:t>第</a:t>
            </a:r>
            <a:r>
              <a:rPr lang="en-US" altLang="zh-CN" sz="2000" b="0" dirty="0">
                <a:latin typeface="Arial" panose="020B0604020202020204" pitchFamily="34" charset="0"/>
              </a:rPr>
              <a:t>2</a:t>
            </a:r>
            <a:r>
              <a:rPr lang="zh-CN" altLang="en-US" sz="2000" b="0" dirty="0">
                <a:latin typeface="Arial" panose="020B0604020202020204" pitchFamily="34" charset="0"/>
              </a:rPr>
              <a:t>章：概念学习</a:t>
            </a:r>
            <a:endParaRPr lang="zh-CN" altLang="en-US" sz="2000" b="0" dirty="0">
              <a:latin typeface="Arial" panose="020B0604020202020204" pitchFamily="34" charset="0"/>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Arial" panose="020B0604020202020204" pitchFamily="34" charset="0"/>
              </a:rPr>
              <a:t>第</a:t>
            </a:r>
            <a:r>
              <a:rPr lang="en-US" altLang="zh-CN" sz="2000" b="0" dirty="0">
                <a:latin typeface="Arial" panose="020B0604020202020204" pitchFamily="34" charset="0"/>
              </a:rPr>
              <a:t>3</a:t>
            </a:r>
            <a:r>
              <a:rPr lang="zh-CN" altLang="en-US" sz="2000" b="0" dirty="0">
                <a:latin typeface="Arial" panose="020B0604020202020204" pitchFamily="34" charset="0"/>
              </a:rPr>
              <a:t>章：决策树学习</a:t>
            </a:r>
            <a:endParaRPr lang="zh-CN" altLang="en-US" sz="2000" b="0" dirty="0">
              <a:latin typeface="Arial" panose="020B0604020202020204" pitchFamily="34" charset="0"/>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Arial" panose="020B0604020202020204" pitchFamily="34" charset="0"/>
              </a:rPr>
              <a:t>第</a:t>
            </a:r>
            <a:r>
              <a:rPr lang="en-US" altLang="zh-CN" sz="2000" b="0" dirty="0">
                <a:latin typeface="Arial" panose="020B0604020202020204" pitchFamily="34" charset="0"/>
              </a:rPr>
              <a:t>4</a:t>
            </a:r>
            <a:r>
              <a:rPr lang="zh-CN" altLang="en-US" sz="2000" b="0" dirty="0">
                <a:latin typeface="Arial" panose="020B0604020202020204" pitchFamily="34" charset="0"/>
              </a:rPr>
              <a:t>章：人工神经网络学习</a:t>
            </a:r>
            <a:endParaRPr lang="zh-CN" altLang="en-US" sz="2000" b="0" dirty="0">
              <a:latin typeface="Arial" panose="020B0604020202020204" pitchFamily="34" charset="0"/>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solidFill>
                  <a:srgbClr val="FF0000"/>
                </a:solidFill>
                <a:latin typeface="Arial" panose="020B0604020202020204" pitchFamily="34" charset="0"/>
              </a:rPr>
              <a:t>第</a:t>
            </a:r>
            <a:r>
              <a:rPr lang="en-US" altLang="zh-CN" sz="2000" b="0" dirty="0">
                <a:solidFill>
                  <a:srgbClr val="FF0000"/>
                </a:solidFill>
                <a:latin typeface="Arial" panose="020B0604020202020204" pitchFamily="34" charset="0"/>
              </a:rPr>
              <a:t>5</a:t>
            </a:r>
            <a:r>
              <a:rPr lang="zh-CN" altLang="en-US" sz="2000" b="0" dirty="0">
                <a:solidFill>
                  <a:srgbClr val="FF0000"/>
                </a:solidFill>
                <a:latin typeface="Arial" panose="020B0604020202020204" pitchFamily="34" charset="0"/>
              </a:rPr>
              <a:t>章：评估假设</a:t>
            </a:r>
            <a:endParaRPr lang="zh-CN" altLang="en-US" sz="2000" b="0" dirty="0">
              <a:solidFill>
                <a:srgbClr val="FF0000"/>
              </a:solidFill>
              <a:latin typeface="Arial" panose="020B0604020202020204" pitchFamily="34" charset="0"/>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Arial" panose="020B0604020202020204" pitchFamily="34" charset="0"/>
              </a:rPr>
              <a:t>第</a:t>
            </a:r>
            <a:r>
              <a:rPr lang="en-US" altLang="zh-CN" sz="2000" b="0" dirty="0">
                <a:latin typeface="Arial" panose="020B0604020202020204" pitchFamily="34" charset="0"/>
              </a:rPr>
              <a:t>6</a:t>
            </a:r>
            <a:r>
              <a:rPr lang="zh-CN" altLang="en-US" sz="2000" b="0" dirty="0">
                <a:latin typeface="Arial" panose="020B0604020202020204" pitchFamily="34" charset="0"/>
              </a:rPr>
              <a:t>章：贝叶斯学习</a:t>
            </a:r>
            <a:endParaRPr lang="zh-CN" altLang="en-US" sz="2000" b="0" dirty="0">
              <a:latin typeface="Arial" panose="020B0604020202020204" pitchFamily="34" charset="0"/>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Arial" panose="020B0604020202020204" pitchFamily="34" charset="0"/>
              </a:rPr>
              <a:t>第</a:t>
            </a:r>
            <a:r>
              <a:rPr lang="en-US" altLang="zh-CN" sz="2000" b="0" dirty="0">
                <a:latin typeface="Arial" panose="020B0604020202020204" pitchFamily="34" charset="0"/>
              </a:rPr>
              <a:t>7</a:t>
            </a:r>
            <a:r>
              <a:rPr lang="zh-CN" altLang="en-US" sz="2000" b="0" dirty="0">
                <a:latin typeface="Arial" panose="020B0604020202020204" pitchFamily="34" charset="0"/>
              </a:rPr>
              <a:t>章：计算学习理论</a:t>
            </a:r>
            <a:endParaRPr lang="zh-CN" altLang="en-US" sz="2000" b="0" dirty="0">
              <a:latin typeface="Arial" panose="020B0604020202020204" pitchFamily="34" charset="0"/>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Arial" panose="020B0604020202020204" pitchFamily="34" charset="0"/>
              </a:rPr>
              <a:t>第</a:t>
            </a:r>
            <a:r>
              <a:rPr lang="en-US" altLang="zh-CN" sz="2000" b="0" dirty="0">
                <a:latin typeface="Arial" panose="020B0604020202020204" pitchFamily="34" charset="0"/>
              </a:rPr>
              <a:t>8</a:t>
            </a:r>
            <a:r>
              <a:rPr lang="zh-CN" altLang="en-US" sz="2000" b="0" dirty="0">
                <a:latin typeface="Arial" panose="020B0604020202020204" pitchFamily="34" charset="0"/>
              </a:rPr>
              <a:t>章：基于实例的学习</a:t>
            </a:r>
            <a:endParaRPr lang="zh-CN" altLang="en-US" sz="2000" b="0" dirty="0">
              <a:latin typeface="Arial" panose="020B0604020202020204" pitchFamily="34" charset="0"/>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Arial" panose="020B0604020202020204" pitchFamily="34" charset="0"/>
              </a:rPr>
              <a:t>第</a:t>
            </a:r>
            <a:r>
              <a:rPr lang="en-US" altLang="zh-CN" sz="2000" b="0" dirty="0">
                <a:latin typeface="Arial" panose="020B0604020202020204" pitchFamily="34" charset="0"/>
              </a:rPr>
              <a:t>9</a:t>
            </a:r>
            <a:r>
              <a:rPr lang="zh-CN" altLang="en-US" sz="2000" b="0" dirty="0">
                <a:latin typeface="Arial" panose="020B0604020202020204" pitchFamily="34" charset="0"/>
              </a:rPr>
              <a:t>章：遗传算法</a:t>
            </a:r>
            <a:endParaRPr lang="zh-CN" altLang="en-US" sz="2000" b="0" dirty="0">
              <a:latin typeface="Arial" panose="020B0604020202020204" pitchFamily="34" charset="0"/>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Arial" panose="020B0604020202020204" pitchFamily="34" charset="0"/>
              </a:rPr>
              <a:t>第</a:t>
            </a:r>
            <a:r>
              <a:rPr lang="en-US" altLang="zh-CN" sz="2000" b="0" dirty="0">
                <a:latin typeface="Arial" panose="020B0604020202020204" pitchFamily="34" charset="0"/>
              </a:rPr>
              <a:t>10</a:t>
            </a:r>
            <a:r>
              <a:rPr lang="zh-CN" altLang="en-US" sz="2000" b="0" dirty="0">
                <a:latin typeface="Arial" panose="020B0604020202020204" pitchFamily="34" charset="0"/>
              </a:rPr>
              <a:t>章：规则学习</a:t>
            </a:r>
            <a:endParaRPr lang="zh-CN" altLang="en-US" sz="2000" b="0" dirty="0">
              <a:latin typeface="Arial" panose="020B0604020202020204" pitchFamily="34" charset="0"/>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Arial" panose="020B0604020202020204" pitchFamily="34" charset="0"/>
              </a:rPr>
              <a:t>第</a:t>
            </a:r>
            <a:r>
              <a:rPr lang="en-US" altLang="zh-CN" sz="2000" b="0" dirty="0">
                <a:latin typeface="Arial" panose="020B0604020202020204" pitchFamily="34" charset="0"/>
              </a:rPr>
              <a:t>11</a:t>
            </a:r>
            <a:r>
              <a:rPr lang="zh-CN" altLang="en-US" sz="2000" b="0" dirty="0">
                <a:latin typeface="Arial" panose="020B0604020202020204" pitchFamily="34" charset="0"/>
              </a:rPr>
              <a:t>章：分析学习</a:t>
            </a:r>
            <a:endParaRPr lang="zh-CN" altLang="en-US" sz="2000" b="0" dirty="0">
              <a:latin typeface="Arial" panose="020B0604020202020204" pitchFamily="34" charset="0"/>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Arial" panose="020B0604020202020204" pitchFamily="34" charset="0"/>
              </a:rPr>
              <a:t>第</a:t>
            </a:r>
            <a:r>
              <a:rPr lang="en-US" altLang="zh-CN" sz="2000" b="0" dirty="0">
                <a:latin typeface="Arial" panose="020B0604020202020204" pitchFamily="34" charset="0"/>
              </a:rPr>
              <a:t>12</a:t>
            </a:r>
            <a:r>
              <a:rPr lang="zh-CN" altLang="en-US" sz="2000" b="0" dirty="0">
                <a:latin typeface="Arial" panose="020B0604020202020204" pitchFamily="34" charset="0"/>
              </a:rPr>
              <a:t>章：归纳学习</a:t>
            </a:r>
            <a:endParaRPr lang="zh-CN" altLang="en-US" sz="2000" b="0" dirty="0">
              <a:latin typeface="Arial" panose="020B0604020202020204" pitchFamily="34" charset="0"/>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Arial" panose="020B0604020202020204" pitchFamily="34" charset="0"/>
              </a:rPr>
              <a:t>第</a:t>
            </a:r>
            <a:r>
              <a:rPr lang="en-US" altLang="zh-CN" sz="2000" b="0" dirty="0">
                <a:latin typeface="Arial" panose="020B0604020202020204" pitchFamily="34" charset="0"/>
              </a:rPr>
              <a:t>13</a:t>
            </a:r>
            <a:r>
              <a:rPr lang="zh-CN" altLang="en-US" sz="2000" b="0" dirty="0">
                <a:latin typeface="Arial" panose="020B0604020202020204" pitchFamily="34" charset="0"/>
              </a:rPr>
              <a:t>章：增强学习</a:t>
            </a:r>
            <a:endParaRPr lang="zh-CN" altLang="en-US" sz="2000" b="0" dirty="0">
              <a:latin typeface="Arial" panose="020B0604020202020204" pitchFamily="34" charset="0"/>
            </a:endParaRPr>
          </a:p>
        </p:txBody>
      </p:sp>
      <p:sp>
        <p:nvSpPr>
          <p:cNvPr id="15363"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一、机器学习的定义</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3" name="内容占位符 4"/>
          <p:cNvSpPr>
            <a:spLocks noGrp="1"/>
          </p:cNvSpPr>
          <p:nvPr>
            <p:ph idx="1"/>
          </p:nvPr>
        </p:nvSpPr>
        <p:spPr>
          <a:xfrm>
            <a:off x="260350" y="1266825"/>
            <a:ext cx="8616950" cy="5133975"/>
          </a:xfrm>
          <a:ln/>
        </p:spPr>
        <p:txBody>
          <a:bodyPr vert="horz" wrap="square" lIns="90488" tIns="44450" rIns="90488" bIns="44450" anchor="t" anchorCtr="0"/>
          <a:p>
            <a:r>
              <a:rPr lang="zh-CN" altLang="en-US" dirty="0">
                <a:ea typeface="宋体" panose="02010600030101010101" pitchFamily="2" charset="-122"/>
              </a:rPr>
              <a:t>将</a:t>
            </a:r>
            <a:r>
              <a:rPr lang="en-US" altLang="zh-CN" dirty="0">
                <a:ea typeface="宋体" panose="02010600030101010101" pitchFamily="2" charset="-122"/>
              </a:rPr>
              <a:t>y</a:t>
            </a:r>
            <a:r>
              <a:rPr lang="zh-CN" altLang="en-US" dirty="0">
                <a:ea typeface="宋体" panose="02010600030101010101" pitchFamily="2" charset="-122"/>
              </a:rPr>
              <a:t>视为样本</a:t>
            </a:r>
            <a:r>
              <a:rPr lang="en-US" altLang="zh-CN" dirty="0">
                <a:ea typeface="宋体" panose="02010600030101010101" pitchFamily="2" charset="-122"/>
              </a:rPr>
              <a:t>x</a:t>
            </a:r>
            <a:r>
              <a:rPr lang="zh-CN" altLang="en-US" dirty="0">
                <a:ea typeface="宋体" panose="02010600030101010101" pitchFamily="2" charset="-122"/>
              </a:rPr>
              <a:t>属于正例的概率             ，根据逻辑斯蒂函数很容易得到：</a:t>
            </a:r>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a:p>
            <a:r>
              <a:rPr lang="zh-CN" altLang="en-US" dirty="0">
                <a:ea typeface="宋体" panose="02010600030101010101" pitchFamily="2" charset="-122"/>
              </a:rPr>
              <a:t>给定训练数据集                  ，可通过“极大似然法”</a:t>
            </a:r>
            <a:r>
              <a:rPr lang="en-US" altLang="zh-CN" dirty="0">
                <a:ea typeface="宋体" panose="02010600030101010101" pitchFamily="2" charset="-122"/>
              </a:rPr>
              <a:t> (maximum likelihood method)</a:t>
            </a:r>
            <a:r>
              <a:rPr lang="zh-CN" altLang="en-US" dirty="0">
                <a:ea typeface="宋体" panose="02010600030101010101" pitchFamily="2" charset="-122"/>
              </a:rPr>
              <a:t>来估计</a:t>
            </a:r>
            <a:r>
              <a:rPr lang="el-GR" altLang="zh-CN" dirty="0"/>
              <a:t>ω</a:t>
            </a:r>
            <a:r>
              <a:rPr lang="zh-CN" altLang="en-US" dirty="0">
                <a:ea typeface="宋体" panose="02010600030101010101" pitchFamily="2" charset="-122"/>
              </a:rPr>
              <a:t>和</a:t>
            </a:r>
            <a:r>
              <a:rPr lang="en-US" altLang="zh-CN" dirty="0">
                <a:ea typeface="宋体" panose="02010600030101010101" pitchFamily="2" charset="-122"/>
              </a:rPr>
              <a:t>b</a:t>
            </a:r>
            <a:r>
              <a:rPr lang="zh-CN" altLang="en-US" dirty="0">
                <a:ea typeface="宋体" panose="02010600030101010101" pitchFamily="2" charset="-122"/>
              </a:rPr>
              <a:t>，即最大化样本属于其真实标记的概率（对数似然）：</a:t>
            </a:r>
            <a:endParaRPr lang="en-US" altLang="zh-CN" dirty="0">
              <a:ea typeface="宋体" panose="02010600030101010101" pitchFamily="2" charset="-122"/>
            </a:endParaRPr>
          </a:p>
          <a:p>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r>
              <a:rPr lang="en-US" altLang="zh-CN" dirty="0">
                <a:ea typeface="宋体" panose="02010600030101010101" pitchFamily="2" charset="-122"/>
              </a:rPr>
              <a:t>	</a:t>
            </a: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r>
              <a:rPr lang="en-US" altLang="zh-CN" dirty="0">
                <a:ea typeface="宋体" panose="02010600030101010101" pitchFamily="2" charset="-122"/>
              </a:rPr>
              <a:t>	</a:t>
            </a: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r>
              <a:rPr lang="en-US" altLang="zh-CN" dirty="0">
                <a:ea typeface="宋体" panose="02010600030101010101" pitchFamily="2" charset="-122"/>
              </a:rPr>
              <a:t>   </a:t>
            </a:r>
            <a:endParaRPr lang="zh-CN" altLang="en-US" dirty="0">
              <a:ea typeface="宋体" panose="02010600030101010101" pitchFamily="2" charset="-122"/>
            </a:endParaRPr>
          </a:p>
        </p:txBody>
      </p:sp>
      <p:sp>
        <p:nvSpPr>
          <p:cNvPr id="125954"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三、逻辑斯蒂回归</a:t>
            </a:r>
            <a:endParaRPr lang="zh-CN" altLang="en-US" sz="3600" dirty="0">
              <a:solidFill>
                <a:srgbClr val="0000CC"/>
              </a:solidFill>
              <a:latin typeface="楷体" panose="02010609060101010101" pitchFamily="49" charset="-122"/>
              <a:ea typeface="楷体" panose="02010609060101010101" pitchFamily="49" charset="-122"/>
            </a:endParaRPr>
          </a:p>
        </p:txBody>
      </p:sp>
      <p:pic>
        <p:nvPicPr>
          <p:cNvPr id="125955" name="Picture 2"/>
          <p:cNvPicPr>
            <a:picLocks noChangeAspect="1"/>
          </p:cNvPicPr>
          <p:nvPr/>
        </p:nvPicPr>
        <p:blipFill>
          <a:blip r:embed="rId1"/>
          <a:stretch>
            <a:fillRect/>
          </a:stretch>
        </p:blipFill>
        <p:spPr>
          <a:xfrm>
            <a:off x="5314950" y="1343025"/>
            <a:ext cx="1162050" cy="333375"/>
          </a:xfrm>
          <a:prstGeom prst="rect">
            <a:avLst/>
          </a:prstGeom>
          <a:noFill/>
          <a:ln w="12700">
            <a:noFill/>
          </a:ln>
        </p:spPr>
      </p:pic>
      <p:graphicFrame>
        <p:nvGraphicFramePr>
          <p:cNvPr id="125956" name="Object 4"/>
          <p:cNvGraphicFramePr/>
          <p:nvPr/>
        </p:nvGraphicFramePr>
        <p:xfrm>
          <a:off x="4152900" y="2362200"/>
          <a:ext cx="3441700" cy="749300"/>
        </p:xfrm>
        <a:graphic>
          <a:graphicData uri="http://schemas.openxmlformats.org/presentationml/2006/ole">
            <mc:AlternateContent xmlns:mc="http://schemas.openxmlformats.org/markup-compatibility/2006">
              <mc:Choice xmlns:v="urn:schemas-microsoft-com:vml" Requires="v">
                <p:oleObj spid="_x0000_s3151" name="" r:id="rId2" imgW="1732280" imgH="386080" progId="Equation.Ribbit">
                  <p:embed/>
                </p:oleObj>
              </mc:Choice>
              <mc:Fallback>
                <p:oleObj name="" r:id="rId2" imgW="1732280" imgH="386080" progId="Equation.Ribbit">
                  <p:embed/>
                  <p:pic>
                    <p:nvPicPr>
                      <p:cNvPr id="0" name="图片 3150"/>
                      <p:cNvPicPr/>
                      <p:nvPr/>
                    </p:nvPicPr>
                    <p:blipFill>
                      <a:blip r:embed="rId3"/>
                      <a:stretch>
                        <a:fillRect/>
                      </a:stretch>
                    </p:blipFill>
                    <p:spPr>
                      <a:xfrm>
                        <a:off x="4152900" y="2362200"/>
                        <a:ext cx="3441700" cy="749300"/>
                      </a:xfrm>
                      <a:prstGeom prst="rect">
                        <a:avLst/>
                      </a:prstGeom>
                      <a:noFill/>
                      <a:ln w="38100">
                        <a:noFill/>
                        <a:miter/>
                      </a:ln>
                    </p:spPr>
                  </p:pic>
                </p:oleObj>
              </mc:Fallback>
            </mc:AlternateContent>
          </a:graphicData>
        </a:graphic>
      </p:graphicFrame>
      <p:graphicFrame>
        <p:nvGraphicFramePr>
          <p:cNvPr id="125957" name="Object 5"/>
          <p:cNvGraphicFramePr/>
          <p:nvPr/>
        </p:nvGraphicFramePr>
        <p:xfrm>
          <a:off x="4178300" y="3416300"/>
          <a:ext cx="3441700" cy="673100"/>
        </p:xfrm>
        <a:graphic>
          <a:graphicData uri="http://schemas.openxmlformats.org/presentationml/2006/ole">
            <mc:AlternateContent xmlns:mc="http://schemas.openxmlformats.org/markup-compatibility/2006">
              <mc:Choice xmlns:v="urn:schemas-microsoft-com:vml" Requires="v">
                <p:oleObj spid="_x0000_s3152" name="" r:id="rId4" imgW="1732280" imgH="344170" progId="Equation.Ribbit">
                  <p:embed/>
                </p:oleObj>
              </mc:Choice>
              <mc:Fallback>
                <p:oleObj name="" r:id="rId4" imgW="1732280" imgH="344170" progId="Equation.Ribbit">
                  <p:embed/>
                  <p:pic>
                    <p:nvPicPr>
                      <p:cNvPr id="0" name="图片 3151"/>
                      <p:cNvPicPr/>
                      <p:nvPr/>
                    </p:nvPicPr>
                    <p:blipFill>
                      <a:blip r:embed="rId5"/>
                      <a:stretch>
                        <a:fillRect/>
                      </a:stretch>
                    </p:blipFill>
                    <p:spPr>
                      <a:xfrm>
                        <a:off x="4178300" y="3416300"/>
                        <a:ext cx="3441700" cy="673100"/>
                      </a:xfrm>
                      <a:prstGeom prst="rect">
                        <a:avLst/>
                      </a:prstGeom>
                      <a:noFill/>
                      <a:ln w="38100">
                        <a:noFill/>
                        <a:miter/>
                      </a:ln>
                    </p:spPr>
                  </p:pic>
                </p:oleObj>
              </mc:Fallback>
            </mc:AlternateContent>
          </a:graphicData>
        </a:graphic>
      </p:graphicFrame>
      <p:graphicFrame>
        <p:nvGraphicFramePr>
          <p:cNvPr id="125958" name="Object 7"/>
          <p:cNvGraphicFramePr/>
          <p:nvPr/>
        </p:nvGraphicFramePr>
        <p:xfrm>
          <a:off x="3238500" y="4343400"/>
          <a:ext cx="1562100" cy="355600"/>
        </p:xfrm>
        <a:graphic>
          <a:graphicData uri="http://schemas.openxmlformats.org/presentationml/2006/ole">
            <mc:AlternateContent xmlns:mc="http://schemas.openxmlformats.org/markup-compatibility/2006">
              <mc:Choice xmlns:v="urn:schemas-microsoft-com:vml" Requires="v">
                <p:oleObj spid="_x0000_s3150" name="" r:id="rId6" imgW="786130" imgH="182880" progId="Equation.Ribbit">
                  <p:embed/>
                </p:oleObj>
              </mc:Choice>
              <mc:Fallback>
                <p:oleObj name="" r:id="rId6" imgW="786130" imgH="182880" progId="Equation.Ribbit">
                  <p:embed/>
                  <p:pic>
                    <p:nvPicPr>
                      <p:cNvPr id="0" name="图片 3149"/>
                      <p:cNvPicPr/>
                      <p:nvPr/>
                    </p:nvPicPr>
                    <p:blipFill>
                      <a:blip r:embed="rId7"/>
                      <a:stretch>
                        <a:fillRect/>
                      </a:stretch>
                    </p:blipFill>
                    <p:spPr>
                      <a:xfrm>
                        <a:off x="3238500" y="4343400"/>
                        <a:ext cx="1562100" cy="355600"/>
                      </a:xfrm>
                      <a:prstGeom prst="rect">
                        <a:avLst/>
                      </a:prstGeom>
                      <a:noFill/>
                      <a:ln w="38100">
                        <a:noFill/>
                        <a:miter/>
                      </a:ln>
                    </p:spPr>
                  </p:pic>
                </p:oleObj>
              </mc:Fallback>
            </mc:AlternateContent>
          </a:graphicData>
        </a:graphic>
      </p:graphicFrame>
      <p:graphicFrame>
        <p:nvGraphicFramePr>
          <p:cNvPr id="125959" name="Object 8"/>
          <p:cNvGraphicFramePr/>
          <p:nvPr/>
        </p:nvGraphicFramePr>
        <p:xfrm>
          <a:off x="2628900" y="5791200"/>
          <a:ext cx="4038600" cy="863600"/>
        </p:xfrm>
        <a:graphic>
          <a:graphicData uri="http://schemas.openxmlformats.org/presentationml/2006/ole">
            <mc:AlternateContent xmlns:mc="http://schemas.openxmlformats.org/markup-compatibility/2006">
              <mc:Choice xmlns:v="urn:schemas-microsoft-com:vml" Requires="v">
                <p:oleObj spid="_x0000_s3153" name="" r:id="rId8" imgW="2021840" imgH="438150" progId="Equation.Ribbit">
                  <p:embed/>
                </p:oleObj>
              </mc:Choice>
              <mc:Fallback>
                <p:oleObj name="" r:id="rId8" imgW="2021840" imgH="438150" progId="Equation.Ribbit">
                  <p:embed/>
                  <p:pic>
                    <p:nvPicPr>
                      <p:cNvPr id="0" name="图片 3152"/>
                      <p:cNvPicPr/>
                      <p:nvPr/>
                    </p:nvPicPr>
                    <p:blipFill>
                      <a:blip r:embed="rId9"/>
                      <a:stretch>
                        <a:fillRect/>
                      </a:stretch>
                    </p:blipFill>
                    <p:spPr>
                      <a:xfrm>
                        <a:off x="2628900" y="5791200"/>
                        <a:ext cx="4038600" cy="863600"/>
                      </a:xfrm>
                      <a:prstGeom prst="rect">
                        <a:avLst/>
                      </a:prstGeom>
                      <a:noFill/>
                      <a:ln w="38100">
                        <a:noFill/>
                        <a:miter/>
                      </a:ln>
                    </p:spPr>
                  </p:pic>
                </p:oleObj>
              </mc:Fallback>
            </mc:AlternateContent>
          </a:graphicData>
        </a:graphic>
      </p:graphicFrame>
      <p:graphicFrame>
        <p:nvGraphicFramePr>
          <p:cNvPr id="125960" name="Object 6"/>
          <p:cNvGraphicFramePr/>
          <p:nvPr/>
        </p:nvGraphicFramePr>
        <p:xfrm>
          <a:off x="749300" y="2895600"/>
          <a:ext cx="2298700" cy="673100"/>
        </p:xfrm>
        <a:graphic>
          <a:graphicData uri="http://schemas.openxmlformats.org/presentationml/2006/ole">
            <mc:AlternateContent xmlns:mc="http://schemas.openxmlformats.org/markup-compatibility/2006">
              <mc:Choice xmlns:v="urn:schemas-microsoft-com:vml" Requires="v">
                <p:oleObj spid="_x0000_s3154" name="" r:id="rId10" imgW="1158240" imgH="344170" progId="Equation.Ribbit">
                  <p:embed/>
                </p:oleObj>
              </mc:Choice>
              <mc:Fallback>
                <p:oleObj name="" r:id="rId10" imgW="1158240" imgH="344170" progId="Equation.Ribbit">
                  <p:embed/>
                  <p:pic>
                    <p:nvPicPr>
                      <p:cNvPr id="0" name="图片 3153"/>
                      <p:cNvPicPr/>
                      <p:nvPr/>
                    </p:nvPicPr>
                    <p:blipFill>
                      <a:blip r:embed="rId11"/>
                      <a:stretch>
                        <a:fillRect/>
                      </a:stretch>
                    </p:blipFill>
                    <p:spPr>
                      <a:xfrm>
                        <a:off x="749300" y="2895600"/>
                        <a:ext cx="2298700" cy="673100"/>
                      </a:xfrm>
                      <a:prstGeom prst="rect">
                        <a:avLst/>
                      </a:prstGeom>
                      <a:noFill/>
                      <a:ln w="38100">
                        <a:noFill/>
                        <a:miter/>
                      </a:ln>
                    </p:spPr>
                  </p:pic>
                </p:oleObj>
              </mc:Fallback>
            </mc:AlternateContent>
          </a:graphicData>
        </a:graphic>
      </p:graphicFrame>
      <p:cxnSp>
        <p:nvCxnSpPr>
          <p:cNvPr id="125961" name="直接箭头连接符 10"/>
          <p:cNvCxnSpPr/>
          <p:nvPr/>
        </p:nvCxnSpPr>
        <p:spPr>
          <a:xfrm flipV="1">
            <a:off x="3124200" y="2895600"/>
            <a:ext cx="990600" cy="381000"/>
          </a:xfrm>
          <a:prstGeom prst="straightConnector1">
            <a:avLst/>
          </a:prstGeom>
          <a:ln w="28575" cap="flat" cmpd="sng">
            <a:solidFill>
              <a:schemeClr val="accent1"/>
            </a:solidFill>
            <a:prstDash val="solid"/>
            <a:round/>
            <a:headEnd type="none" w="med" len="med"/>
            <a:tailEnd type="arrow" w="med" len="med"/>
          </a:ln>
        </p:spPr>
      </p:cxnSp>
      <p:cxnSp>
        <p:nvCxnSpPr>
          <p:cNvPr id="125962" name="直接箭头连接符 11"/>
          <p:cNvCxnSpPr/>
          <p:nvPr/>
        </p:nvCxnSpPr>
        <p:spPr>
          <a:xfrm>
            <a:off x="3124200" y="3276600"/>
            <a:ext cx="1066800" cy="381000"/>
          </a:xfrm>
          <a:prstGeom prst="straightConnector1">
            <a:avLst/>
          </a:prstGeom>
          <a:ln w="28575" cap="flat" cmpd="sng">
            <a:solidFill>
              <a:schemeClr val="accent1"/>
            </a:solidFill>
            <a:prstDash val="solid"/>
            <a:round/>
            <a:headEnd type="none" w="med" len="med"/>
            <a:tailEnd type="arrow" w="med" len="med"/>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1" name="内容占位符 4"/>
          <p:cNvSpPr>
            <a:spLocks noGrp="1"/>
          </p:cNvSpPr>
          <p:nvPr>
            <p:ph idx="1"/>
          </p:nvPr>
        </p:nvSpPr>
        <p:spPr>
          <a:xfrm>
            <a:off x="260350" y="1266825"/>
            <a:ext cx="8616950" cy="4873625"/>
          </a:xfrm>
          <a:ln/>
        </p:spPr>
        <p:txBody>
          <a:bodyPr vert="horz" wrap="square" lIns="90488" tIns="44450" rIns="90488" bIns="44450" anchor="t" anchorCtr="0"/>
          <a:p>
            <a:pPr>
              <a:buNone/>
            </a:pPr>
            <a:endParaRPr lang="en-US" altLang="zh-CN" sz="2400" dirty="0">
              <a:ea typeface="宋体" panose="02010600030101010101" pitchFamily="2" charset="-122"/>
            </a:endParaRPr>
          </a:p>
          <a:p>
            <a:r>
              <a:rPr lang="zh-CN" altLang="en-US" sz="2400" dirty="0">
                <a:ea typeface="宋体" panose="02010600030101010101" pitchFamily="2" charset="-122"/>
              </a:rPr>
              <a:t>逻辑斯蒂回归只能求解连续属性值问题，不能求解离散属性值问题，对于离散属性值的处理：</a:t>
            </a:r>
            <a:endParaRPr lang="en-US" altLang="zh-CN" sz="2400" dirty="0">
              <a:ea typeface="宋体" panose="02010600030101010101" pitchFamily="2" charset="-122"/>
            </a:endParaRPr>
          </a:p>
          <a:p>
            <a:pPr lvl="1">
              <a:buFont typeface="Wingdings" panose="05000000000000000000" pitchFamily="2" charset="2"/>
              <a:buChar char="ü"/>
            </a:pPr>
            <a:r>
              <a:rPr lang="zh-CN" altLang="en-US" dirty="0">
                <a:ea typeface="宋体" panose="02010600030101010101" pitchFamily="2" charset="-122"/>
              </a:rPr>
              <a:t>若属性值之间存在“序”关系：通过连续化将其转化为连续值</a:t>
            </a:r>
            <a:endParaRPr lang="en-US" altLang="zh-CN" dirty="0">
              <a:ea typeface="宋体" panose="02010600030101010101" pitchFamily="2" charset="-122"/>
            </a:endParaRPr>
          </a:p>
          <a:p>
            <a:pPr lvl="1">
              <a:buFont typeface="Wingdings" panose="05000000000000000000" pitchFamily="2" charset="2"/>
              <a:buChar char="ü"/>
            </a:pPr>
            <a:r>
              <a:rPr lang="zh-CN" altLang="en-US" dirty="0">
                <a:ea typeface="宋体" panose="02010600030101010101" pitchFamily="2" charset="-122"/>
              </a:rPr>
              <a:t>若属性值之间不存在“序”关系：通常可将</a:t>
            </a:r>
            <a:r>
              <a:rPr lang="en-US" altLang="zh-CN" dirty="0">
                <a:ea typeface="宋体" panose="02010600030101010101" pitchFamily="2" charset="-122"/>
              </a:rPr>
              <a:t>k</a:t>
            </a:r>
            <a:r>
              <a:rPr lang="zh-CN" altLang="en-US" dirty="0">
                <a:ea typeface="宋体" panose="02010600030101010101" pitchFamily="2" charset="-122"/>
              </a:rPr>
              <a:t>个属性值转换为</a:t>
            </a:r>
            <a:r>
              <a:rPr lang="en-US" altLang="zh-CN" dirty="0">
                <a:ea typeface="宋体" panose="02010600030101010101" pitchFamily="2" charset="-122"/>
              </a:rPr>
              <a:t>k</a:t>
            </a:r>
            <a:r>
              <a:rPr lang="zh-CN" altLang="en-US" dirty="0">
                <a:ea typeface="宋体" panose="02010600030101010101" pitchFamily="2" charset="-122"/>
              </a:rPr>
              <a:t>维向量</a:t>
            </a:r>
            <a:endParaRPr lang="en-US" altLang="zh-CN" dirty="0">
              <a:ea typeface="宋体" panose="02010600030101010101" pitchFamily="2" charset="-122"/>
            </a:endParaRPr>
          </a:p>
        </p:txBody>
      </p:sp>
      <p:sp>
        <p:nvSpPr>
          <p:cNvPr id="128002"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三、逻辑斯蒂回归</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49" name="内容占位符 2"/>
          <p:cNvSpPr>
            <a:spLocks noGrp="1"/>
          </p:cNvSpPr>
          <p:nvPr>
            <p:ph idx="1"/>
          </p:nvPr>
        </p:nvSpPr>
        <p:spPr>
          <a:xfrm>
            <a:off x="260350" y="1266825"/>
            <a:ext cx="8616950" cy="4957763"/>
          </a:xfrm>
          <a:ln/>
        </p:spPr>
        <p:txBody>
          <a:bodyPr vert="horz" wrap="square" lIns="90488" tIns="44450" rIns="90488" bIns="44450" anchor="t" anchorCtr="0"/>
          <a:p>
            <a:pPr>
              <a:lnSpc>
                <a:spcPct val="90000"/>
              </a:lnSpc>
            </a:pPr>
            <a:r>
              <a:rPr lang="zh-CN" altLang="en-US" sz="2600" dirty="0">
                <a:latin typeface="Times New Roman" panose="02020603050405020304" pitchFamily="18" charset="0"/>
                <a:ea typeface="宋体" panose="02010600030101010101" pitchFamily="2" charset="-122"/>
              </a:rPr>
              <a:t>前面讲到的都是二分类学习任务，现实应用中常常会遇到多分类学习任务。</a:t>
            </a:r>
            <a:endParaRPr lang="en-US" altLang="zh-CN" sz="2600" dirty="0">
              <a:latin typeface="Times New Roman" panose="02020603050405020304" pitchFamily="18" charset="0"/>
              <a:ea typeface="宋体" panose="02010600030101010101" pitchFamily="2" charset="-122"/>
            </a:endParaRPr>
          </a:p>
          <a:p>
            <a:pPr>
              <a:lnSpc>
                <a:spcPct val="90000"/>
              </a:lnSpc>
            </a:pPr>
            <a:r>
              <a:rPr lang="zh-CN" altLang="en-US" sz="2600" dirty="0">
                <a:latin typeface="Times New Roman" panose="02020603050405020304" pitchFamily="18" charset="0"/>
                <a:ea typeface="宋体" panose="02010600030101010101" pitchFamily="2" charset="-122"/>
              </a:rPr>
              <a:t>多分类学习方法</a:t>
            </a:r>
            <a:endParaRPr lang="en-US" altLang="zh-CN" sz="2600" dirty="0">
              <a:latin typeface="Times New Roman" panose="02020603050405020304" pitchFamily="18" charset="0"/>
              <a:ea typeface="宋体" panose="02010600030101010101" pitchFamily="2" charset="-122"/>
            </a:endParaRPr>
          </a:p>
          <a:p>
            <a:pPr lvl="1">
              <a:lnSpc>
                <a:spcPct val="90000"/>
              </a:lnSpc>
              <a:buFont typeface="Wingdings" panose="05000000000000000000" pitchFamily="2" charset="2"/>
              <a:buChar char="ü"/>
            </a:pPr>
            <a:r>
              <a:rPr lang="zh-CN" altLang="en-US" sz="2600" dirty="0">
                <a:latin typeface="Times New Roman" panose="02020603050405020304" pitchFamily="18" charset="0"/>
                <a:ea typeface="宋体" panose="02010600030101010101" pitchFamily="2" charset="-122"/>
              </a:rPr>
              <a:t>二分类学习方法推广到多类</a:t>
            </a:r>
            <a:endParaRPr lang="en-US" altLang="zh-CN" sz="2600" dirty="0">
              <a:latin typeface="Times New Roman" panose="02020603050405020304" pitchFamily="18" charset="0"/>
              <a:ea typeface="宋体" panose="02010600030101010101" pitchFamily="2" charset="-122"/>
            </a:endParaRPr>
          </a:p>
          <a:p>
            <a:pPr lvl="1">
              <a:lnSpc>
                <a:spcPct val="90000"/>
              </a:lnSpc>
              <a:buFont typeface="Wingdings" panose="05000000000000000000" pitchFamily="2" charset="2"/>
              <a:buChar char="ü"/>
            </a:pPr>
            <a:r>
              <a:rPr lang="zh-CN" altLang="en-US" sz="2600" dirty="0">
                <a:latin typeface="Times New Roman" panose="02020603050405020304" pitchFamily="18" charset="0"/>
                <a:ea typeface="宋体" panose="02010600030101010101" pitchFamily="2" charset="-122"/>
              </a:rPr>
              <a:t>利用二分类学习器解决多分类问题</a:t>
            </a:r>
            <a:r>
              <a:rPr lang="zh-CN" altLang="en-US" sz="2600" b="1" dirty="0">
                <a:solidFill>
                  <a:srgbClr val="FF0000"/>
                </a:solidFill>
                <a:latin typeface="Times New Roman" panose="02020603050405020304" pitchFamily="18" charset="0"/>
                <a:ea typeface="宋体" panose="02010600030101010101" pitchFamily="2" charset="-122"/>
              </a:rPr>
              <a:t>（常用）</a:t>
            </a:r>
            <a:endParaRPr lang="en-US" altLang="zh-CN" sz="2600" b="1" dirty="0">
              <a:solidFill>
                <a:srgbClr val="FF0000"/>
              </a:solidFill>
              <a:latin typeface="Times New Roman" panose="02020603050405020304" pitchFamily="18" charset="0"/>
              <a:ea typeface="宋体" panose="02010600030101010101" pitchFamily="2" charset="-122"/>
            </a:endParaRPr>
          </a:p>
          <a:p>
            <a:pPr lvl="2" indent="0">
              <a:lnSpc>
                <a:spcPct val="90000"/>
              </a:lnSpc>
            </a:pPr>
            <a:r>
              <a:rPr lang="zh-CN" altLang="en-US" sz="2200" dirty="0">
                <a:latin typeface="Times New Roman" panose="02020603050405020304" pitchFamily="18" charset="0"/>
                <a:ea typeface="宋体" panose="02010600030101010101" pitchFamily="2" charset="-122"/>
              </a:rPr>
              <a:t>对问题进行拆分，为拆出的每个二分类任务训练一个分类器</a:t>
            </a:r>
            <a:endParaRPr lang="en-US" altLang="zh-CN" sz="2200" dirty="0">
              <a:latin typeface="Times New Roman" panose="02020603050405020304" pitchFamily="18" charset="0"/>
              <a:ea typeface="宋体" panose="02010600030101010101" pitchFamily="2" charset="-122"/>
            </a:endParaRPr>
          </a:p>
          <a:p>
            <a:pPr lvl="2" indent="0">
              <a:lnSpc>
                <a:spcPct val="90000"/>
              </a:lnSpc>
            </a:pPr>
            <a:r>
              <a:rPr lang="zh-CN" altLang="en-US" sz="2200" dirty="0">
                <a:latin typeface="Times New Roman" panose="02020603050405020304" pitchFamily="18" charset="0"/>
                <a:ea typeface="宋体" panose="02010600030101010101" pitchFamily="2" charset="-122"/>
              </a:rPr>
              <a:t>对每个分类器的预测结果进行集成以获得最终的多分类结果</a:t>
            </a:r>
            <a:endParaRPr lang="en-US" altLang="zh-CN" sz="2200" dirty="0">
              <a:latin typeface="Times New Roman" panose="02020603050405020304" pitchFamily="18" charset="0"/>
              <a:ea typeface="宋体" panose="02010600030101010101" pitchFamily="2" charset="-122"/>
            </a:endParaRPr>
          </a:p>
          <a:p>
            <a:pPr>
              <a:lnSpc>
                <a:spcPct val="90000"/>
              </a:lnSpc>
            </a:pPr>
            <a:r>
              <a:rPr lang="zh-CN" altLang="en-US" sz="2600" dirty="0">
                <a:latin typeface="Times New Roman" panose="02020603050405020304" pitchFamily="18" charset="0"/>
                <a:ea typeface="宋体" panose="02010600030101010101" pitchFamily="2" charset="-122"/>
              </a:rPr>
              <a:t>拆分策略</a:t>
            </a:r>
            <a:endParaRPr lang="en-US" altLang="zh-CN" sz="2600" dirty="0">
              <a:latin typeface="Times New Roman" panose="02020603050405020304" pitchFamily="18" charset="0"/>
              <a:ea typeface="宋体" panose="02010600030101010101" pitchFamily="2" charset="-122"/>
            </a:endParaRPr>
          </a:p>
          <a:p>
            <a:pPr lvl="1">
              <a:lnSpc>
                <a:spcPct val="90000"/>
              </a:lnSpc>
              <a:buFont typeface="Wingdings" panose="05000000000000000000" pitchFamily="2" charset="2"/>
              <a:buChar char="ü"/>
            </a:pPr>
            <a:r>
              <a:rPr lang="zh-CN" altLang="en-US" sz="2600" dirty="0">
                <a:latin typeface="Times New Roman" panose="02020603050405020304" pitchFamily="18" charset="0"/>
                <a:ea typeface="宋体" panose="02010600030101010101" pitchFamily="2" charset="-122"/>
              </a:rPr>
              <a:t>一对一（</a:t>
            </a:r>
            <a:r>
              <a:rPr lang="en-US" altLang="zh-CN" sz="2600" dirty="0">
                <a:latin typeface="Times New Roman" panose="02020603050405020304" pitchFamily="18" charset="0"/>
                <a:ea typeface="宋体" panose="02010600030101010101" pitchFamily="2" charset="-122"/>
              </a:rPr>
              <a:t>One vs. One, OvO</a:t>
            </a:r>
            <a:r>
              <a:rPr lang="zh-CN" altLang="en-US" sz="2600" dirty="0">
                <a:latin typeface="Times New Roman" panose="02020603050405020304" pitchFamily="18" charset="0"/>
                <a:ea typeface="宋体" panose="02010600030101010101" pitchFamily="2" charset="-122"/>
              </a:rPr>
              <a:t>）</a:t>
            </a:r>
            <a:endParaRPr lang="en-US" altLang="zh-CN" sz="2600" dirty="0">
              <a:latin typeface="Times New Roman" panose="02020603050405020304" pitchFamily="18" charset="0"/>
              <a:ea typeface="宋体" panose="02010600030101010101" pitchFamily="2" charset="-122"/>
            </a:endParaRPr>
          </a:p>
          <a:p>
            <a:pPr lvl="1">
              <a:lnSpc>
                <a:spcPct val="90000"/>
              </a:lnSpc>
              <a:buFont typeface="Wingdings" panose="05000000000000000000" pitchFamily="2" charset="2"/>
              <a:buChar char="ü"/>
            </a:pPr>
            <a:r>
              <a:rPr lang="zh-CN" altLang="en-US" sz="2600" dirty="0">
                <a:latin typeface="Times New Roman" panose="02020603050405020304" pitchFamily="18" charset="0"/>
                <a:ea typeface="宋体" panose="02010600030101010101" pitchFamily="2" charset="-122"/>
              </a:rPr>
              <a:t>一对其余（</a:t>
            </a:r>
            <a:r>
              <a:rPr lang="en-US" altLang="zh-CN" sz="2600" dirty="0">
                <a:latin typeface="Times New Roman" panose="02020603050405020304" pitchFamily="18" charset="0"/>
                <a:ea typeface="宋体" panose="02010600030101010101" pitchFamily="2" charset="-122"/>
              </a:rPr>
              <a:t>One vs. Rest, OvR</a:t>
            </a:r>
            <a:r>
              <a:rPr lang="zh-CN" altLang="en-US" sz="2600" dirty="0">
                <a:latin typeface="Times New Roman" panose="02020603050405020304" pitchFamily="18" charset="0"/>
                <a:ea typeface="宋体" panose="02010600030101010101" pitchFamily="2" charset="-122"/>
              </a:rPr>
              <a:t>）</a:t>
            </a:r>
            <a:endParaRPr lang="en-US" altLang="zh-CN" sz="2600" dirty="0">
              <a:latin typeface="Times New Roman" panose="02020603050405020304" pitchFamily="18" charset="0"/>
              <a:ea typeface="宋体" panose="02010600030101010101" pitchFamily="2" charset="-122"/>
            </a:endParaRPr>
          </a:p>
          <a:p>
            <a:pPr lvl="1">
              <a:lnSpc>
                <a:spcPct val="90000"/>
              </a:lnSpc>
              <a:buFont typeface="Wingdings" panose="05000000000000000000" pitchFamily="2" charset="2"/>
              <a:buChar char="ü"/>
            </a:pPr>
            <a:r>
              <a:rPr lang="zh-CN" altLang="en-US" sz="2600" dirty="0">
                <a:latin typeface="Times New Roman" panose="02020603050405020304" pitchFamily="18" charset="0"/>
                <a:ea typeface="宋体" panose="02010600030101010101" pitchFamily="2" charset="-122"/>
              </a:rPr>
              <a:t>多对多（</a:t>
            </a:r>
            <a:r>
              <a:rPr lang="en-US" altLang="zh-CN" sz="2600" dirty="0">
                <a:latin typeface="Times New Roman" panose="02020603050405020304" pitchFamily="18" charset="0"/>
                <a:ea typeface="宋体" panose="02010600030101010101" pitchFamily="2" charset="-122"/>
              </a:rPr>
              <a:t>Many vs. Many, MvM</a:t>
            </a:r>
            <a:r>
              <a:rPr lang="zh-CN" altLang="en-US" sz="2600" dirty="0">
                <a:latin typeface="Times New Roman" panose="02020603050405020304" pitchFamily="18" charset="0"/>
                <a:ea typeface="宋体" panose="02010600030101010101" pitchFamily="2" charset="-122"/>
              </a:rPr>
              <a:t>）</a:t>
            </a:r>
            <a:endParaRPr lang="en-US" altLang="zh-CN" sz="2600" dirty="0">
              <a:latin typeface="Times New Roman" panose="02020603050405020304" pitchFamily="18" charset="0"/>
              <a:ea typeface="宋体" panose="02010600030101010101" pitchFamily="2" charset="-122"/>
            </a:endParaRPr>
          </a:p>
          <a:p>
            <a:pPr>
              <a:lnSpc>
                <a:spcPct val="90000"/>
              </a:lnSpc>
              <a:buNone/>
            </a:pPr>
            <a:endParaRPr lang="en-US" altLang="zh-CN" sz="2600" dirty="0">
              <a:ea typeface="宋体" panose="02010600030101010101" pitchFamily="2" charset="-122"/>
            </a:endParaRPr>
          </a:p>
        </p:txBody>
      </p:sp>
      <p:sp>
        <p:nvSpPr>
          <p:cNvPr id="130050"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四、多分类学习</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7" name="内容占位符 2"/>
          <p:cNvSpPr>
            <a:spLocks noGrp="1"/>
          </p:cNvSpPr>
          <p:nvPr>
            <p:ph idx="1"/>
          </p:nvPr>
        </p:nvSpPr>
        <p:spPr>
          <a:xfrm>
            <a:off x="260350" y="1266825"/>
            <a:ext cx="8616950" cy="4722813"/>
          </a:xfrm>
          <a:ln/>
        </p:spPr>
        <p:txBody>
          <a:bodyPr vert="horz" wrap="square" lIns="90488" tIns="44450" rIns="90488" bIns="44450" anchor="t" anchorCtr="0"/>
          <a:p>
            <a:pPr>
              <a:lnSpc>
                <a:spcPct val="90000"/>
              </a:lnSpc>
            </a:pPr>
            <a:r>
              <a:rPr lang="zh-CN" altLang="en-US" sz="2400" dirty="0">
                <a:ea typeface="宋体" panose="02010600030101010101" pitchFamily="2" charset="-122"/>
              </a:rPr>
              <a:t>一对一拆分：</a:t>
            </a:r>
            <a:endParaRPr lang="en-US" altLang="zh-CN" sz="2400" dirty="0">
              <a:ea typeface="宋体" panose="02010600030101010101" pitchFamily="2" charset="-122"/>
            </a:endParaRPr>
          </a:p>
          <a:p>
            <a:pPr>
              <a:lnSpc>
                <a:spcPct val="90000"/>
              </a:lnSpc>
              <a:buNone/>
            </a:pPr>
            <a:r>
              <a:rPr lang="en-US" altLang="zh-CN" sz="2400" dirty="0">
                <a:ea typeface="宋体" panose="02010600030101010101" pitchFamily="2" charset="-122"/>
              </a:rPr>
              <a:t>	</a:t>
            </a:r>
            <a:r>
              <a:rPr lang="zh-CN" altLang="en-US" sz="2400" dirty="0">
                <a:ea typeface="宋体" panose="02010600030101010101" pitchFamily="2" charset="-122"/>
              </a:rPr>
              <a:t>拆分阶段</a:t>
            </a:r>
            <a:endParaRPr lang="en-US" altLang="zh-CN" sz="2400" dirty="0">
              <a:ea typeface="宋体" panose="02010600030101010101" pitchFamily="2" charset="-122"/>
            </a:endParaRPr>
          </a:p>
          <a:p>
            <a:pPr lvl="1">
              <a:lnSpc>
                <a:spcPct val="90000"/>
              </a:lnSpc>
              <a:buFont typeface="Wingdings" panose="05000000000000000000" pitchFamily="2" charset="2"/>
              <a:buChar char="ü"/>
            </a:pPr>
            <a:r>
              <a:rPr lang="en-US" altLang="zh-CN" dirty="0">
                <a:ea typeface="宋体" panose="02010600030101010101" pitchFamily="2" charset="-122"/>
              </a:rPr>
              <a:t>N</a:t>
            </a:r>
            <a:r>
              <a:rPr lang="zh-CN" altLang="en-US" dirty="0">
                <a:ea typeface="宋体" panose="02010600030101010101" pitchFamily="2" charset="-122"/>
              </a:rPr>
              <a:t>个类别两两配对</a:t>
            </a:r>
            <a:endParaRPr lang="en-US" altLang="zh-CN" dirty="0">
              <a:ea typeface="宋体" panose="02010600030101010101" pitchFamily="2" charset="-122"/>
            </a:endParaRPr>
          </a:p>
          <a:p>
            <a:pPr lvl="2" indent="0">
              <a:lnSpc>
                <a:spcPct val="90000"/>
              </a:lnSpc>
              <a:buFont typeface="Monotype Sorts" pitchFamily="2" charset="2"/>
              <a:buChar char="u"/>
            </a:pPr>
            <a:r>
              <a:rPr lang="en-US" altLang="zh-CN" sz="2400" dirty="0">
                <a:ea typeface="宋体" panose="02010600030101010101" pitchFamily="2" charset="-122"/>
              </a:rPr>
              <a:t>N(N-1)/2 </a:t>
            </a:r>
            <a:r>
              <a:rPr lang="zh-CN" altLang="en-US" sz="2400" dirty="0">
                <a:ea typeface="宋体" panose="02010600030101010101" pitchFamily="2" charset="-122"/>
              </a:rPr>
              <a:t>个二类任务</a:t>
            </a:r>
            <a:endParaRPr lang="en-US" altLang="zh-CN" sz="2400" dirty="0">
              <a:ea typeface="宋体" panose="02010600030101010101" pitchFamily="2" charset="-122"/>
            </a:endParaRPr>
          </a:p>
          <a:p>
            <a:pPr lvl="1">
              <a:lnSpc>
                <a:spcPct val="90000"/>
              </a:lnSpc>
              <a:buFont typeface="Wingdings" panose="05000000000000000000" pitchFamily="2" charset="2"/>
              <a:buChar char="ü"/>
            </a:pPr>
            <a:r>
              <a:rPr lang="zh-CN" altLang="en-US" dirty="0">
                <a:ea typeface="宋体" panose="02010600030101010101" pitchFamily="2" charset="-122"/>
              </a:rPr>
              <a:t>各个二类任务学习分类器</a:t>
            </a:r>
            <a:endParaRPr lang="en-US" altLang="zh-CN" dirty="0">
              <a:ea typeface="宋体" panose="02010600030101010101" pitchFamily="2" charset="-122"/>
            </a:endParaRPr>
          </a:p>
          <a:p>
            <a:pPr lvl="2" indent="0">
              <a:lnSpc>
                <a:spcPct val="90000"/>
              </a:lnSpc>
            </a:pPr>
            <a:r>
              <a:rPr lang="en-US" altLang="zh-CN" sz="2400" dirty="0">
                <a:ea typeface="宋体" panose="02010600030101010101" pitchFamily="2" charset="-122"/>
              </a:rPr>
              <a:t>N(N-1)/2 </a:t>
            </a:r>
            <a:r>
              <a:rPr lang="zh-CN" altLang="en-US" sz="2400" dirty="0">
                <a:ea typeface="宋体" panose="02010600030101010101" pitchFamily="2" charset="-122"/>
              </a:rPr>
              <a:t>个二类分类器</a:t>
            </a:r>
            <a:endParaRPr lang="en-US" altLang="zh-CN" sz="2400" dirty="0">
              <a:ea typeface="宋体" panose="02010600030101010101" pitchFamily="2" charset="-122"/>
            </a:endParaRPr>
          </a:p>
          <a:p>
            <a:pPr>
              <a:lnSpc>
                <a:spcPct val="90000"/>
              </a:lnSpc>
              <a:buNone/>
            </a:pPr>
            <a:r>
              <a:rPr lang="en-US" altLang="zh-CN" sz="2400" dirty="0">
                <a:ea typeface="宋体" panose="02010600030101010101" pitchFamily="2" charset="-122"/>
              </a:rPr>
              <a:t>	</a:t>
            </a:r>
            <a:r>
              <a:rPr lang="zh-CN" altLang="en-US" sz="2400" dirty="0">
                <a:ea typeface="宋体" panose="02010600030101010101" pitchFamily="2" charset="-122"/>
              </a:rPr>
              <a:t>测试阶段</a:t>
            </a:r>
            <a:endParaRPr lang="en-US" altLang="zh-CN" sz="2400" dirty="0">
              <a:ea typeface="宋体" panose="02010600030101010101" pitchFamily="2" charset="-122"/>
            </a:endParaRPr>
          </a:p>
          <a:p>
            <a:pPr lvl="1">
              <a:lnSpc>
                <a:spcPct val="90000"/>
              </a:lnSpc>
              <a:buFont typeface="Wingdings" panose="05000000000000000000" pitchFamily="2" charset="2"/>
              <a:buChar char="ü"/>
            </a:pPr>
            <a:r>
              <a:rPr lang="zh-CN" altLang="en-US" dirty="0">
                <a:ea typeface="宋体" panose="02010600030101010101" pitchFamily="2" charset="-122"/>
              </a:rPr>
              <a:t>新样本提交给所有分类器预测</a:t>
            </a:r>
            <a:endParaRPr lang="en-US" altLang="zh-CN" dirty="0">
              <a:ea typeface="宋体" panose="02010600030101010101" pitchFamily="2" charset="-122"/>
            </a:endParaRPr>
          </a:p>
          <a:p>
            <a:pPr lvl="2" indent="0">
              <a:lnSpc>
                <a:spcPct val="90000"/>
              </a:lnSpc>
              <a:buFont typeface="Monotype Sorts" pitchFamily="2" charset="2"/>
              <a:buChar char="u"/>
            </a:pPr>
            <a:r>
              <a:rPr lang="en-US" altLang="zh-CN" sz="2400" dirty="0">
                <a:ea typeface="宋体" panose="02010600030101010101" pitchFamily="2" charset="-122"/>
              </a:rPr>
              <a:t>N(N-1)/2 </a:t>
            </a:r>
            <a:r>
              <a:rPr lang="zh-CN" altLang="en-US" sz="2400" dirty="0">
                <a:ea typeface="宋体" panose="02010600030101010101" pitchFamily="2" charset="-122"/>
              </a:rPr>
              <a:t>个分类结果</a:t>
            </a:r>
            <a:endParaRPr lang="en-US" altLang="zh-CN" sz="2400" dirty="0">
              <a:ea typeface="宋体" panose="02010600030101010101" pitchFamily="2" charset="-122"/>
            </a:endParaRPr>
          </a:p>
          <a:p>
            <a:pPr lvl="1">
              <a:lnSpc>
                <a:spcPct val="90000"/>
              </a:lnSpc>
              <a:buFont typeface="Wingdings" panose="05000000000000000000" pitchFamily="2" charset="2"/>
              <a:buChar char="ü"/>
            </a:pPr>
            <a:r>
              <a:rPr lang="zh-CN" altLang="en-US" dirty="0">
                <a:ea typeface="宋体" panose="02010600030101010101" pitchFamily="2" charset="-122"/>
              </a:rPr>
              <a:t>投票产生最终分类结果</a:t>
            </a:r>
            <a:endParaRPr lang="en-US" altLang="zh-CN" dirty="0">
              <a:ea typeface="宋体" panose="02010600030101010101" pitchFamily="2" charset="-122"/>
            </a:endParaRPr>
          </a:p>
          <a:p>
            <a:pPr lvl="2" indent="0">
              <a:lnSpc>
                <a:spcPct val="90000"/>
              </a:lnSpc>
            </a:pPr>
            <a:r>
              <a:rPr lang="zh-CN" altLang="en-US" sz="2400" dirty="0">
                <a:ea typeface="宋体" panose="02010600030101010101" pitchFamily="2" charset="-122"/>
              </a:rPr>
              <a:t>被预测最多的类别为最终类别</a:t>
            </a:r>
            <a:endParaRPr lang="zh-CN" altLang="en-US" sz="2400" dirty="0">
              <a:ea typeface="宋体" panose="02010600030101010101" pitchFamily="2" charset="-122"/>
            </a:endParaRPr>
          </a:p>
          <a:p>
            <a:pPr>
              <a:lnSpc>
                <a:spcPct val="90000"/>
              </a:lnSpc>
              <a:buNone/>
            </a:pPr>
            <a:endParaRPr lang="en-US" altLang="zh-CN" dirty="0">
              <a:ea typeface="宋体" panose="02010600030101010101" pitchFamily="2" charset="-122"/>
            </a:endParaRPr>
          </a:p>
        </p:txBody>
      </p:sp>
      <p:sp>
        <p:nvSpPr>
          <p:cNvPr id="132098"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四、多分类学习</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5" name="内容占位符 2"/>
          <p:cNvSpPr>
            <a:spLocks noGrp="1"/>
          </p:cNvSpPr>
          <p:nvPr>
            <p:ph idx="1"/>
          </p:nvPr>
        </p:nvSpPr>
        <p:spPr>
          <a:xfrm>
            <a:off x="260350" y="1266825"/>
            <a:ext cx="8616950" cy="5286375"/>
          </a:xfrm>
          <a:ln/>
        </p:spPr>
        <p:txBody>
          <a:bodyPr vert="horz" wrap="square" lIns="90488" tIns="44450" rIns="90488" bIns="44450" anchor="t" anchorCtr="0"/>
          <a:p>
            <a:pPr>
              <a:lnSpc>
                <a:spcPct val="90000"/>
              </a:lnSpc>
            </a:pPr>
            <a:r>
              <a:rPr lang="zh-CN" altLang="en-US" sz="2400" dirty="0">
                <a:ea typeface="宋体" panose="02010600030101010101" pitchFamily="2" charset="-122"/>
              </a:rPr>
              <a:t>一对其余拆分：</a:t>
            </a:r>
            <a:endParaRPr lang="en-US" altLang="zh-CN" sz="2400" dirty="0">
              <a:ea typeface="宋体" panose="02010600030101010101" pitchFamily="2" charset="-122"/>
            </a:endParaRPr>
          </a:p>
          <a:p>
            <a:pPr>
              <a:lnSpc>
                <a:spcPct val="90000"/>
              </a:lnSpc>
              <a:buNone/>
            </a:pPr>
            <a:r>
              <a:rPr lang="en-US" altLang="zh-CN" sz="2400" dirty="0">
                <a:ea typeface="宋体" panose="02010600030101010101" pitchFamily="2" charset="-122"/>
              </a:rPr>
              <a:t>	</a:t>
            </a:r>
            <a:r>
              <a:rPr lang="zh-CN" altLang="en-US" sz="2400" dirty="0">
                <a:ea typeface="宋体" panose="02010600030101010101" pitchFamily="2" charset="-122"/>
              </a:rPr>
              <a:t>拆分阶段</a:t>
            </a:r>
            <a:endParaRPr lang="en-US" altLang="zh-CN" sz="2400" dirty="0">
              <a:ea typeface="宋体" panose="02010600030101010101" pitchFamily="2" charset="-122"/>
            </a:endParaRPr>
          </a:p>
          <a:p>
            <a:pPr lvl="1">
              <a:lnSpc>
                <a:spcPct val="90000"/>
              </a:lnSpc>
              <a:buFont typeface="Wingdings" panose="05000000000000000000" pitchFamily="2" charset="2"/>
              <a:buChar char="ü"/>
            </a:pPr>
            <a:r>
              <a:rPr lang="en-US" altLang="zh-CN" dirty="0">
                <a:ea typeface="宋体" panose="02010600030101010101" pitchFamily="2" charset="-122"/>
              </a:rPr>
              <a:t>	</a:t>
            </a:r>
            <a:r>
              <a:rPr lang="zh-CN" altLang="en-US" dirty="0">
                <a:ea typeface="宋体" panose="02010600030101010101" pitchFamily="2" charset="-122"/>
              </a:rPr>
              <a:t>某一类作为正例，其余类作为反例</a:t>
            </a:r>
            <a:endParaRPr lang="en-US" altLang="zh-CN" dirty="0">
              <a:ea typeface="宋体" panose="02010600030101010101" pitchFamily="2" charset="-122"/>
            </a:endParaRPr>
          </a:p>
          <a:p>
            <a:pPr lvl="2" indent="0">
              <a:lnSpc>
                <a:spcPct val="90000"/>
              </a:lnSpc>
              <a:buFont typeface="Monotype Sorts" pitchFamily="2" charset="2"/>
              <a:buChar char="u"/>
            </a:pPr>
            <a:r>
              <a:rPr lang="en-US" altLang="zh-CN" sz="2400" dirty="0">
                <a:ea typeface="宋体" panose="02010600030101010101" pitchFamily="2" charset="-122"/>
              </a:rPr>
              <a:t>N </a:t>
            </a:r>
            <a:r>
              <a:rPr lang="zh-CN" altLang="en-US" sz="2400" dirty="0">
                <a:ea typeface="宋体" panose="02010600030101010101" pitchFamily="2" charset="-122"/>
              </a:rPr>
              <a:t>个二类任务</a:t>
            </a:r>
            <a:endParaRPr lang="en-US" altLang="zh-CN" sz="2400" dirty="0">
              <a:ea typeface="宋体" panose="02010600030101010101" pitchFamily="2" charset="-122"/>
            </a:endParaRPr>
          </a:p>
          <a:p>
            <a:pPr lvl="1">
              <a:lnSpc>
                <a:spcPct val="90000"/>
              </a:lnSpc>
              <a:buFont typeface="Wingdings" panose="05000000000000000000" pitchFamily="2" charset="2"/>
              <a:buChar char="ü"/>
            </a:pPr>
            <a:r>
              <a:rPr lang="zh-CN" altLang="en-US" dirty="0">
                <a:ea typeface="宋体" panose="02010600030101010101" pitchFamily="2" charset="-122"/>
              </a:rPr>
              <a:t>各个二类任务学习分类器</a:t>
            </a:r>
            <a:endParaRPr lang="en-US" altLang="zh-CN" dirty="0">
              <a:ea typeface="宋体" panose="02010600030101010101" pitchFamily="2" charset="-122"/>
            </a:endParaRPr>
          </a:p>
          <a:p>
            <a:pPr lvl="2" indent="0">
              <a:lnSpc>
                <a:spcPct val="90000"/>
              </a:lnSpc>
            </a:pPr>
            <a:r>
              <a:rPr lang="en-US" altLang="zh-CN" sz="2400" dirty="0">
                <a:ea typeface="宋体" panose="02010600030101010101" pitchFamily="2" charset="-122"/>
              </a:rPr>
              <a:t>N </a:t>
            </a:r>
            <a:r>
              <a:rPr lang="zh-CN" altLang="en-US" sz="2400" dirty="0">
                <a:ea typeface="宋体" panose="02010600030101010101" pitchFamily="2" charset="-122"/>
              </a:rPr>
              <a:t>个二类分类器</a:t>
            </a:r>
            <a:endParaRPr lang="en-US" altLang="zh-CN" sz="2400" dirty="0">
              <a:ea typeface="宋体" panose="02010600030101010101" pitchFamily="2" charset="-122"/>
            </a:endParaRPr>
          </a:p>
          <a:p>
            <a:pPr>
              <a:lnSpc>
                <a:spcPct val="90000"/>
              </a:lnSpc>
              <a:buNone/>
            </a:pPr>
            <a:r>
              <a:rPr lang="en-US" altLang="zh-CN" sz="2400" dirty="0">
                <a:ea typeface="宋体" panose="02010600030101010101" pitchFamily="2" charset="-122"/>
              </a:rPr>
              <a:t>	</a:t>
            </a:r>
            <a:r>
              <a:rPr lang="zh-CN" altLang="en-US" sz="2400" dirty="0">
                <a:ea typeface="宋体" panose="02010600030101010101" pitchFamily="2" charset="-122"/>
              </a:rPr>
              <a:t>测试阶段</a:t>
            </a:r>
            <a:endParaRPr lang="en-US" altLang="zh-CN" sz="2400" dirty="0">
              <a:ea typeface="宋体" panose="02010600030101010101" pitchFamily="2" charset="-122"/>
            </a:endParaRPr>
          </a:p>
          <a:p>
            <a:pPr lvl="1">
              <a:lnSpc>
                <a:spcPct val="90000"/>
              </a:lnSpc>
              <a:buFont typeface="Wingdings" panose="05000000000000000000" pitchFamily="2" charset="2"/>
              <a:buChar char="ü"/>
            </a:pPr>
            <a:r>
              <a:rPr lang="zh-CN" altLang="en-US" dirty="0">
                <a:ea typeface="宋体" panose="02010600030101010101" pitchFamily="2" charset="-122"/>
              </a:rPr>
              <a:t>新样本提交给所有分类器预测</a:t>
            </a:r>
            <a:endParaRPr lang="en-US" altLang="zh-CN" dirty="0">
              <a:ea typeface="宋体" panose="02010600030101010101" pitchFamily="2" charset="-122"/>
            </a:endParaRPr>
          </a:p>
          <a:p>
            <a:pPr lvl="2" indent="0">
              <a:lnSpc>
                <a:spcPct val="90000"/>
              </a:lnSpc>
              <a:buFont typeface="Monotype Sorts" pitchFamily="2" charset="2"/>
              <a:buChar char="u"/>
            </a:pPr>
            <a:r>
              <a:rPr lang="en-US" altLang="zh-CN" sz="2400" dirty="0">
                <a:ea typeface="宋体" panose="02010600030101010101" pitchFamily="2" charset="-122"/>
              </a:rPr>
              <a:t>N </a:t>
            </a:r>
            <a:r>
              <a:rPr lang="zh-CN" altLang="en-US" sz="2400" dirty="0">
                <a:ea typeface="宋体" panose="02010600030101010101" pitchFamily="2" charset="-122"/>
              </a:rPr>
              <a:t>个分类结果</a:t>
            </a:r>
            <a:endParaRPr lang="en-US" altLang="zh-CN" sz="2400" dirty="0">
              <a:ea typeface="宋体" panose="02010600030101010101" pitchFamily="2" charset="-122"/>
            </a:endParaRPr>
          </a:p>
          <a:p>
            <a:pPr lvl="1">
              <a:lnSpc>
                <a:spcPct val="90000"/>
              </a:lnSpc>
              <a:buFont typeface="Wingdings" panose="05000000000000000000" pitchFamily="2" charset="2"/>
              <a:buChar char="ü"/>
            </a:pPr>
            <a:r>
              <a:rPr lang="zh-CN" altLang="en-US" dirty="0">
                <a:ea typeface="宋体" panose="02010600030101010101" pitchFamily="2" charset="-122"/>
              </a:rPr>
              <a:t>比较各分类器的预测置信度</a:t>
            </a:r>
            <a:endParaRPr lang="en-US" altLang="zh-CN" dirty="0">
              <a:ea typeface="宋体" panose="02010600030101010101" pitchFamily="2" charset="-122"/>
            </a:endParaRPr>
          </a:p>
          <a:p>
            <a:pPr lvl="2" indent="0">
              <a:lnSpc>
                <a:spcPct val="90000"/>
              </a:lnSpc>
            </a:pPr>
            <a:r>
              <a:rPr lang="zh-CN" altLang="en-US" sz="2400" dirty="0">
                <a:ea typeface="宋体" panose="02010600030101010101" pitchFamily="2" charset="-122"/>
              </a:rPr>
              <a:t>仅有一个分类器预测为正类，则对应的类别标记作为最终分类结果；若有多个分类器预测为正类，选择置信度最大类别作为最终类别</a:t>
            </a:r>
            <a:endParaRPr lang="en-US" altLang="zh-CN" sz="1900" dirty="0">
              <a:ea typeface="宋体" panose="02010600030101010101" pitchFamily="2" charset="-122"/>
            </a:endParaRPr>
          </a:p>
        </p:txBody>
      </p:sp>
      <p:sp>
        <p:nvSpPr>
          <p:cNvPr id="134146"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四、多分类学习</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内容占位符 2"/>
          <p:cNvSpPr txBox="1"/>
          <p:nvPr/>
        </p:nvSpPr>
        <p:spPr>
          <a:xfrm>
            <a:off x="277813" y="3781425"/>
            <a:ext cx="8616950" cy="2466975"/>
          </a:xfrm>
          <a:prstGeom prst="rect">
            <a:avLst/>
          </a:prstGeom>
          <a:noFill/>
          <a:ln w="9525">
            <a:noFill/>
          </a:ln>
        </p:spPr>
        <p:txBody>
          <a:bodyPr tIns="46800" anchor="t" anchorCtr="0"/>
          <a:p>
            <a:pPr>
              <a:lnSpc>
                <a:spcPct val="90000"/>
              </a:lnSpc>
              <a:spcBef>
                <a:spcPts val="1000"/>
              </a:spcBef>
              <a:buClr>
                <a:schemeClr val="tx2"/>
              </a:buClr>
              <a:buFont typeface="Wingdings" panose="05000000000000000000" pitchFamily="2" charset="2"/>
            </a:pPr>
            <a:endParaRPr lang="zh-CN" altLang="en-US" sz="2200" dirty="0">
              <a:latin typeface="Verdana" panose="020B0604030504040204" pitchFamily="34" charset="0"/>
              <a:ea typeface="幼圆" panose="02010509060101010101" pitchFamily="49" charset="-122"/>
            </a:endParaRPr>
          </a:p>
          <a:p>
            <a:pPr>
              <a:lnSpc>
                <a:spcPct val="90000"/>
              </a:lnSpc>
              <a:spcBef>
                <a:spcPts val="1000"/>
              </a:spcBef>
              <a:buClr>
                <a:schemeClr val="tx2"/>
              </a:buClr>
              <a:buFont typeface="Wingdings" panose="05000000000000000000" pitchFamily="2" charset="2"/>
            </a:pPr>
            <a:endParaRPr lang="zh-CN" altLang="en-US" sz="2200" dirty="0">
              <a:latin typeface="Verdana" panose="020B0604030504040204" pitchFamily="34" charset="0"/>
              <a:ea typeface="幼圆" panose="02010509060101010101" pitchFamily="49" charset="-122"/>
            </a:endParaRPr>
          </a:p>
        </p:txBody>
      </p:sp>
      <p:pic>
        <p:nvPicPr>
          <p:cNvPr id="136194" name="Picture 2"/>
          <p:cNvPicPr>
            <a:picLocks noChangeAspect="1"/>
          </p:cNvPicPr>
          <p:nvPr/>
        </p:nvPicPr>
        <p:blipFill>
          <a:blip r:embed="rId1"/>
          <a:stretch>
            <a:fillRect/>
          </a:stretch>
        </p:blipFill>
        <p:spPr>
          <a:xfrm>
            <a:off x="725488" y="1420813"/>
            <a:ext cx="7669212" cy="4338637"/>
          </a:xfrm>
          <a:prstGeom prst="rect">
            <a:avLst/>
          </a:prstGeom>
          <a:noFill/>
          <a:ln w="9525">
            <a:noFill/>
          </a:ln>
        </p:spPr>
      </p:pic>
      <p:sp>
        <p:nvSpPr>
          <p:cNvPr id="136195"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四、多分类学习</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delay="0"/>
                                  </p:end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1" name="文本占位符 2"/>
          <p:cNvSpPr>
            <a:spLocks noGrp="1"/>
          </p:cNvSpPr>
          <p:nvPr>
            <p:ph type="body" idx="1"/>
          </p:nvPr>
        </p:nvSpPr>
        <p:spPr>
          <a:ln/>
        </p:spPr>
        <p:txBody>
          <a:bodyPr vert="horz" wrap="square" lIns="90488" tIns="44450" rIns="90488" bIns="44450" anchor="b" anchorCtr="0"/>
          <a:p>
            <a:pPr>
              <a:buSzPct val="75000"/>
            </a:pPr>
            <a:r>
              <a:rPr lang="zh-CN" altLang="en-US" dirty="0">
                <a:latin typeface="+mn-lt"/>
                <a:ea typeface="宋体" panose="02010600030101010101" pitchFamily="2" charset="-122"/>
                <a:cs typeface="+mn-cs"/>
              </a:rPr>
              <a:t>一对一</a:t>
            </a:r>
            <a:endParaRPr lang="zh-CN" altLang="en-US" dirty="0">
              <a:latin typeface="+mn-lt"/>
              <a:ea typeface="宋体" panose="02010600030101010101" pitchFamily="2" charset="-122"/>
              <a:cs typeface="+mn-cs"/>
            </a:endParaRPr>
          </a:p>
        </p:txBody>
      </p:sp>
      <p:sp>
        <p:nvSpPr>
          <p:cNvPr id="138242" name="内容占位符 3"/>
          <p:cNvSpPr>
            <a:spLocks noGrp="1"/>
          </p:cNvSpPr>
          <p:nvPr>
            <p:ph sz="half" idx="2"/>
          </p:nvPr>
        </p:nvSpPr>
        <p:spPr>
          <a:xfrm>
            <a:off x="457200" y="2174875"/>
            <a:ext cx="4040188" cy="1787525"/>
          </a:xfrm>
          <a:ln/>
        </p:spPr>
        <p:txBody>
          <a:bodyPr vert="horz" wrap="square" lIns="90488" tIns="44450" rIns="90488" bIns="44450" anchor="t" anchorCtr="0"/>
          <a:p>
            <a:pPr>
              <a:buClr>
                <a:srgbClr val="0C7B9C"/>
              </a:buClr>
              <a:buSzPct val="75000"/>
            </a:pPr>
            <a:r>
              <a:rPr lang="zh-CN" altLang="en-US" dirty="0">
                <a:latin typeface="+mn-lt"/>
                <a:ea typeface="宋体" panose="02010600030101010101" pitchFamily="2" charset="-122"/>
                <a:cs typeface="+mn-cs"/>
              </a:rPr>
              <a:t>训练</a:t>
            </a:r>
            <a:r>
              <a:rPr lang="en-US" altLang="zh-CN" dirty="0">
                <a:latin typeface="+mn-lt"/>
                <a:ea typeface="宋体" panose="02010600030101010101" pitchFamily="2" charset="-122"/>
                <a:cs typeface="+mn-cs"/>
              </a:rPr>
              <a:t>N(N-1)/2</a:t>
            </a:r>
            <a:r>
              <a:rPr lang="zh-CN" altLang="en-US" dirty="0">
                <a:latin typeface="+mn-lt"/>
                <a:ea typeface="宋体" panose="02010600030101010101" pitchFamily="2" charset="-122"/>
                <a:cs typeface="+mn-cs"/>
              </a:rPr>
              <a:t>个分类器，存储开销和测试时间大</a:t>
            </a:r>
            <a:endParaRPr lang="en-US" altLang="zh-CN" dirty="0">
              <a:latin typeface="+mn-lt"/>
              <a:ea typeface="宋体" panose="02010600030101010101" pitchFamily="2" charset="-122"/>
              <a:cs typeface="+mn-cs"/>
            </a:endParaRPr>
          </a:p>
          <a:p>
            <a:pPr>
              <a:buClr>
                <a:srgbClr val="0C7B9C"/>
              </a:buClr>
              <a:buSzPct val="75000"/>
            </a:pPr>
            <a:r>
              <a:rPr lang="zh-CN" altLang="en-US" dirty="0">
                <a:latin typeface="+mn-lt"/>
                <a:ea typeface="宋体" panose="02010600030101010101" pitchFamily="2" charset="-122"/>
                <a:cs typeface="+mn-cs"/>
              </a:rPr>
              <a:t>训练只用两个类的样例，训练时间短</a:t>
            </a:r>
            <a:endParaRPr lang="en-US" altLang="zh-CN" dirty="0">
              <a:latin typeface="+mn-lt"/>
              <a:ea typeface="宋体" panose="02010600030101010101" pitchFamily="2" charset="-122"/>
              <a:cs typeface="+mn-cs"/>
            </a:endParaRPr>
          </a:p>
          <a:p>
            <a:pPr>
              <a:buClr>
                <a:srgbClr val="0C7B9C"/>
              </a:buClr>
              <a:buSzPct val="75000"/>
              <a:buFont typeface="Monotype Sorts" pitchFamily="2" charset="2"/>
              <a:buNone/>
            </a:pPr>
            <a:endParaRPr lang="zh-CN" altLang="en-US" dirty="0">
              <a:latin typeface="+mn-lt"/>
              <a:ea typeface="宋体" panose="02010600030101010101" pitchFamily="2" charset="-122"/>
              <a:cs typeface="+mn-cs"/>
            </a:endParaRPr>
          </a:p>
        </p:txBody>
      </p:sp>
      <p:sp>
        <p:nvSpPr>
          <p:cNvPr id="138243" name="文本占位符 4"/>
          <p:cNvSpPr>
            <a:spLocks noGrp="1"/>
          </p:cNvSpPr>
          <p:nvPr>
            <p:ph type="body" sz="quarter" idx="3"/>
          </p:nvPr>
        </p:nvSpPr>
        <p:spPr>
          <a:ln/>
        </p:spPr>
        <p:txBody>
          <a:bodyPr vert="horz" wrap="square" lIns="90488" tIns="44450" rIns="90488" bIns="44450" anchor="b" anchorCtr="0"/>
          <a:p>
            <a:pPr>
              <a:buClr>
                <a:srgbClr val="0C7B9C"/>
              </a:buClr>
              <a:buSzPct val="75000"/>
            </a:pPr>
            <a:r>
              <a:rPr lang="zh-CN" altLang="en-US" dirty="0">
                <a:latin typeface="+mn-lt"/>
                <a:ea typeface="宋体" panose="02010600030101010101" pitchFamily="2" charset="-122"/>
                <a:cs typeface="+mn-cs"/>
              </a:rPr>
              <a:t>一对其余</a:t>
            </a:r>
            <a:endParaRPr lang="zh-CN" altLang="en-US" dirty="0">
              <a:latin typeface="+mn-lt"/>
              <a:ea typeface="宋体" panose="02010600030101010101" pitchFamily="2" charset="-122"/>
              <a:cs typeface="+mn-cs"/>
            </a:endParaRPr>
          </a:p>
        </p:txBody>
      </p:sp>
      <p:sp>
        <p:nvSpPr>
          <p:cNvPr id="138244" name="内容占位符 5"/>
          <p:cNvSpPr>
            <a:spLocks noGrp="1"/>
          </p:cNvSpPr>
          <p:nvPr>
            <p:ph sz="quarter" idx="4"/>
          </p:nvPr>
        </p:nvSpPr>
        <p:spPr>
          <a:xfrm>
            <a:off x="4645025" y="2174875"/>
            <a:ext cx="4041775" cy="1787525"/>
          </a:xfrm>
          <a:ln/>
        </p:spPr>
        <p:txBody>
          <a:bodyPr vert="horz" wrap="square" lIns="90488" tIns="44450" rIns="90488" bIns="44450" anchor="t" anchorCtr="0"/>
          <a:p>
            <a:pPr>
              <a:buClr>
                <a:srgbClr val="0C7B9C"/>
              </a:buClr>
              <a:buSzPct val="75000"/>
            </a:pPr>
            <a:r>
              <a:rPr lang="zh-CN" altLang="en-US" dirty="0">
                <a:latin typeface="+mn-lt"/>
                <a:ea typeface="宋体" panose="02010600030101010101" pitchFamily="2" charset="-122"/>
                <a:cs typeface="+mn-cs"/>
              </a:rPr>
              <a:t>训练</a:t>
            </a:r>
            <a:r>
              <a:rPr lang="en-US" altLang="zh-CN" dirty="0">
                <a:latin typeface="+mn-lt"/>
                <a:ea typeface="宋体" panose="02010600030101010101" pitchFamily="2" charset="-122"/>
                <a:cs typeface="+mn-cs"/>
              </a:rPr>
              <a:t>N</a:t>
            </a:r>
            <a:r>
              <a:rPr lang="zh-CN" altLang="en-US" dirty="0">
                <a:latin typeface="+mn-lt"/>
                <a:ea typeface="宋体" panose="02010600030101010101" pitchFamily="2" charset="-122"/>
                <a:cs typeface="+mn-cs"/>
              </a:rPr>
              <a:t>个分类器，存储开销和测试时间小</a:t>
            </a:r>
            <a:endParaRPr lang="en-US" altLang="zh-CN" dirty="0">
              <a:latin typeface="+mn-lt"/>
              <a:ea typeface="宋体" panose="02010600030101010101" pitchFamily="2" charset="-122"/>
              <a:cs typeface="+mn-cs"/>
            </a:endParaRPr>
          </a:p>
          <a:p>
            <a:pPr>
              <a:buClr>
                <a:srgbClr val="0C7B9C"/>
              </a:buClr>
              <a:buSzPct val="75000"/>
            </a:pPr>
            <a:r>
              <a:rPr lang="zh-CN" altLang="en-US" dirty="0">
                <a:latin typeface="+mn-lt"/>
                <a:ea typeface="宋体" panose="02010600030101010101" pitchFamily="2" charset="-122"/>
                <a:cs typeface="+mn-cs"/>
              </a:rPr>
              <a:t>训练用到全部训练样例，训练时间长</a:t>
            </a:r>
            <a:endParaRPr lang="en-US" altLang="zh-CN" dirty="0">
              <a:latin typeface="+mn-lt"/>
              <a:ea typeface="宋体" panose="02010600030101010101" pitchFamily="2" charset="-122"/>
              <a:cs typeface="+mn-cs"/>
            </a:endParaRPr>
          </a:p>
          <a:p>
            <a:pPr>
              <a:buClr>
                <a:srgbClr val="0C7B9C"/>
              </a:buClr>
              <a:buSzPct val="75000"/>
              <a:buFont typeface="Monotype Sorts" pitchFamily="2" charset="2"/>
              <a:buNone/>
            </a:pPr>
            <a:endParaRPr lang="zh-CN" altLang="en-US" dirty="0">
              <a:latin typeface="+mn-lt"/>
              <a:ea typeface="宋体" panose="02010600030101010101" pitchFamily="2" charset="-122"/>
              <a:cs typeface="+mn-cs"/>
            </a:endParaRPr>
          </a:p>
        </p:txBody>
      </p:sp>
      <p:sp>
        <p:nvSpPr>
          <p:cNvPr id="9" name="矩形 8"/>
          <p:cNvSpPr/>
          <p:nvPr/>
        </p:nvSpPr>
        <p:spPr>
          <a:xfrm>
            <a:off x="430213" y="4265613"/>
            <a:ext cx="8148638" cy="1173163"/>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tx1"/>
                </a:solidFill>
                <a:effectLst/>
                <a:uLnTx/>
                <a:uFillTx/>
                <a:latin typeface="+mn-lt"/>
                <a:ea typeface="+mn-ea"/>
                <a:cs typeface="+mn-cs"/>
              </a:rPr>
              <a:t>预测性能取决于具体数据分布，多数情况下两者差不多</a:t>
            </a:r>
            <a:endParaRPr kumimoji="0" lang="zh-CN" altLang="en-US" sz="2000" b="1" i="0" u="none" strike="noStrike" kern="1200" cap="none" spc="0" normalizeH="0" baseline="0" noProof="0" dirty="0">
              <a:ln>
                <a:noFill/>
              </a:ln>
              <a:solidFill>
                <a:schemeClr val="tx1"/>
              </a:solidFill>
              <a:effectLst/>
              <a:uLnTx/>
              <a:uFillTx/>
              <a:latin typeface="+mn-lt"/>
              <a:ea typeface="+mn-ea"/>
              <a:cs typeface="+mn-cs"/>
            </a:endParaRPr>
          </a:p>
        </p:txBody>
      </p:sp>
      <p:sp>
        <p:nvSpPr>
          <p:cNvPr id="138246"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四、多分类学习</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89" name="内容占位符 2"/>
          <p:cNvSpPr>
            <a:spLocks noGrp="1"/>
          </p:cNvSpPr>
          <p:nvPr>
            <p:ph idx="1"/>
          </p:nvPr>
        </p:nvSpPr>
        <p:spPr>
          <a:xfrm>
            <a:off x="241300" y="1201738"/>
            <a:ext cx="8616950" cy="858837"/>
          </a:xfrm>
          <a:ln/>
        </p:spPr>
        <p:txBody>
          <a:bodyPr vert="horz" wrap="square" lIns="90488" tIns="44450" rIns="90488" bIns="44450" anchor="t" anchorCtr="0"/>
          <a:p>
            <a:r>
              <a:rPr lang="zh-CN" altLang="en-US" dirty="0">
                <a:ea typeface="宋体" panose="02010600030101010101" pitchFamily="2" charset="-122"/>
              </a:rPr>
              <a:t>多对多（</a:t>
            </a:r>
            <a:r>
              <a:rPr lang="en-US" altLang="zh-CN" dirty="0">
                <a:ea typeface="宋体" panose="02010600030101010101" pitchFamily="2" charset="-122"/>
              </a:rPr>
              <a:t>Many vs Many, MvM</a:t>
            </a:r>
            <a:r>
              <a:rPr lang="zh-CN" altLang="en-US" dirty="0">
                <a:ea typeface="宋体" panose="02010600030101010101" pitchFamily="2" charset="-122"/>
              </a:rPr>
              <a:t>）</a:t>
            </a:r>
            <a:endParaRPr lang="en-US" altLang="zh-CN" dirty="0">
              <a:ea typeface="宋体" panose="02010600030101010101" pitchFamily="2" charset="-122"/>
            </a:endParaRPr>
          </a:p>
          <a:p>
            <a:pPr lvl="1">
              <a:buFont typeface="Wingdings" panose="05000000000000000000" pitchFamily="2" charset="2"/>
              <a:buChar char="ü"/>
            </a:pPr>
            <a:r>
              <a:rPr lang="zh-CN" altLang="en-US" dirty="0">
                <a:ea typeface="宋体" panose="02010600030101010101" pitchFamily="2" charset="-122"/>
              </a:rPr>
              <a:t>若干类作为正类，若干个其他类作为反类</a:t>
            </a:r>
            <a:endParaRPr lang="zh-CN" altLang="en-US" dirty="0">
              <a:ea typeface="宋体" panose="02010600030101010101" pitchFamily="2" charset="-122"/>
            </a:endParaRPr>
          </a:p>
        </p:txBody>
      </p:sp>
      <p:sp>
        <p:nvSpPr>
          <p:cNvPr id="4" name="矩形 3"/>
          <p:cNvSpPr/>
          <p:nvPr/>
        </p:nvSpPr>
        <p:spPr>
          <a:xfrm>
            <a:off x="604838" y="3230563"/>
            <a:ext cx="3541713" cy="1016000"/>
          </a:xfrm>
          <a:prstGeom prst="rect">
            <a:avLst/>
          </a:prstGeom>
          <a:solidFill>
            <a:srgbClr val="FFFF00"/>
          </a:solidFill>
        </p:spPr>
        <p:style>
          <a:lnRef idx="1">
            <a:schemeClr val="accent3"/>
          </a:lnRef>
          <a:fillRef idx="2">
            <a:schemeClr val="accent3"/>
          </a:fillRef>
          <a:effectRef idx="1">
            <a:schemeClr val="accent3"/>
          </a:effectRef>
          <a:fontRef idx="minor">
            <a:schemeClr val="dk1"/>
          </a:fontRef>
        </p:style>
        <p:txBody>
          <a:bodyPr>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0000FF"/>
                </a:solidFill>
                <a:effectLst/>
                <a:uLnTx/>
                <a:uFillTx/>
                <a:latin typeface="Verdana" panose="020B0604030504040204" pitchFamily="34" charset="0"/>
                <a:ea typeface="幼圆" panose="02010509060101010101" pitchFamily="49" charset="-122"/>
                <a:cs typeface="+mn-cs"/>
              </a:rPr>
              <a:t>编码：</a:t>
            </a:r>
            <a:r>
              <a:rPr kumimoji="0" lang="zh-CN" altLang="en-US" sz="2000" b="1" i="0" u="none" strike="noStrike" kern="1200" cap="none" spc="0" normalizeH="0" baseline="0" noProof="0" dirty="0">
                <a:ln>
                  <a:noFill/>
                </a:ln>
                <a:solidFill>
                  <a:schemeClr val="dk1"/>
                </a:solidFill>
                <a:effectLst/>
                <a:uLnTx/>
                <a:uFillTx/>
                <a:latin typeface="Verdana" panose="020B0604030504040204" pitchFamily="34" charset="0"/>
                <a:ea typeface="幼圆" panose="02010509060101010101" pitchFamily="49" charset="-122"/>
                <a:cs typeface="+mn-cs"/>
              </a:rPr>
              <a:t>对</a:t>
            </a:r>
            <a:r>
              <a:rPr kumimoji="0" lang="en-US" altLang="zh-CN" sz="2000" b="1" i="0" u="none" strike="noStrike" kern="1200" cap="none" spc="0" normalizeH="0" baseline="0" noProof="0" dirty="0">
                <a:ln>
                  <a:noFill/>
                </a:ln>
                <a:solidFill>
                  <a:schemeClr val="dk1"/>
                </a:solidFill>
                <a:effectLst/>
                <a:uLnTx/>
                <a:uFillTx/>
                <a:latin typeface="Verdana" panose="020B0604030504040204" pitchFamily="34" charset="0"/>
                <a:ea typeface="幼圆" panose="02010509060101010101" pitchFamily="49" charset="-122"/>
                <a:cs typeface="+mn-cs"/>
              </a:rPr>
              <a:t>N</a:t>
            </a:r>
            <a:r>
              <a:rPr kumimoji="0" lang="zh-CN" altLang="en-US" sz="2000" b="1" i="0" u="none" strike="noStrike" kern="1200" cap="none" spc="0" normalizeH="0" baseline="0" noProof="0" dirty="0">
                <a:ln>
                  <a:noFill/>
                </a:ln>
                <a:solidFill>
                  <a:schemeClr val="dk1"/>
                </a:solidFill>
                <a:effectLst/>
                <a:uLnTx/>
                <a:uFillTx/>
                <a:latin typeface="Verdana" panose="020B0604030504040204" pitchFamily="34" charset="0"/>
                <a:ea typeface="幼圆" panose="02010509060101010101" pitchFamily="49" charset="-122"/>
                <a:cs typeface="+mn-cs"/>
              </a:rPr>
              <a:t>个类别做</a:t>
            </a:r>
            <a:r>
              <a:rPr kumimoji="0" lang="en-US" altLang="zh-CN" sz="2000" b="1" i="0" u="none" strike="noStrike" kern="1200" cap="none" spc="0" normalizeH="0" baseline="0" noProof="0" dirty="0">
                <a:ln>
                  <a:noFill/>
                </a:ln>
                <a:solidFill>
                  <a:schemeClr val="dk1"/>
                </a:solidFill>
                <a:effectLst/>
                <a:uLnTx/>
                <a:uFillTx/>
                <a:latin typeface="Verdana" panose="020B0604030504040204" pitchFamily="34" charset="0"/>
                <a:ea typeface="幼圆" panose="02010509060101010101" pitchFamily="49" charset="-122"/>
                <a:cs typeface="+mn-cs"/>
              </a:rPr>
              <a:t>M</a:t>
            </a:r>
            <a:r>
              <a:rPr kumimoji="0" lang="zh-CN" altLang="en-US" sz="2000" b="1" i="0" u="none" strike="noStrike" kern="1200" cap="none" spc="0" normalizeH="0" baseline="0" noProof="0" dirty="0">
                <a:ln>
                  <a:noFill/>
                </a:ln>
                <a:solidFill>
                  <a:schemeClr val="dk1"/>
                </a:solidFill>
                <a:effectLst/>
                <a:uLnTx/>
                <a:uFillTx/>
                <a:latin typeface="Verdana" panose="020B0604030504040204" pitchFamily="34" charset="0"/>
                <a:ea typeface="幼圆" panose="02010509060101010101" pitchFamily="49" charset="-122"/>
                <a:cs typeface="+mn-cs"/>
              </a:rPr>
              <a:t>次随机划分，每次划分将一部分类别划为正类，其余类划为反类</a:t>
            </a:r>
            <a:endParaRPr kumimoji="0" lang="zh-CN" altLang="en-US" sz="2000" b="1" i="0" u="none" strike="noStrike" kern="1200" cap="none" spc="0" normalizeH="0" baseline="0" noProof="0" dirty="0">
              <a:ln>
                <a:noFill/>
              </a:ln>
              <a:solidFill>
                <a:schemeClr val="dk1"/>
              </a:solidFill>
              <a:effectLst/>
              <a:uLnTx/>
              <a:uFillTx/>
              <a:latin typeface="Verdana" panose="020B0604030504040204" pitchFamily="34" charset="0"/>
              <a:ea typeface="幼圆" panose="02010509060101010101" pitchFamily="49" charset="-122"/>
              <a:cs typeface="+mn-cs"/>
            </a:endParaRPr>
          </a:p>
        </p:txBody>
      </p:sp>
      <p:sp>
        <p:nvSpPr>
          <p:cNvPr id="6" name="矩形 5"/>
          <p:cNvSpPr/>
          <p:nvPr/>
        </p:nvSpPr>
        <p:spPr>
          <a:xfrm>
            <a:off x="5137150" y="2846388"/>
            <a:ext cx="3267075" cy="708025"/>
          </a:xfrm>
          <a:prstGeom prst="rect">
            <a:avLst/>
          </a:prstGeom>
          <a:solidFill>
            <a:srgbClr val="FFFF00"/>
          </a:solidFill>
        </p:spPr>
        <p:style>
          <a:lnRef idx="1">
            <a:schemeClr val="accent3"/>
          </a:lnRef>
          <a:fillRef idx="2">
            <a:schemeClr val="accent3"/>
          </a:fillRef>
          <a:effectRef idx="1">
            <a:schemeClr val="accent3"/>
          </a:effectRef>
          <a:fontRef idx="minor">
            <a:schemeClr val="dk1"/>
          </a:fontRef>
        </p:style>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dk1"/>
                </a:solidFill>
                <a:effectLst/>
                <a:uLnTx/>
                <a:uFillTx/>
                <a:latin typeface="Verdana" panose="020B0604030504040204" pitchFamily="34" charset="0"/>
                <a:ea typeface="幼圆" panose="02010509060101010101" pitchFamily="49" charset="-122"/>
                <a:cs typeface="+mn-cs"/>
              </a:rPr>
              <a:t>构建</a:t>
            </a:r>
            <a:r>
              <a:rPr kumimoji="0" lang="en-US" altLang="zh-CN" sz="2000" b="1" i="0" u="none" strike="noStrike" kern="1200" cap="none" spc="0" normalizeH="0" baseline="0" noProof="0" dirty="0">
                <a:ln>
                  <a:noFill/>
                </a:ln>
                <a:solidFill>
                  <a:schemeClr val="dk1"/>
                </a:solidFill>
                <a:effectLst/>
                <a:uLnTx/>
                <a:uFillTx/>
                <a:latin typeface="Verdana" panose="020B0604030504040204" pitchFamily="34" charset="0"/>
                <a:ea typeface="幼圆" panose="02010509060101010101" pitchFamily="49" charset="-122"/>
                <a:cs typeface="+mn-cs"/>
              </a:rPr>
              <a:t>M</a:t>
            </a:r>
            <a:r>
              <a:rPr kumimoji="0" lang="zh-CN" altLang="en-US" sz="2000" b="1" i="0" u="none" strike="noStrike" kern="1200" cap="none" spc="0" normalizeH="0" baseline="0" noProof="0" dirty="0">
                <a:ln>
                  <a:noFill/>
                </a:ln>
                <a:solidFill>
                  <a:schemeClr val="dk1"/>
                </a:solidFill>
                <a:effectLst/>
                <a:uLnTx/>
                <a:uFillTx/>
                <a:latin typeface="Verdana" panose="020B0604030504040204" pitchFamily="34" charset="0"/>
                <a:ea typeface="幼圆" panose="02010509060101010101" pitchFamily="49" charset="-122"/>
                <a:cs typeface="+mn-cs"/>
              </a:rPr>
              <a:t>个二类分类器，得到</a:t>
            </a:r>
            <a:endParaRPr kumimoji="0" lang="en-US" altLang="zh-CN" sz="2000" b="1" i="0" u="none" strike="noStrike" kern="1200" cap="none" spc="0" normalizeH="0" baseline="0" noProof="0" dirty="0">
              <a:ln>
                <a:noFill/>
              </a:ln>
              <a:solidFill>
                <a:schemeClr val="dk1"/>
              </a:solidFill>
              <a:effectLst/>
              <a:uLnTx/>
              <a:uFillTx/>
              <a:latin typeface="Verdana" panose="020B0604030504040204" pitchFamily="34" charset="0"/>
              <a:ea typeface="幼圆" panose="02010509060101010101" pitchFamily="49" charset="-122"/>
              <a:cs typeface="+mn-cs"/>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dk1"/>
                </a:solidFill>
                <a:effectLst/>
                <a:uLnTx/>
                <a:uFillTx/>
                <a:latin typeface="Verdana" panose="020B0604030504040204" pitchFamily="34" charset="0"/>
                <a:ea typeface="幼圆" panose="02010509060101010101" pitchFamily="49" charset="-122"/>
                <a:cs typeface="+mn-cs"/>
              </a:rPr>
              <a:t>每个类标记长度为</a:t>
            </a:r>
            <a:r>
              <a:rPr kumimoji="0" lang="en-US" altLang="zh-CN" sz="2000" b="1" i="0" u="none" strike="noStrike" kern="1200" cap="none" spc="0" normalizeH="0" baseline="0" noProof="0" dirty="0">
                <a:ln>
                  <a:noFill/>
                </a:ln>
                <a:solidFill>
                  <a:schemeClr val="dk1"/>
                </a:solidFill>
                <a:effectLst/>
                <a:uLnTx/>
                <a:uFillTx/>
                <a:latin typeface="Verdana" panose="020B0604030504040204" pitchFamily="34" charset="0"/>
                <a:ea typeface="幼圆" panose="02010509060101010101" pitchFamily="49" charset="-122"/>
                <a:cs typeface="+mn-cs"/>
              </a:rPr>
              <a:t>M</a:t>
            </a:r>
            <a:r>
              <a:rPr kumimoji="0" lang="zh-CN" altLang="en-US" sz="2000" b="1" i="0" u="none" strike="noStrike" kern="1200" cap="none" spc="0" normalizeH="0" baseline="0" noProof="0" dirty="0">
                <a:ln>
                  <a:noFill/>
                </a:ln>
                <a:solidFill>
                  <a:schemeClr val="dk1"/>
                </a:solidFill>
                <a:effectLst/>
                <a:uLnTx/>
                <a:uFillTx/>
                <a:latin typeface="Verdana" panose="020B0604030504040204" pitchFamily="34" charset="0"/>
                <a:ea typeface="幼圆" panose="02010509060101010101" pitchFamily="49" charset="-122"/>
                <a:cs typeface="+mn-cs"/>
              </a:rPr>
              <a:t>的编码</a:t>
            </a:r>
            <a:endParaRPr kumimoji="0" lang="en-US" altLang="zh-CN" sz="2000" b="1" i="0" u="none" strike="noStrike" kern="1200" cap="none" spc="0" normalizeH="0" baseline="0" noProof="0" dirty="0">
              <a:ln>
                <a:noFill/>
              </a:ln>
              <a:solidFill>
                <a:schemeClr val="dk1"/>
              </a:solidFill>
              <a:effectLst/>
              <a:uLnTx/>
              <a:uFillTx/>
              <a:latin typeface="Verdana" panose="020B0604030504040204" pitchFamily="34" charset="0"/>
              <a:ea typeface="幼圆" panose="02010509060101010101" pitchFamily="49" charset="-122"/>
              <a:cs typeface="+mn-cs"/>
            </a:endParaRPr>
          </a:p>
        </p:txBody>
      </p:sp>
      <p:cxnSp>
        <p:nvCxnSpPr>
          <p:cNvPr id="12" name="直接箭头连接符 11"/>
          <p:cNvCxnSpPr>
            <a:stCxn id="4" idx="3"/>
            <a:endCxn id="6" idx="1"/>
          </p:cNvCxnSpPr>
          <p:nvPr/>
        </p:nvCxnSpPr>
        <p:spPr>
          <a:xfrm flipV="1">
            <a:off x="4146550" y="3200400"/>
            <a:ext cx="990600" cy="53816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04838" y="4843463"/>
            <a:ext cx="3541713" cy="706438"/>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0000FF"/>
                </a:solidFill>
                <a:effectLst/>
                <a:uLnTx/>
                <a:uFillTx/>
                <a:latin typeface="Verdana" panose="020B0604030504040204" pitchFamily="34" charset="0"/>
                <a:ea typeface="幼圆" panose="02010509060101010101" pitchFamily="49" charset="-122"/>
                <a:cs typeface="+mn-cs"/>
              </a:rPr>
              <a:t>解码：</a:t>
            </a:r>
            <a:r>
              <a:rPr kumimoji="0" lang="zh-CN" altLang="en-US" sz="2000" b="1" i="0" u="none" strike="noStrike" kern="1200" cap="none" spc="0" normalizeH="0" baseline="0" noProof="0" dirty="0">
                <a:ln>
                  <a:noFill/>
                </a:ln>
                <a:solidFill>
                  <a:schemeClr val="dk1"/>
                </a:solidFill>
                <a:effectLst/>
                <a:uLnTx/>
                <a:uFillTx/>
                <a:latin typeface="Verdana" panose="020B0604030504040204" pitchFamily="34" charset="0"/>
                <a:ea typeface="幼圆" panose="02010509060101010101" pitchFamily="49" charset="-122"/>
                <a:cs typeface="+mn-cs"/>
              </a:rPr>
              <a:t>测试样本交给</a:t>
            </a:r>
            <a:r>
              <a:rPr kumimoji="0" lang="en-US" altLang="zh-CN" sz="2000" b="1" i="0" u="none" strike="noStrike" kern="1200" cap="none" spc="0" normalizeH="0" baseline="0" noProof="0" dirty="0">
                <a:ln>
                  <a:noFill/>
                </a:ln>
                <a:solidFill>
                  <a:schemeClr val="dk1"/>
                </a:solidFill>
                <a:effectLst/>
                <a:uLnTx/>
                <a:uFillTx/>
                <a:latin typeface="Verdana" panose="020B0604030504040204" pitchFamily="34" charset="0"/>
                <a:ea typeface="幼圆" panose="02010509060101010101" pitchFamily="49" charset="-122"/>
                <a:cs typeface="+mn-cs"/>
              </a:rPr>
              <a:t>M</a:t>
            </a:r>
            <a:r>
              <a:rPr kumimoji="0" lang="zh-CN" altLang="en-US" sz="2000" b="1" i="0" u="none" strike="noStrike" kern="1200" cap="none" spc="0" normalizeH="0" baseline="0" noProof="0" dirty="0">
                <a:ln>
                  <a:noFill/>
                </a:ln>
                <a:solidFill>
                  <a:schemeClr val="dk1"/>
                </a:solidFill>
                <a:effectLst/>
                <a:uLnTx/>
                <a:uFillTx/>
                <a:latin typeface="Verdana" panose="020B0604030504040204" pitchFamily="34" charset="0"/>
                <a:ea typeface="幼圆" panose="02010509060101010101" pitchFamily="49" charset="-122"/>
                <a:cs typeface="+mn-cs"/>
              </a:rPr>
              <a:t>个分类器预测</a:t>
            </a:r>
            <a:endParaRPr kumimoji="0" lang="zh-CN" altLang="en-US" sz="2000" b="1" i="0" u="none" strike="noStrike" kern="1200" cap="none" spc="0" normalizeH="0" baseline="0" noProof="0" dirty="0">
              <a:ln>
                <a:noFill/>
              </a:ln>
              <a:solidFill>
                <a:schemeClr val="dk1"/>
              </a:solidFill>
              <a:effectLst/>
              <a:uLnTx/>
              <a:uFillTx/>
              <a:latin typeface="Verdana" panose="020B0604030504040204" pitchFamily="34" charset="0"/>
              <a:ea typeface="幼圆" panose="02010509060101010101" pitchFamily="49" charset="-122"/>
              <a:cs typeface="+mn-cs"/>
            </a:endParaRPr>
          </a:p>
        </p:txBody>
      </p:sp>
      <p:sp>
        <p:nvSpPr>
          <p:cNvPr id="7" name="矩形 6"/>
          <p:cNvSpPr/>
          <p:nvPr/>
        </p:nvSpPr>
        <p:spPr>
          <a:xfrm>
            <a:off x="5418138" y="5546725"/>
            <a:ext cx="2722563" cy="430213"/>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200" b="1" i="0" u="none" strike="noStrike" kern="1200" cap="none" spc="0" normalizeH="0" baseline="0" noProof="0" dirty="0">
                <a:ln>
                  <a:noFill/>
                </a:ln>
                <a:solidFill>
                  <a:schemeClr val="dk1"/>
                </a:solidFill>
                <a:effectLst/>
                <a:uLnTx/>
                <a:uFillTx/>
                <a:latin typeface="Verdana" panose="020B0604030504040204" pitchFamily="34" charset="0"/>
                <a:ea typeface="幼圆" panose="02010509060101010101" pitchFamily="49" charset="-122"/>
                <a:cs typeface="+mn-cs"/>
              </a:rPr>
              <a:t>长度为</a:t>
            </a:r>
            <a:r>
              <a:rPr kumimoji="0" lang="en-US" altLang="zh-CN" sz="2200" b="1" i="0" u="none" strike="noStrike" kern="1200" cap="none" spc="0" normalizeH="0" baseline="0" noProof="0" dirty="0">
                <a:ln>
                  <a:noFill/>
                </a:ln>
                <a:solidFill>
                  <a:schemeClr val="dk1"/>
                </a:solidFill>
                <a:effectLst/>
                <a:uLnTx/>
                <a:uFillTx/>
                <a:latin typeface="Verdana" panose="020B0604030504040204" pitchFamily="34" charset="0"/>
                <a:ea typeface="幼圆" panose="02010509060101010101" pitchFamily="49" charset="-122"/>
                <a:cs typeface="+mn-cs"/>
              </a:rPr>
              <a:t>M</a:t>
            </a:r>
            <a:r>
              <a:rPr kumimoji="0" lang="zh-CN" altLang="en-US" sz="2200" b="1" i="0" u="none" strike="noStrike" kern="1200" cap="none" spc="0" normalizeH="0" baseline="0" noProof="0" dirty="0">
                <a:ln>
                  <a:noFill/>
                </a:ln>
                <a:solidFill>
                  <a:schemeClr val="dk1"/>
                </a:solidFill>
                <a:effectLst/>
                <a:uLnTx/>
                <a:uFillTx/>
                <a:latin typeface="Verdana" panose="020B0604030504040204" pitchFamily="34" charset="0"/>
                <a:ea typeface="幼圆" panose="02010509060101010101" pitchFamily="49" charset="-122"/>
                <a:cs typeface="+mn-cs"/>
              </a:rPr>
              <a:t>的预测编码</a:t>
            </a:r>
            <a:endParaRPr kumimoji="0" lang="zh-CN" altLang="en-US" sz="2200" b="1" i="0" u="none" strike="noStrike" kern="1200" cap="none" spc="0" normalizeH="0" baseline="0" noProof="0" dirty="0">
              <a:ln>
                <a:noFill/>
              </a:ln>
              <a:solidFill>
                <a:schemeClr val="dk1"/>
              </a:solidFill>
              <a:effectLst/>
              <a:uLnTx/>
              <a:uFillTx/>
              <a:latin typeface="Verdana" panose="020B0604030504040204" pitchFamily="34" charset="0"/>
              <a:ea typeface="幼圆" panose="02010509060101010101" pitchFamily="49" charset="-122"/>
              <a:cs typeface="+mn-cs"/>
            </a:endParaRPr>
          </a:p>
        </p:txBody>
      </p:sp>
      <p:cxnSp>
        <p:nvCxnSpPr>
          <p:cNvPr id="14" name="直接箭头连接符 13"/>
          <p:cNvCxnSpPr>
            <a:stCxn id="13" idx="3"/>
            <a:endCxn id="7" idx="1"/>
          </p:cNvCxnSpPr>
          <p:nvPr/>
        </p:nvCxnSpPr>
        <p:spPr>
          <a:xfrm>
            <a:off x="4146550" y="5197475"/>
            <a:ext cx="1271588" cy="56515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7" idx="0"/>
            <a:endCxn id="24" idx="2"/>
          </p:cNvCxnSpPr>
          <p:nvPr/>
        </p:nvCxnSpPr>
        <p:spPr>
          <a:xfrm flipH="1" flipV="1">
            <a:off x="6757988" y="4854575"/>
            <a:ext cx="20638" cy="69215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5826125" y="4146550"/>
            <a:ext cx="1863725" cy="708025"/>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dk1"/>
                </a:solidFill>
                <a:effectLst/>
                <a:uLnTx/>
                <a:uFillTx/>
                <a:latin typeface="Verdana" panose="020B0604030504040204" pitchFamily="34" charset="0"/>
                <a:ea typeface="幼圆" panose="02010509060101010101" pitchFamily="49" charset="-122"/>
                <a:cs typeface="+mn-cs"/>
              </a:rPr>
              <a:t>距离最小的类别为最终类别</a:t>
            </a:r>
            <a:endParaRPr kumimoji="0" lang="zh-CN" altLang="en-US" sz="2000" b="1" i="0" u="none" strike="noStrike" kern="1200" cap="none" spc="0" normalizeH="0" baseline="0" noProof="0" dirty="0">
              <a:ln>
                <a:noFill/>
              </a:ln>
              <a:solidFill>
                <a:schemeClr val="dk1"/>
              </a:solidFill>
              <a:effectLst/>
              <a:uLnTx/>
              <a:uFillTx/>
              <a:latin typeface="Verdana" panose="020B0604030504040204" pitchFamily="34" charset="0"/>
              <a:ea typeface="幼圆" panose="02010509060101010101" pitchFamily="49" charset="-122"/>
              <a:cs typeface="+mn-cs"/>
            </a:endParaRPr>
          </a:p>
        </p:txBody>
      </p:sp>
      <p:sp>
        <p:nvSpPr>
          <p:cNvPr id="31" name="内容占位符 2"/>
          <p:cNvSpPr txBox="1"/>
          <p:nvPr/>
        </p:nvSpPr>
        <p:spPr>
          <a:xfrm>
            <a:off x="241300" y="2225675"/>
            <a:ext cx="8616950" cy="517525"/>
          </a:xfrm>
          <a:prstGeom prst="rect">
            <a:avLst/>
          </a:prstGeom>
        </p:spPr>
        <p:txBody>
          <a:bodyPr tIns="46800">
            <a:normAutofit/>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marR="0" lvl="1" indent="-342900" algn="l" defTabSz="914400" rtl="0" eaLnBrk="0" fontAlgn="base" latinLnBrk="0" hangingPunct="0">
              <a:lnSpc>
                <a:spcPct val="90000"/>
              </a:lnSpc>
              <a:spcBef>
                <a:spcPct val="10000"/>
              </a:spcBef>
              <a:spcAft>
                <a:spcPts val="400"/>
              </a:spcAft>
              <a:buClr>
                <a:srgbClr val="0C7B9C"/>
              </a:buClr>
              <a:buSzTx/>
              <a:buFont typeface="Wingdings" panose="05000000000000000000" pitchFamily="2" charset="2"/>
              <a:buChar char="ü"/>
              <a:defRPr/>
            </a:pPr>
            <a:r>
              <a:rPr kumimoji="0" lang="zh-CN" altLang="en-US" sz="2400" b="1" i="0" u="none" strike="noStrike" kern="1200" cap="none" spc="0" normalizeH="0" baseline="0" noProof="0" dirty="0" smtClean="0">
                <a:ln>
                  <a:noFill/>
                </a:ln>
                <a:solidFill>
                  <a:schemeClr val="tx1"/>
                </a:solidFill>
                <a:effectLst/>
                <a:uLnTx/>
                <a:uFillTx/>
                <a:latin typeface="+mn-lt"/>
                <a:ea typeface="幼圆" panose="02010509060101010101" pitchFamily="49" charset="-122"/>
                <a:cs typeface="+mn-cs"/>
              </a:rPr>
              <a:t>纠错</a:t>
            </a:r>
            <a:r>
              <a:rPr kumimoji="0" lang="zh-CN" altLang="en-US" sz="2400" b="1" i="0" u="none" strike="noStrike" kern="1200" cap="none" spc="0" normalizeH="0" baseline="0" noProof="0" dirty="0">
                <a:ln>
                  <a:noFill/>
                </a:ln>
                <a:solidFill>
                  <a:schemeClr val="tx1"/>
                </a:solidFill>
                <a:effectLst/>
                <a:uLnTx/>
                <a:uFillTx/>
                <a:latin typeface="+mn-lt"/>
                <a:ea typeface="幼圆" panose="02010509060101010101" pitchFamily="49" charset="-122"/>
                <a:cs typeface="+mn-cs"/>
              </a:rPr>
              <a:t>输出</a:t>
            </a:r>
            <a:r>
              <a:rPr kumimoji="0" lang="zh-CN" altLang="en-US" sz="2400" b="1" i="0" u="none" strike="noStrike" kern="1200" cap="none" spc="0" normalizeH="0" baseline="0" noProof="0" dirty="0" smtClean="0">
                <a:ln>
                  <a:noFill/>
                </a:ln>
                <a:solidFill>
                  <a:schemeClr val="tx1"/>
                </a:solidFill>
                <a:effectLst/>
                <a:uLnTx/>
                <a:uFillTx/>
                <a:latin typeface="+mn-lt"/>
                <a:ea typeface="幼圆" panose="02010509060101010101" pitchFamily="49" charset="-122"/>
                <a:cs typeface="+mn-cs"/>
              </a:rPr>
              <a:t>码（</a:t>
            </a:r>
            <a:r>
              <a:rPr kumimoji="0" lang="en-US" altLang="zh-CN" sz="2400" b="1" i="0" u="none" strike="noStrike" kern="1200" cap="none" spc="0" normalizeH="0" baseline="0" noProof="0" dirty="0" smtClean="0">
                <a:ln>
                  <a:noFill/>
                </a:ln>
                <a:solidFill>
                  <a:schemeClr val="tx1"/>
                </a:solidFill>
                <a:effectLst/>
                <a:uLnTx/>
                <a:uFillTx/>
                <a:latin typeface="+mn-lt"/>
                <a:ea typeface="幼圆" panose="02010509060101010101" pitchFamily="49" charset="-122"/>
                <a:cs typeface="+mn-cs"/>
              </a:rPr>
              <a:t>Error </a:t>
            </a:r>
            <a:r>
              <a:rPr kumimoji="0" lang="en-US" altLang="zh-CN" sz="2400" b="1" i="0" u="none" strike="noStrike" kern="1200" cap="none" spc="0" normalizeH="0" baseline="0" noProof="0" dirty="0">
                <a:ln>
                  <a:noFill/>
                </a:ln>
                <a:solidFill>
                  <a:schemeClr val="tx1"/>
                </a:solidFill>
                <a:effectLst/>
                <a:uLnTx/>
                <a:uFillTx/>
                <a:latin typeface="+mn-lt"/>
                <a:ea typeface="幼圆" panose="02010509060101010101" pitchFamily="49" charset="-122"/>
                <a:cs typeface="+mn-cs"/>
              </a:rPr>
              <a:t>Correcting Output </a:t>
            </a:r>
            <a:r>
              <a:rPr kumimoji="0" lang="en-US" altLang="zh-CN" sz="2400" b="1" i="0" u="none" strike="noStrike" kern="1200" cap="none" spc="0" normalizeH="0" baseline="0" noProof="0" dirty="0" smtClean="0">
                <a:ln>
                  <a:noFill/>
                </a:ln>
                <a:solidFill>
                  <a:schemeClr val="tx1"/>
                </a:solidFill>
                <a:effectLst/>
                <a:uLnTx/>
                <a:uFillTx/>
                <a:latin typeface="+mn-lt"/>
                <a:ea typeface="幼圆" panose="02010509060101010101" pitchFamily="49" charset="-122"/>
                <a:cs typeface="+mn-cs"/>
              </a:rPr>
              <a:t>Code, ECOC</a:t>
            </a:r>
            <a:r>
              <a:rPr kumimoji="0" lang="zh-CN" altLang="en-US" sz="2400" b="1" i="0" u="none" strike="noStrike" kern="1200" cap="none" spc="0" normalizeH="0" baseline="0" noProof="0" dirty="0" smtClean="0">
                <a:ln>
                  <a:noFill/>
                </a:ln>
                <a:solidFill>
                  <a:schemeClr val="tx1"/>
                </a:solidFill>
                <a:effectLst/>
                <a:uLnTx/>
                <a:uFillTx/>
                <a:latin typeface="+mn-lt"/>
                <a:ea typeface="幼圆" panose="02010509060101010101" pitchFamily="49" charset="-122"/>
                <a:cs typeface="+mn-cs"/>
              </a:rPr>
              <a:t>）</a:t>
            </a:r>
            <a:endParaRPr kumimoji="0" lang="zh-CN" altLang="en-US" sz="2400" b="1" i="0" u="none" strike="noStrike" kern="1200" cap="none" spc="0" normalizeH="0" baseline="0" noProof="0" dirty="0">
              <a:ln>
                <a:noFill/>
              </a:ln>
              <a:solidFill>
                <a:schemeClr val="tx1"/>
              </a:solidFill>
              <a:effectLst/>
              <a:uLnTx/>
              <a:uFillTx/>
              <a:latin typeface="+mn-lt"/>
              <a:ea typeface="幼圆" panose="02010509060101010101" pitchFamily="49" charset="-122"/>
              <a:cs typeface="+mn-cs"/>
            </a:endParaRPr>
          </a:p>
        </p:txBody>
      </p:sp>
      <p:cxnSp>
        <p:nvCxnSpPr>
          <p:cNvPr id="22" name="直接箭头连接符 21"/>
          <p:cNvCxnSpPr>
            <a:stCxn id="7" idx="0"/>
            <a:endCxn id="24" idx="0"/>
          </p:cNvCxnSpPr>
          <p:nvPr/>
        </p:nvCxnSpPr>
        <p:spPr>
          <a:xfrm>
            <a:off x="6757988" y="3614738"/>
            <a:ext cx="0" cy="531813"/>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40300"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四、多分类学习</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7" name="内容占位符 2"/>
          <p:cNvSpPr>
            <a:spLocks noGrp="1"/>
          </p:cNvSpPr>
          <p:nvPr>
            <p:ph idx="1"/>
          </p:nvPr>
        </p:nvSpPr>
        <p:spPr>
          <a:ln/>
        </p:spPr>
        <p:txBody>
          <a:bodyPr vert="horz" wrap="square" lIns="90488" tIns="44450" rIns="90488" bIns="44450" anchor="t" anchorCtr="0"/>
          <a:p>
            <a:r>
              <a:rPr lang="zh-CN" altLang="en-US" dirty="0">
                <a:ea typeface="宋体" panose="02010600030101010101" pitchFamily="2" charset="-122"/>
              </a:rPr>
              <a:t>纠错输出码：二元码和三元码</a:t>
            </a:r>
            <a:endParaRPr lang="en-US" altLang="zh-CN" dirty="0">
              <a:ea typeface="宋体" panose="02010600030101010101" pitchFamily="2" charset="-122"/>
            </a:endParaRPr>
          </a:p>
          <a:p>
            <a:pPr>
              <a:buNone/>
            </a:pPr>
            <a:r>
              <a:rPr lang="zh-CN" altLang="en-US" dirty="0">
                <a:ea typeface="宋体" panose="02010600030101010101" pitchFamily="2" charset="-122"/>
              </a:rPr>
              <a:t>    </a:t>
            </a:r>
            <a:r>
              <a:rPr lang="en-US" altLang="zh-CN" dirty="0">
                <a:ea typeface="宋体" panose="02010600030101010101" pitchFamily="2" charset="-122"/>
              </a:rPr>
              <a:t> </a:t>
            </a:r>
            <a:endParaRPr lang="en-US" altLang="zh-CN" dirty="0">
              <a:ea typeface="宋体" panose="02010600030101010101" pitchFamily="2" charset="-122"/>
            </a:endParaRPr>
          </a:p>
          <a:p>
            <a:pPr>
              <a:buNone/>
            </a:pPr>
            <a:endParaRPr lang="en-US" altLang="zh-CN" dirty="0">
              <a:ea typeface="宋体" panose="02010600030101010101" pitchFamily="2" charset="-122"/>
            </a:endParaRPr>
          </a:p>
          <a:p>
            <a:pPr>
              <a:buNone/>
            </a:pPr>
            <a:r>
              <a:rPr lang="en-US" altLang="zh-CN" dirty="0">
                <a:ea typeface="宋体" panose="02010600030101010101" pitchFamily="2" charset="-122"/>
              </a:rPr>
              <a:t>                       </a:t>
            </a:r>
            <a:endParaRPr lang="en-US" altLang="zh-CN" dirty="0">
              <a:ea typeface="宋体" panose="02010600030101010101" pitchFamily="2" charset="-122"/>
            </a:endParaRPr>
          </a:p>
          <a:p>
            <a:pPr>
              <a:buNone/>
            </a:pPr>
            <a:endParaRPr lang="zh-CN" altLang="en-US" dirty="0">
              <a:ea typeface="宋体" panose="02010600030101010101" pitchFamily="2" charset="-122"/>
            </a:endParaRPr>
          </a:p>
        </p:txBody>
      </p:sp>
      <p:sp>
        <p:nvSpPr>
          <p:cNvPr id="142338" name="TextBox 8"/>
          <p:cNvSpPr txBox="1"/>
          <p:nvPr/>
        </p:nvSpPr>
        <p:spPr>
          <a:xfrm>
            <a:off x="280988" y="4724400"/>
            <a:ext cx="8689975" cy="1016000"/>
          </a:xfrm>
          <a:prstGeom prst="rect">
            <a:avLst/>
          </a:prstGeom>
          <a:noFill/>
          <a:ln w="9525">
            <a:noFill/>
          </a:ln>
        </p:spPr>
        <p:txBody>
          <a:bodyPr anchor="t" anchorCtr="0">
            <a:spAutoFit/>
          </a:bodyPr>
          <a:p>
            <a:pPr marL="342900" indent="-342900" eaLnBrk="0" hangingPunct="0">
              <a:buClr>
                <a:schemeClr val="tx2"/>
              </a:buClr>
              <a:buFont typeface="Wingdings" panose="05000000000000000000" pitchFamily="2" charset="2"/>
              <a:buChar char="l"/>
            </a:pPr>
            <a:r>
              <a:rPr lang="zh-CN" altLang="en-US" sz="2000" dirty="0">
                <a:latin typeface="幼圆" panose="02010509060101010101" pitchFamily="49" charset="-122"/>
                <a:ea typeface="幼圆" panose="02010509060101010101" pitchFamily="49" charset="-122"/>
              </a:rPr>
              <a:t>对分类器错误有一定容忍和修正能力，编码越长、纠错能力越强</a:t>
            </a:r>
            <a:endParaRPr lang="en-US" altLang="zh-CN" sz="2000" dirty="0">
              <a:latin typeface="幼圆" panose="02010509060101010101" pitchFamily="49" charset="-122"/>
              <a:ea typeface="幼圆" panose="02010509060101010101" pitchFamily="49" charset="-122"/>
            </a:endParaRPr>
          </a:p>
          <a:p>
            <a:pPr marL="342900" indent="-342900" eaLnBrk="0" hangingPunct="0">
              <a:buClr>
                <a:schemeClr val="tx2"/>
              </a:buClr>
              <a:buFont typeface="Wingdings" panose="05000000000000000000" pitchFamily="2" charset="2"/>
              <a:buChar char="l"/>
            </a:pPr>
            <a:r>
              <a:rPr lang="zh-CN" altLang="en-US" sz="2000" dirty="0">
                <a:latin typeface="幼圆" panose="02010509060101010101" pitchFamily="49" charset="-122"/>
                <a:ea typeface="幼圆" panose="02010509060101010101" pitchFamily="49" charset="-122"/>
              </a:rPr>
              <a:t>对同等长度的编码，理论上来说，任意两个类别之间的编码距离越远，则纠错能力越强</a:t>
            </a:r>
            <a:endParaRPr lang="en-US" altLang="zh-CN" sz="2000" dirty="0">
              <a:latin typeface="幼圆" panose="02010509060101010101" pitchFamily="49" charset="-122"/>
              <a:ea typeface="幼圆" panose="02010509060101010101" pitchFamily="49" charset="-122"/>
            </a:endParaRPr>
          </a:p>
        </p:txBody>
      </p:sp>
      <p:pic>
        <p:nvPicPr>
          <p:cNvPr id="142339" name="Picture 2"/>
          <p:cNvPicPr>
            <a:picLocks noChangeAspect="1"/>
          </p:cNvPicPr>
          <p:nvPr/>
        </p:nvPicPr>
        <p:blipFill>
          <a:blip r:embed="rId1"/>
          <a:stretch>
            <a:fillRect/>
          </a:stretch>
        </p:blipFill>
        <p:spPr>
          <a:xfrm>
            <a:off x="477838" y="1884363"/>
            <a:ext cx="8088312" cy="2687637"/>
          </a:xfrm>
          <a:prstGeom prst="rect">
            <a:avLst/>
          </a:prstGeom>
          <a:noFill/>
          <a:ln w="9525">
            <a:noFill/>
          </a:ln>
        </p:spPr>
      </p:pic>
      <p:sp>
        <p:nvSpPr>
          <p:cNvPr id="142340"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四、多分类学习</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4385" name="Picture 4" descr="未命名"/>
          <p:cNvPicPr>
            <a:picLocks noChangeAspect="1"/>
          </p:cNvPicPr>
          <p:nvPr/>
        </p:nvPicPr>
        <p:blipFill>
          <a:blip r:embed="rId1"/>
          <a:stretch>
            <a:fillRect/>
          </a:stretch>
        </p:blipFill>
        <p:spPr>
          <a:xfrm>
            <a:off x="3343275" y="2819400"/>
            <a:ext cx="762000" cy="660400"/>
          </a:xfrm>
          <a:prstGeom prst="rect">
            <a:avLst/>
          </a:prstGeom>
          <a:noFill/>
          <a:ln w="9525">
            <a:noFill/>
          </a:ln>
        </p:spPr>
      </p:pic>
      <p:sp>
        <p:nvSpPr>
          <p:cNvPr id="144386" name="Text Box 5"/>
          <p:cNvSpPr txBox="1"/>
          <p:nvPr/>
        </p:nvSpPr>
        <p:spPr>
          <a:xfrm>
            <a:off x="838200" y="1447800"/>
            <a:ext cx="7302500" cy="708025"/>
          </a:xfrm>
          <a:prstGeom prst="rect">
            <a:avLst/>
          </a:prstGeom>
          <a:noFill/>
          <a:ln w="9525">
            <a:noFill/>
          </a:ln>
        </p:spPr>
        <p:txBody>
          <a:bodyPr anchor="t" anchorCtr="0">
            <a:spAutoFit/>
          </a:bodyPr>
          <a:p>
            <a:pPr algn="ctr" eaLnBrk="0" hangingPunct="0">
              <a:buClrTx/>
              <a:buFontTx/>
            </a:pPr>
            <a:r>
              <a:rPr lang="zh-CN" altLang="en-US" sz="4000" dirty="0">
                <a:latin typeface="Times New Roman" panose="02020603050405020304" pitchFamily="18" charset="0"/>
                <a:ea typeface="楷体_GB2312" pitchFamily="49" charset="-122"/>
              </a:rPr>
              <a:t>第</a:t>
            </a:r>
            <a:r>
              <a:rPr lang="en-US" altLang="zh-CN" sz="4000" dirty="0">
                <a:latin typeface="Times New Roman" panose="02020603050405020304" pitchFamily="18" charset="0"/>
                <a:ea typeface="楷体_GB2312" pitchFamily="49" charset="-122"/>
              </a:rPr>
              <a:t>4</a:t>
            </a:r>
            <a:r>
              <a:rPr lang="zh-CN" altLang="en-US" sz="4000" dirty="0">
                <a:latin typeface="Times New Roman" panose="02020603050405020304" pitchFamily="18" charset="0"/>
                <a:ea typeface="楷体_GB2312" pitchFamily="49" charset="-122"/>
              </a:rPr>
              <a:t>章：支持向量机学习</a:t>
            </a:r>
            <a:endParaRPr lang="zh-CN" altLang="en-US" sz="4000" dirty="0">
              <a:latin typeface="Times New Roman" panose="02020603050405020304" pitchFamily="18" charset="0"/>
              <a:ea typeface="楷体_GB2312" pitchFamily="49" charset="-122"/>
            </a:endParaRPr>
          </a:p>
        </p:txBody>
      </p:sp>
      <p:sp>
        <p:nvSpPr>
          <p:cNvPr id="144387" name="Text Box 8"/>
          <p:cNvSpPr txBox="1"/>
          <p:nvPr/>
        </p:nvSpPr>
        <p:spPr>
          <a:xfrm>
            <a:off x="684213" y="1270000"/>
            <a:ext cx="792162" cy="365125"/>
          </a:xfrm>
          <a:prstGeom prst="rect">
            <a:avLst/>
          </a:prstGeom>
          <a:noFill/>
          <a:ln w="9525">
            <a:noFill/>
          </a:ln>
        </p:spPr>
        <p:txBody>
          <a:bodyPr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pic>
        <p:nvPicPr>
          <p:cNvPr id="144388" name="图片 11" descr="3.png"/>
          <p:cNvPicPr>
            <a:picLocks noChangeAspect="1"/>
          </p:cNvPicPr>
          <p:nvPr/>
        </p:nvPicPr>
        <p:blipFill>
          <a:blip r:embed="rId2"/>
          <a:stretch>
            <a:fillRect/>
          </a:stretch>
        </p:blipFill>
        <p:spPr>
          <a:xfrm>
            <a:off x="2516188" y="3733800"/>
            <a:ext cx="628650" cy="628650"/>
          </a:xfrm>
          <a:prstGeom prst="rect">
            <a:avLst/>
          </a:prstGeom>
          <a:noFill/>
          <a:ln w="9525">
            <a:noFill/>
          </a:ln>
        </p:spPr>
      </p:pic>
      <p:sp>
        <p:nvSpPr>
          <p:cNvPr id="144389" name="文本框 6"/>
          <p:cNvSpPr txBox="1"/>
          <p:nvPr/>
        </p:nvSpPr>
        <p:spPr>
          <a:xfrm>
            <a:off x="1981200" y="2905125"/>
            <a:ext cx="1262063" cy="523875"/>
          </a:xfrm>
          <a:prstGeom prst="rect">
            <a:avLst/>
          </a:prstGeom>
          <a:noFill/>
          <a:ln w="9525">
            <a:noFill/>
          </a:ln>
        </p:spPr>
        <p:txBody>
          <a:bodyPr wrap="none" anchor="t" anchorCtr="0">
            <a:spAutoFit/>
          </a:bodyPr>
          <a:p>
            <a:pPr>
              <a:buClrTx/>
              <a:buFontTx/>
            </a:pPr>
            <a:r>
              <a:rPr lang="zh-CN" altLang="en-US" dirty="0">
                <a:latin typeface="微软雅黑" panose="020B0503020204020204" pitchFamily="34" charset="-122"/>
                <a:ea typeface="微软雅黑" panose="020B0503020204020204" pitchFamily="34" charset="-122"/>
              </a:rPr>
              <a:t>蒋良孝</a:t>
            </a:r>
            <a:endParaRPr lang="zh-CN" altLang="en-US" dirty="0">
              <a:latin typeface="微软雅黑" panose="020B0503020204020204" pitchFamily="34" charset="-122"/>
              <a:ea typeface="微软雅黑" panose="020B0503020204020204" pitchFamily="34" charset="-122"/>
            </a:endParaRPr>
          </a:p>
        </p:txBody>
      </p:sp>
      <p:sp>
        <p:nvSpPr>
          <p:cNvPr id="144390" name="文本框 7"/>
          <p:cNvSpPr txBox="1"/>
          <p:nvPr/>
        </p:nvSpPr>
        <p:spPr>
          <a:xfrm>
            <a:off x="4052888" y="2919413"/>
            <a:ext cx="3262312" cy="461962"/>
          </a:xfrm>
          <a:prstGeom prst="rect">
            <a:avLst/>
          </a:prstGeom>
          <a:noFill/>
          <a:ln w="9525">
            <a:noFill/>
          </a:ln>
        </p:spPr>
        <p:txBody>
          <a:bodyPr wrap="none" anchor="t" anchorCtr="0">
            <a:spAutoFit/>
          </a:bodyPr>
          <a:p>
            <a:pPr>
              <a:buClrTx/>
              <a:buFontTx/>
            </a:pPr>
            <a:r>
              <a:rPr lang="zh-CN" altLang="en-US" sz="2400" dirty="0">
                <a:latin typeface="微软雅黑" panose="020B0503020204020204" pitchFamily="34" charset="-122"/>
                <a:ea typeface="微软雅黑" panose="020B0503020204020204" pitchFamily="34" charset="-122"/>
              </a:rPr>
              <a:t>中国地质大学（武汉）</a:t>
            </a:r>
            <a:endParaRPr lang="zh-CN" altLang="en-US" sz="2400" dirty="0">
              <a:latin typeface="微软雅黑" panose="020B0503020204020204" pitchFamily="34" charset="-122"/>
              <a:ea typeface="微软雅黑" panose="020B0503020204020204" pitchFamily="34" charset="-122"/>
            </a:endParaRPr>
          </a:p>
        </p:txBody>
      </p:sp>
      <p:cxnSp>
        <p:nvCxnSpPr>
          <p:cNvPr id="144391" name="直接连接符 9"/>
          <p:cNvCxnSpPr/>
          <p:nvPr/>
        </p:nvCxnSpPr>
        <p:spPr>
          <a:xfrm>
            <a:off x="3275013" y="2819400"/>
            <a:ext cx="0" cy="635000"/>
          </a:xfrm>
          <a:prstGeom prst="line">
            <a:avLst/>
          </a:prstGeom>
          <a:ln w="38100" cap="flat" cmpd="sng">
            <a:solidFill>
              <a:srgbClr val="0000FF"/>
            </a:solidFill>
            <a:prstDash val="solid"/>
            <a:round/>
            <a:headEnd type="none" w="med" len="med"/>
            <a:tailEnd type="none" w="med" len="med"/>
          </a:ln>
        </p:spPr>
      </p:cxnSp>
      <p:sp>
        <p:nvSpPr>
          <p:cNvPr id="144392" name="文本框 1"/>
          <p:cNvSpPr txBox="1"/>
          <p:nvPr/>
        </p:nvSpPr>
        <p:spPr>
          <a:xfrm>
            <a:off x="3200400" y="4419600"/>
            <a:ext cx="2625725" cy="461963"/>
          </a:xfrm>
          <a:prstGeom prst="rect">
            <a:avLst/>
          </a:prstGeom>
          <a:noFill/>
          <a:ln w="9525">
            <a:noFill/>
          </a:ln>
        </p:spPr>
        <p:txBody>
          <a:bodyPr wrap="none" anchor="t" anchorCtr="0">
            <a:spAutoFit/>
          </a:bodyPr>
          <a:p>
            <a:pPr eaLnBrk="0" hangingPunct="0">
              <a:buClrTx/>
              <a:buFontTx/>
            </a:pPr>
            <a:r>
              <a:rPr lang="en-US" altLang="zh-CN" sz="2400" dirty="0">
                <a:latin typeface="Times New Roman" panose="02020603050405020304" pitchFamily="18" charset="0"/>
                <a:ea typeface="黑体" panose="02010609060101010101" pitchFamily="49" charset="-122"/>
              </a:rPr>
              <a:t>ljiang@cug.edu.cn</a:t>
            </a:r>
            <a:endParaRPr lang="zh-CN" altLang="en-US" sz="2400" dirty="0">
              <a:latin typeface="Times New Roman" panose="02020603050405020304" pitchFamily="18" charset="0"/>
              <a:ea typeface="黑体" panose="02010609060101010101" pitchFamily="49" charset="-122"/>
            </a:endParaRPr>
          </a:p>
        </p:txBody>
      </p:sp>
      <p:sp>
        <p:nvSpPr>
          <p:cNvPr id="144393" name="文本框 1"/>
          <p:cNvSpPr txBox="1"/>
          <p:nvPr/>
        </p:nvSpPr>
        <p:spPr>
          <a:xfrm>
            <a:off x="3049588" y="3805238"/>
            <a:ext cx="3570287" cy="461962"/>
          </a:xfrm>
          <a:prstGeom prst="rect">
            <a:avLst/>
          </a:prstGeom>
          <a:noFill/>
          <a:ln w="9525">
            <a:noFill/>
          </a:ln>
        </p:spPr>
        <p:txBody>
          <a:bodyPr wrap="none" anchor="t" anchorCtr="0">
            <a:spAutoFit/>
          </a:bodyPr>
          <a:p>
            <a:pPr eaLnBrk="0" hangingPunct="0">
              <a:buClrTx/>
              <a:buFontTx/>
            </a:pPr>
            <a:r>
              <a:rPr lang="zh-CN" altLang="en-US" sz="2400" b="0" dirty="0">
                <a:solidFill>
                  <a:srgbClr val="0000FF"/>
                </a:solidFill>
                <a:latin typeface="华文行楷" panose="02010800040101010101" pitchFamily="2" charset="-122"/>
                <a:ea typeface="华文行楷" panose="02010800040101010101" pitchFamily="2" charset="-122"/>
              </a:rPr>
              <a:t>机器学习与数据挖掘团队</a:t>
            </a:r>
            <a:endParaRPr lang="zh-CN" altLang="en-US" sz="2400" b="0" dirty="0">
              <a:solidFill>
                <a:srgbClr val="0000FF"/>
              </a:solidFill>
              <a:latin typeface="华文行楷" panose="02010800040101010101" pitchFamily="2" charset="-122"/>
              <a:ea typeface="华文行楷" panose="02010800040101010101" pitchFamily="2" charset="-122"/>
            </a:endParaRPr>
          </a:p>
        </p:txBody>
      </p:sp>
      <p:sp>
        <p:nvSpPr>
          <p:cNvPr id="144394" name="矩形 28"/>
          <p:cNvSpPr/>
          <p:nvPr/>
        </p:nvSpPr>
        <p:spPr>
          <a:xfrm>
            <a:off x="2362200" y="5114925"/>
            <a:ext cx="4572000" cy="523875"/>
          </a:xfrm>
          <a:prstGeom prst="rect">
            <a:avLst/>
          </a:prstGeom>
          <a:noFill/>
          <a:ln w="9525">
            <a:noFill/>
          </a:ln>
        </p:spPr>
        <p:txBody>
          <a:bodyPr anchor="t" anchorCtr="0">
            <a:spAutoFit/>
          </a:bodyPr>
          <a:p>
            <a:pPr algn="ctr" eaLnBrk="0" hangingPunct="0">
              <a:buClrTx/>
              <a:buFontTx/>
            </a:pPr>
            <a:r>
              <a:rPr lang="en-US" altLang="zh-CN" b="0" dirty="0">
                <a:latin typeface="Times New Roman" panose="02020603050405020304" pitchFamily="18" charset="0"/>
                <a:ea typeface="黑体" panose="02010609060101010101" pitchFamily="49" charset="-122"/>
                <a:hlinkClick r:id="rId3"/>
              </a:rPr>
              <a:t>http://grzy.cug.edu.cn/jlx/</a:t>
            </a:r>
            <a:endParaRPr lang="zh-CN" altLang="en-US" b="0" dirty="0">
              <a:solidFill>
                <a:srgbClr val="0000FF"/>
              </a:solidFill>
              <a:latin typeface="Times New Roman" panose="02020603050405020304" pitchFamily="18" charset="0"/>
              <a:ea typeface="黑体" panose="02010609060101010101"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Rectangle 3"/>
          <p:cNvSpPr txBox="1"/>
          <p:nvPr/>
        </p:nvSpPr>
        <p:spPr>
          <a:xfrm>
            <a:off x="914400" y="1752600"/>
            <a:ext cx="7162800" cy="4724400"/>
          </a:xfrm>
          <a:prstGeom prst="rect">
            <a:avLst/>
          </a:prstGeom>
          <a:noFill/>
          <a:ln w="9525">
            <a:noFill/>
          </a:ln>
        </p:spPr>
        <p:txBody>
          <a:bodyPr anchor="t" anchorCtr="0"/>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solidFill>
                  <a:srgbClr val="FF0000"/>
                </a:solidFill>
                <a:latin typeface="Times New Roman" panose="02020603050405020304" pitchFamily="18" charset="0"/>
                <a:ea typeface="黑体" panose="02010609060101010101" pitchFamily="49" charset="-122"/>
              </a:rPr>
              <a:t>第</a:t>
            </a:r>
            <a:r>
              <a:rPr lang="en-US" altLang="zh-CN" sz="2000" b="0" dirty="0">
                <a:solidFill>
                  <a:srgbClr val="FF0000"/>
                </a:solidFill>
                <a:latin typeface="Times New Roman" panose="02020603050405020304" pitchFamily="18" charset="0"/>
                <a:ea typeface="黑体" panose="02010609060101010101" pitchFamily="49" charset="-122"/>
              </a:rPr>
              <a:t>1</a:t>
            </a:r>
            <a:r>
              <a:rPr lang="zh-CN" altLang="en-US" sz="2000" b="0" dirty="0">
                <a:solidFill>
                  <a:srgbClr val="FF0000"/>
                </a:solidFill>
                <a:latin typeface="Times New Roman" panose="02020603050405020304" pitchFamily="18" charset="0"/>
                <a:ea typeface="黑体" panose="02010609060101010101" pitchFamily="49" charset="-122"/>
              </a:rPr>
              <a:t>章：绪论</a:t>
            </a:r>
            <a:endParaRPr lang="en-US" altLang="zh-CN" sz="2000" b="0" dirty="0">
              <a:solidFill>
                <a:srgbClr val="FF0000"/>
              </a:solidFill>
              <a:latin typeface="Arial" panose="020B0604020202020204" pitchFamily="34" charset="0"/>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solidFill>
                  <a:srgbClr val="FF0000"/>
                </a:solidFill>
                <a:latin typeface="Arial" panose="020B0604020202020204" pitchFamily="34" charset="0"/>
              </a:rPr>
              <a:t>第</a:t>
            </a:r>
            <a:r>
              <a:rPr lang="en-US" altLang="zh-CN" sz="2000" b="0" dirty="0">
                <a:solidFill>
                  <a:srgbClr val="FF0000"/>
                </a:solidFill>
                <a:latin typeface="Arial" panose="020B0604020202020204" pitchFamily="34" charset="0"/>
              </a:rPr>
              <a:t>2</a:t>
            </a:r>
            <a:r>
              <a:rPr lang="zh-CN" altLang="en-US" sz="2000" b="0" dirty="0">
                <a:solidFill>
                  <a:srgbClr val="FF0000"/>
                </a:solidFill>
                <a:latin typeface="Arial" panose="020B0604020202020204" pitchFamily="34" charset="0"/>
              </a:rPr>
              <a:t>章：模型评估与选择</a:t>
            </a:r>
            <a:endParaRPr lang="zh-CN" altLang="en-US" sz="2000" b="0" dirty="0">
              <a:solidFill>
                <a:srgbClr val="FF0000"/>
              </a:solidFill>
              <a:latin typeface="Arial" panose="020B0604020202020204" pitchFamily="34" charset="0"/>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Arial" panose="020B0604020202020204" pitchFamily="34" charset="0"/>
              </a:rPr>
              <a:t>第</a:t>
            </a:r>
            <a:r>
              <a:rPr lang="en-US" altLang="zh-CN" sz="2000" b="0" dirty="0">
                <a:latin typeface="Arial" panose="020B0604020202020204" pitchFamily="34" charset="0"/>
              </a:rPr>
              <a:t>3</a:t>
            </a:r>
            <a:r>
              <a:rPr lang="zh-CN" altLang="en-US" sz="2000" b="0" dirty="0">
                <a:latin typeface="Arial" panose="020B0604020202020204" pitchFamily="34" charset="0"/>
              </a:rPr>
              <a:t>章：线性模型</a:t>
            </a:r>
            <a:endParaRPr lang="zh-CN" altLang="en-US" sz="2000" b="0" dirty="0">
              <a:latin typeface="Arial" panose="020B0604020202020204" pitchFamily="34" charset="0"/>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Arial" panose="020B0604020202020204" pitchFamily="34" charset="0"/>
              </a:rPr>
              <a:t>第</a:t>
            </a:r>
            <a:r>
              <a:rPr lang="en-US" altLang="zh-CN" sz="2000" b="0" dirty="0">
                <a:latin typeface="Arial" panose="020B0604020202020204" pitchFamily="34" charset="0"/>
              </a:rPr>
              <a:t>4</a:t>
            </a:r>
            <a:r>
              <a:rPr lang="zh-CN" altLang="en-US" sz="2000" b="0" dirty="0">
                <a:latin typeface="Arial" panose="020B0604020202020204" pitchFamily="34" charset="0"/>
              </a:rPr>
              <a:t>章：决策树</a:t>
            </a:r>
            <a:endParaRPr lang="zh-CN" altLang="en-US" sz="2000" b="0" dirty="0">
              <a:latin typeface="Arial" panose="020B0604020202020204" pitchFamily="34" charset="0"/>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Arial" panose="020B0604020202020204" pitchFamily="34" charset="0"/>
              </a:rPr>
              <a:t>第</a:t>
            </a:r>
            <a:r>
              <a:rPr lang="en-US" altLang="zh-CN" sz="2000" b="0" dirty="0">
                <a:latin typeface="Arial" panose="020B0604020202020204" pitchFamily="34" charset="0"/>
              </a:rPr>
              <a:t>5</a:t>
            </a:r>
            <a:r>
              <a:rPr lang="zh-CN" altLang="en-US" sz="2000" b="0" dirty="0">
                <a:latin typeface="Arial" panose="020B0604020202020204" pitchFamily="34" charset="0"/>
              </a:rPr>
              <a:t>章：神经网络</a:t>
            </a:r>
            <a:endParaRPr lang="zh-CN" altLang="en-US" sz="2000" b="0" dirty="0">
              <a:latin typeface="Arial" panose="020B0604020202020204" pitchFamily="34" charset="0"/>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Arial" panose="020B0604020202020204" pitchFamily="34" charset="0"/>
              </a:rPr>
              <a:t>第</a:t>
            </a:r>
            <a:r>
              <a:rPr lang="en-US" altLang="zh-CN" sz="2000" b="0" dirty="0">
                <a:latin typeface="Arial" panose="020B0604020202020204" pitchFamily="34" charset="0"/>
              </a:rPr>
              <a:t>6</a:t>
            </a:r>
            <a:r>
              <a:rPr lang="zh-CN" altLang="en-US" sz="2000" b="0" dirty="0">
                <a:latin typeface="Arial" panose="020B0604020202020204" pitchFamily="34" charset="0"/>
              </a:rPr>
              <a:t>章：支持向量机</a:t>
            </a:r>
            <a:endParaRPr lang="zh-CN" altLang="en-US" sz="2000" b="0" dirty="0">
              <a:latin typeface="Arial" panose="020B0604020202020204" pitchFamily="34" charset="0"/>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Arial" panose="020B0604020202020204" pitchFamily="34" charset="0"/>
              </a:rPr>
              <a:t>第</a:t>
            </a:r>
            <a:r>
              <a:rPr lang="en-US" altLang="zh-CN" sz="2000" b="0" dirty="0">
                <a:latin typeface="Arial" panose="020B0604020202020204" pitchFamily="34" charset="0"/>
              </a:rPr>
              <a:t>7</a:t>
            </a:r>
            <a:r>
              <a:rPr lang="zh-CN" altLang="en-US" sz="2000" b="0" dirty="0">
                <a:latin typeface="Arial" panose="020B0604020202020204" pitchFamily="34" charset="0"/>
              </a:rPr>
              <a:t>章：贝叶斯分类器</a:t>
            </a:r>
            <a:endParaRPr lang="zh-CN" altLang="en-US" sz="2000" b="0" dirty="0">
              <a:latin typeface="Arial" panose="020B0604020202020204" pitchFamily="34" charset="0"/>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Arial" panose="020B0604020202020204" pitchFamily="34" charset="0"/>
              </a:rPr>
              <a:t>第</a:t>
            </a:r>
            <a:r>
              <a:rPr lang="en-US" altLang="zh-CN" sz="2000" b="0" dirty="0">
                <a:latin typeface="Arial" panose="020B0604020202020204" pitchFamily="34" charset="0"/>
              </a:rPr>
              <a:t>8</a:t>
            </a:r>
            <a:r>
              <a:rPr lang="zh-CN" altLang="en-US" sz="2000" b="0" dirty="0">
                <a:latin typeface="Arial" panose="020B0604020202020204" pitchFamily="34" charset="0"/>
              </a:rPr>
              <a:t>章：集成学习</a:t>
            </a:r>
            <a:endParaRPr lang="zh-CN" altLang="en-US" sz="2000" b="0" dirty="0">
              <a:latin typeface="Arial" panose="020B0604020202020204" pitchFamily="34" charset="0"/>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Arial" panose="020B0604020202020204" pitchFamily="34" charset="0"/>
              </a:rPr>
              <a:t>第</a:t>
            </a:r>
            <a:r>
              <a:rPr lang="en-US" altLang="zh-CN" sz="2000" b="0" dirty="0">
                <a:latin typeface="Arial" panose="020B0604020202020204" pitchFamily="34" charset="0"/>
              </a:rPr>
              <a:t>9</a:t>
            </a:r>
            <a:r>
              <a:rPr lang="zh-CN" altLang="en-US" sz="2000" b="0" dirty="0">
                <a:latin typeface="Arial" panose="020B0604020202020204" pitchFamily="34" charset="0"/>
              </a:rPr>
              <a:t>章：聚类</a:t>
            </a:r>
            <a:endParaRPr lang="zh-CN" altLang="en-US" sz="2000" b="0" dirty="0">
              <a:latin typeface="Arial" panose="020B0604020202020204" pitchFamily="34" charset="0"/>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Arial" panose="020B0604020202020204" pitchFamily="34" charset="0"/>
              </a:rPr>
              <a:t>第</a:t>
            </a:r>
            <a:r>
              <a:rPr lang="en-US" altLang="zh-CN" sz="2000" b="0" dirty="0">
                <a:latin typeface="Arial" panose="020B0604020202020204" pitchFamily="34" charset="0"/>
              </a:rPr>
              <a:t>10</a:t>
            </a:r>
            <a:r>
              <a:rPr lang="zh-CN" altLang="en-US" sz="2000" b="0" dirty="0">
                <a:latin typeface="Arial" panose="020B0604020202020204" pitchFamily="34" charset="0"/>
              </a:rPr>
              <a:t>章：降维与度量学习</a:t>
            </a:r>
            <a:endParaRPr lang="zh-CN" altLang="en-US" sz="2000" b="0" dirty="0">
              <a:latin typeface="Arial" panose="020B0604020202020204" pitchFamily="34" charset="0"/>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Arial" panose="020B0604020202020204" pitchFamily="34" charset="0"/>
              </a:rPr>
              <a:t>第</a:t>
            </a:r>
            <a:r>
              <a:rPr lang="en-US" altLang="zh-CN" sz="2000" b="0" dirty="0">
                <a:latin typeface="Arial" panose="020B0604020202020204" pitchFamily="34" charset="0"/>
              </a:rPr>
              <a:t>11</a:t>
            </a:r>
            <a:r>
              <a:rPr lang="zh-CN" altLang="en-US" sz="2000" b="0" dirty="0">
                <a:latin typeface="Arial" panose="020B0604020202020204" pitchFamily="34" charset="0"/>
              </a:rPr>
              <a:t>章：特征选择与稀疏学习     </a:t>
            </a:r>
            <a:r>
              <a:rPr lang="zh-CN" altLang="en-US" sz="2000" b="0" dirty="0">
                <a:latin typeface="Times New Roman" panose="02020603050405020304" pitchFamily="18" charset="0"/>
                <a:ea typeface="黑体" panose="02010609060101010101" pitchFamily="49" charset="-122"/>
              </a:rPr>
              <a:t>第</a:t>
            </a:r>
            <a:r>
              <a:rPr lang="en-US" altLang="zh-CN" sz="2000" b="0" dirty="0">
                <a:latin typeface="Times New Roman" panose="02020603050405020304" pitchFamily="18" charset="0"/>
                <a:ea typeface="黑体" panose="02010609060101010101" pitchFamily="49" charset="-122"/>
              </a:rPr>
              <a:t>14</a:t>
            </a:r>
            <a:r>
              <a:rPr lang="zh-CN" altLang="en-US" sz="2000" b="0" dirty="0">
                <a:latin typeface="Times New Roman" panose="02020603050405020304" pitchFamily="18" charset="0"/>
                <a:ea typeface="黑体" panose="02010609060101010101" pitchFamily="49" charset="-122"/>
              </a:rPr>
              <a:t>章：概率图模型</a:t>
            </a:r>
            <a:endParaRPr lang="zh-CN" altLang="en-US" sz="2000" b="0" dirty="0">
              <a:latin typeface="Arial" panose="020B0604020202020204" pitchFamily="34" charset="0"/>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Arial" panose="020B0604020202020204" pitchFamily="34" charset="0"/>
              </a:rPr>
              <a:t>第</a:t>
            </a:r>
            <a:r>
              <a:rPr lang="en-US" altLang="zh-CN" sz="2000" b="0" dirty="0">
                <a:latin typeface="Arial" panose="020B0604020202020204" pitchFamily="34" charset="0"/>
              </a:rPr>
              <a:t>12</a:t>
            </a:r>
            <a:r>
              <a:rPr lang="zh-CN" altLang="en-US" sz="2000" b="0" dirty="0">
                <a:latin typeface="Arial" panose="020B0604020202020204" pitchFamily="34" charset="0"/>
              </a:rPr>
              <a:t>章：计算学习理论                </a:t>
            </a:r>
            <a:r>
              <a:rPr lang="zh-CN" altLang="en-US" sz="2000" b="0" dirty="0">
                <a:latin typeface="Times New Roman" panose="02020603050405020304" pitchFamily="18" charset="0"/>
                <a:ea typeface="黑体" panose="02010609060101010101" pitchFamily="49" charset="-122"/>
              </a:rPr>
              <a:t>第</a:t>
            </a:r>
            <a:r>
              <a:rPr lang="en-US" altLang="zh-CN" sz="2000" b="0" dirty="0">
                <a:latin typeface="Times New Roman" panose="02020603050405020304" pitchFamily="18" charset="0"/>
                <a:ea typeface="黑体" panose="02010609060101010101" pitchFamily="49" charset="-122"/>
              </a:rPr>
              <a:t>15</a:t>
            </a:r>
            <a:r>
              <a:rPr lang="zh-CN" altLang="en-US" sz="2000" b="0" dirty="0">
                <a:latin typeface="Times New Roman" panose="02020603050405020304" pitchFamily="18" charset="0"/>
                <a:ea typeface="黑体" panose="02010609060101010101" pitchFamily="49" charset="-122"/>
              </a:rPr>
              <a:t>章：规则学习</a:t>
            </a:r>
            <a:endParaRPr lang="zh-CN" altLang="en-US" sz="2000" b="0" dirty="0">
              <a:latin typeface="Arial" panose="020B0604020202020204" pitchFamily="34" charset="0"/>
            </a:endParaRPr>
          </a:p>
          <a:p>
            <a:pPr marL="292100" indent="-292100" eaLnBrk="0" hangingPunct="0">
              <a:lnSpc>
                <a:spcPct val="90000"/>
              </a:lnSpc>
              <a:spcBef>
                <a:spcPct val="10000"/>
              </a:spcBef>
              <a:spcAft>
                <a:spcPts val="400"/>
              </a:spcAft>
              <a:buClr>
                <a:srgbClr val="0C7B9C"/>
              </a:buClr>
              <a:buSzPct val="75000"/>
              <a:buFont typeface="Monotype Sorts" pitchFamily="2" charset="2"/>
              <a:buChar char="l"/>
            </a:pPr>
            <a:r>
              <a:rPr lang="zh-CN" altLang="en-US" sz="2000" b="0" dirty="0">
                <a:latin typeface="Arial" panose="020B0604020202020204" pitchFamily="34" charset="0"/>
              </a:rPr>
              <a:t>第</a:t>
            </a:r>
            <a:r>
              <a:rPr lang="en-US" altLang="zh-CN" sz="2000" b="0" dirty="0">
                <a:latin typeface="Arial" panose="020B0604020202020204" pitchFamily="34" charset="0"/>
              </a:rPr>
              <a:t>13</a:t>
            </a:r>
            <a:r>
              <a:rPr lang="zh-CN" altLang="en-US" sz="2000" b="0" dirty="0">
                <a:latin typeface="Arial" panose="020B0604020202020204" pitchFamily="34" charset="0"/>
              </a:rPr>
              <a:t>章：半监督学习                    </a:t>
            </a:r>
            <a:r>
              <a:rPr lang="zh-CN" altLang="en-US" sz="2000" b="0" dirty="0">
                <a:latin typeface="Times New Roman" panose="02020603050405020304" pitchFamily="18" charset="0"/>
                <a:ea typeface="黑体" panose="02010609060101010101" pitchFamily="49" charset="-122"/>
              </a:rPr>
              <a:t>第</a:t>
            </a:r>
            <a:r>
              <a:rPr lang="en-US" altLang="zh-CN" sz="2000" b="0" dirty="0">
                <a:latin typeface="Times New Roman" panose="02020603050405020304" pitchFamily="18" charset="0"/>
                <a:ea typeface="黑体" panose="02010609060101010101" pitchFamily="49" charset="-122"/>
              </a:rPr>
              <a:t>16</a:t>
            </a:r>
            <a:r>
              <a:rPr lang="zh-CN" altLang="en-US" sz="2000" b="0" dirty="0">
                <a:latin typeface="Times New Roman" panose="02020603050405020304" pitchFamily="18" charset="0"/>
                <a:ea typeface="黑体" panose="02010609060101010101" pitchFamily="49" charset="-122"/>
              </a:rPr>
              <a:t>章：强化学习</a:t>
            </a:r>
            <a:endParaRPr lang="zh-CN" altLang="en-US" sz="2000" b="0" dirty="0">
              <a:latin typeface="Arial" panose="020B0604020202020204" pitchFamily="34" charset="0"/>
            </a:endParaRPr>
          </a:p>
        </p:txBody>
      </p:sp>
      <p:sp>
        <p:nvSpPr>
          <p:cNvPr id="17410"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一、机器学习的定义</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6" name="矩形 5"/>
          <p:cNvSpPr>
            <a:spLocks noChangeArrowheads="1"/>
          </p:cNvSpPr>
          <p:nvPr/>
        </p:nvSpPr>
        <p:spPr bwMode="auto">
          <a:xfrm>
            <a:off x="304800" y="1152525"/>
            <a:ext cx="8458200" cy="461963"/>
          </a:xfrm>
          <a:prstGeom prst="rect">
            <a:avLst/>
          </a:prstGeom>
          <a:noFill/>
          <a:ln w="9525">
            <a:noFill/>
            <a:miter lim="800000"/>
          </a:ln>
        </p:spPr>
        <p:txBody>
          <a:bodyPr>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机器学习</a:t>
            </a:r>
            <a:r>
              <a:rPr kumimoji="0" lang="en-US" altLang="zh-CN"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  </a:t>
            </a:r>
            <a:r>
              <a:rPr kumimoji="0" lang="zh-CN" altLang="en-US"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周志华著</a:t>
            </a:r>
            <a:r>
              <a:rPr kumimoji="0" lang="en-US" altLang="zh-CN"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  2016</a:t>
            </a:r>
            <a:r>
              <a:rPr kumimoji="0" lang="zh-CN" altLang="en-US"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年。</a:t>
            </a:r>
            <a:endParaRPr kumimoji="0" lang="zh-CN" altLang="en-US"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3" name="TextBox 14"/>
          <p:cNvSpPr txBox="1"/>
          <p:nvPr/>
        </p:nvSpPr>
        <p:spPr>
          <a:xfrm>
            <a:off x="914400" y="115888"/>
            <a:ext cx="3962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本章内容</a:t>
            </a:r>
            <a:endParaRPr lang="zh-CN" altLang="en-US" sz="3600" dirty="0">
              <a:solidFill>
                <a:srgbClr val="0000CC"/>
              </a:solidFill>
              <a:latin typeface="楷体" panose="02010609060101010101" pitchFamily="49" charset="-122"/>
              <a:ea typeface="楷体" panose="02010609060101010101" pitchFamily="49" charset="-122"/>
            </a:endParaRPr>
          </a:p>
        </p:txBody>
      </p:sp>
      <p:pic>
        <p:nvPicPr>
          <p:cNvPr id="146434" name="图片 11" descr="3.png"/>
          <p:cNvPicPr>
            <a:picLocks noChangeAspect="1"/>
          </p:cNvPicPr>
          <p:nvPr/>
        </p:nvPicPr>
        <p:blipFill>
          <a:blip r:embed="rId1"/>
          <a:stretch>
            <a:fillRect/>
          </a:stretch>
        </p:blipFill>
        <p:spPr>
          <a:xfrm>
            <a:off x="285750" y="209550"/>
            <a:ext cx="628650" cy="628650"/>
          </a:xfrm>
          <a:prstGeom prst="rect">
            <a:avLst/>
          </a:prstGeom>
          <a:noFill/>
          <a:ln w="9525">
            <a:noFill/>
          </a:ln>
        </p:spPr>
      </p:pic>
      <p:sp>
        <p:nvSpPr>
          <p:cNvPr id="12" name="AutoShape 8"/>
          <p:cNvSpPr>
            <a:spLocks noChangeArrowheads="1"/>
          </p:cNvSpPr>
          <p:nvPr/>
        </p:nvSpPr>
        <p:spPr bwMode="auto">
          <a:xfrm>
            <a:off x="1143000" y="2659063"/>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二、线性支持向量机</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3" name="AutoShape 10"/>
          <p:cNvSpPr>
            <a:spLocks noChangeArrowheads="1"/>
          </p:cNvSpPr>
          <p:nvPr/>
        </p:nvSpPr>
        <p:spPr bwMode="auto">
          <a:xfrm>
            <a:off x="1144588" y="3586163"/>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三、非线性支持向量机</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4" name="AutoShape 13"/>
          <p:cNvSpPr>
            <a:spLocks noChangeArrowheads="1"/>
          </p:cNvSpPr>
          <p:nvPr/>
        </p:nvSpPr>
        <p:spPr bwMode="auto">
          <a:xfrm>
            <a:off x="1143000" y="1692275"/>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一、最大边缘超平面</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1" name="内容占位符 3"/>
          <p:cNvSpPr>
            <a:spLocks noGrp="1"/>
          </p:cNvSpPr>
          <p:nvPr>
            <p:ph idx="1"/>
          </p:nvPr>
        </p:nvSpPr>
        <p:spPr>
          <a:xfrm>
            <a:off x="381000" y="1219200"/>
            <a:ext cx="8318500" cy="5181600"/>
          </a:xfrm>
          <a:ln/>
        </p:spPr>
        <p:txBody>
          <a:bodyPr vert="horz" wrap="square" lIns="90488" tIns="44450" rIns="90488" bIns="44450" anchor="t" anchorCtr="0"/>
          <a:p>
            <a:r>
              <a:rPr lang="zh-CN" altLang="en-US" dirty="0">
                <a:ea typeface="宋体" panose="02010600030101010101" pitchFamily="2" charset="-122"/>
              </a:rPr>
              <a:t>支持向量机</a:t>
            </a:r>
            <a:r>
              <a:rPr lang="en-US" altLang="zh-CN" dirty="0">
                <a:ea typeface="宋体" panose="02010600030101010101" pitchFamily="2" charset="-122"/>
              </a:rPr>
              <a:t>(Support Vector Machine, SVM)</a:t>
            </a:r>
            <a:r>
              <a:rPr lang="zh-CN" altLang="en-US" dirty="0">
                <a:ea typeface="宋体" panose="02010600030101010101" pitchFamily="2" charset="-122"/>
              </a:rPr>
              <a:t>不仅具有坚实的统计学理论基础，还可以很好地应用于高维数据、避免维度灾难问题，已经成为一种倍受关注的机器学习分类技术。</a:t>
            </a:r>
            <a:endParaRPr lang="en-US" altLang="zh-CN" dirty="0">
              <a:ea typeface="宋体" panose="02010600030101010101" pitchFamily="2" charset="-122"/>
            </a:endParaRPr>
          </a:p>
          <a:p>
            <a:endParaRPr lang="en-US" altLang="zh-CN" dirty="0">
              <a:ea typeface="宋体" panose="02010600030101010101" pitchFamily="2" charset="-122"/>
            </a:endParaRPr>
          </a:p>
          <a:p>
            <a:r>
              <a:rPr lang="zh-CN" altLang="en-US" dirty="0">
                <a:ea typeface="宋体" panose="02010600030101010101" pitchFamily="2" charset="-122"/>
              </a:rPr>
              <a:t>为了解释</a:t>
            </a:r>
            <a:r>
              <a:rPr lang="en-US" altLang="zh-CN" dirty="0">
                <a:ea typeface="宋体" panose="02010600030101010101" pitchFamily="2" charset="-122"/>
              </a:rPr>
              <a:t>SVM</a:t>
            </a:r>
            <a:r>
              <a:rPr lang="zh-CN" altLang="en-US" dirty="0">
                <a:ea typeface="宋体" panose="02010600030101010101" pitchFamily="2" charset="-122"/>
              </a:rPr>
              <a:t>的基本思想，我们首先介绍一下最大边缘超平面</a:t>
            </a:r>
            <a:r>
              <a:rPr lang="en-US" altLang="zh-CN" dirty="0">
                <a:ea typeface="宋体" panose="02010600030101010101" pitchFamily="2" charset="-122"/>
              </a:rPr>
              <a:t>(Maximal Margin Hyperplane)</a:t>
            </a:r>
            <a:r>
              <a:rPr lang="zh-CN" altLang="en-US" dirty="0">
                <a:ea typeface="宋体" panose="02010600030101010101" pitchFamily="2" charset="-122"/>
              </a:rPr>
              <a:t>。</a:t>
            </a:r>
            <a:endParaRPr lang="en-US" altLang="zh-CN" dirty="0">
              <a:ea typeface="宋体" panose="02010600030101010101" pitchFamily="2" charset="-122"/>
            </a:endParaRPr>
          </a:p>
        </p:txBody>
      </p:sp>
      <p:sp>
        <p:nvSpPr>
          <p:cNvPr id="148482"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一、最大边缘超平面</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50529" name="Object 2"/>
          <p:cNvGraphicFramePr>
            <a:graphicFrameLocks noGrp="1"/>
          </p:cNvGraphicFramePr>
          <p:nvPr>
            <p:ph sz="half" idx="4294967295"/>
          </p:nvPr>
        </p:nvGraphicFramePr>
        <p:xfrm>
          <a:off x="2362200" y="2027238"/>
          <a:ext cx="4876800" cy="4602162"/>
        </p:xfrm>
        <a:graphic>
          <a:graphicData uri="http://schemas.openxmlformats.org/presentationml/2006/ole">
            <mc:AlternateContent xmlns:mc="http://schemas.openxmlformats.org/markup-compatibility/2006">
              <mc:Choice xmlns:v="urn:schemas-microsoft-com:vml" Requires="v">
                <p:oleObj spid="_x0000_s3155" name="" r:id="rId1" imgW="7499350" imgH="7084695" progId="">
                  <p:embed/>
                </p:oleObj>
              </mc:Choice>
              <mc:Fallback>
                <p:oleObj name="" r:id="rId1" imgW="7499350" imgH="7084695" progId="">
                  <p:embed/>
                  <p:pic>
                    <p:nvPicPr>
                      <p:cNvPr id="0" name="图片 3154"/>
                      <p:cNvPicPr/>
                      <p:nvPr/>
                    </p:nvPicPr>
                    <p:blipFill>
                      <a:blip r:embed="rId2"/>
                      <a:stretch>
                        <a:fillRect/>
                      </a:stretch>
                    </p:blipFill>
                    <p:spPr>
                      <a:xfrm>
                        <a:off x="2362200" y="2027238"/>
                        <a:ext cx="4876800" cy="4602162"/>
                      </a:xfrm>
                      <a:prstGeom prst="rect">
                        <a:avLst/>
                      </a:prstGeom>
                      <a:noFill/>
                      <a:ln w="38100">
                        <a:miter/>
                      </a:ln>
                    </p:spPr>
                  </p:pic>
                </p:oleObj>
              </mc:Fallback>
            </mc:AlternateContent>
          </a:graphicData>
        </a:graphic>
      </p:graphicFrame>
      <p:sp>
        <p:nvSpPr>
          <p:cNvPr id="150530" name="内容占位符 3"/>
          <p:cNvSpPr txBox="1"/>
          <p:nvPr/>
        </p:nvSpPr>
        <p:spPr>
          <a:xfrm>
            <a:off x="231775" y="1114425"/>
            <a:ext cx="8616950" cy="942975"/>
          </a:xfrm>
          <a:prstGeom prst="rect">
            <a:avLst/>
          </a:prstGeom>
          <a:noFill/>
          <a:ln w="9525">
            <a:noFill/>
          </a:ln>
        </p:spPr>
        <p:txBody>
          <a:bodyPr anchor="t" anchorCtr="0"/>
          <a:p>
            <a:pPr eaLnBrk="0" hangingPunct="0">
              <a:spcBef>
                <a:spcPct val="10000"/>
              </a:spcBef>
              <a:spcAft>
                <a:spcPts val="400"/>
              </a:spcAft>
              <a:buClr>
                <a:srgbClr val="0C7B9C"/>
              </a:buClr>
              <a:buSzPct val="75000"/>
              <a:buFont typeface="Monotype Sorts" pitchFamily="2" charset="2"/>
            </a:pPr>
            <a:r>
              <a:rPr lang="zh-CN" altLang="en-US" b="0" dirty="0">
                <a:latin typeface="Arial" panose="020B0604020202020204" pitchFamily="34" charset="0"/>
              </a:rPr>
              <a:t>给定训练数据集，线性分类器最基本的想法是：在样本空间中寻找一个超平面，将不同类别的样本分开。</a:t>
            </a:r>
            <a:endParaRPr lang="zh-CN" altLang="en-US" b="0" dirty="0">
              <a:latin typeface="Arial" panose="020B0604020202020204" pitchFamily="34" charset="0"/>
            </a:endParaRPr>
          </a:p>
        </p:txBody>
      </p:sp>
      <p:sp>
        <p:nvSpPr>
          <p:cNvPr id="150531"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一、最大边缘超平面</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52577" name="Object 2"/>
          <p:cNvGraphicFramePr>
            <a:graphicFrameLocks noGrp="1"/>
          </p:cNvGraphicFramePr>
          <p:nvPr>
            <p:ph sz="half" idx="4294967295"/>
          </p:nvPr>
        </p:nvGraphicFramePr>
        <p:xfrm>
          <a:off x="2362200" y="2027238"/>
          <a:ext cx="4876800" cy="4602162"/>
        </p:xfrm>
        <a:graphic>
          <a:graphicData uri="http://schemas.openxmlformats.org/presentationml/2006/ole">
            <mc:AlternateContent xmlns:mc="http://schemas.openxmlformats.org/markup-compatibility/2006">
              <mc:Choice xmlns:v="urn:schemas-microsoft-com:vml" Requires="v">
                <p:oleObj spid="_x0000_s3156" name="" r:id="rId1" imgW="7499350" imgH="7084695" progId="">
                  <p:embed/>
                </p:oleObj>
              </mc:Choice>
              <mc:Fallback>
                <p:oleObj name="" r:id="rId1" imgW="7499350" imgH="7084695" progId="">
                  <p:embed/>
                  <p:pic>
                    <p:nvPicPr>
                      <p:cNvPr id="0" name="图片 3155"/>
                      <p:cNvPicPr/>
                      <p:nvPr/>
                    </p:nvPicPr>
                    <p:blipFill>
                      <a:blip r:embed="rId2"/>
                      <a:stretch>
                        <a:fillRect/>
                      </a:stretch>
                    </p:blipFill>
                    <p:spPr>
                      <a:xfrm>
                        <a:off x="2362200" y="2027238"/>
                        <a:ext cx="4876800" cy="4602162"/>
                      </a:xfrm>
                      <a:prstGeom prst="rect">
                        <a:avLst/>
                      </a:prstGeom>
                      <a:noFill/>
                      <a:ln w="38100">
                        <a:miter/>
                      </a:ln>
                    </p:spPr>
                  </p:pic>
                </p:oleObj>
              </mc:Fallback>
            </mc:AlternateContent>
          </a:graphicData>
        </a:graphic>
      </p:graphicFrame>
      <p:sp>
        <p:nvSpPr>
          <p:cNvPr id="152578"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一、最大边缘超平面</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152579" name="内容占位符 3"/>
          <p:cNvSpPr txBox="1"/>
          <p:nvPr/>
        </p:nvSpPr>
        <p:spPr>
          <a:xfrm>
            <a:off x="231775" y="1114425"/>
            <a:ext cx="8616950" cy="942975"/>
          </a:xfrm>
          <a:prstGeom prst="rect">
            <a:avLst/>
          </a:prstGeom>
          <a:noFill/>
          <a:ln w="9525">
            <a:noFill/>
          </a:ln>
        </p:spPr>
        <p:txBody>
          <a:bodyPr anchor="t" anchorCtr="0"/>
          <a:p>
            <a:pPr eaLnBrk="0" hangingPunct="0">
              <a:spcBef>
                <a:spcPct val="10000"/>
              </a:spcBef>
              <a:spcAft>
                <a:spcPts val="400"/>
              </a:spcAft>
              <a:buClr>
                <a:srgbClr val="0C7B9C"/>
              </a:buClr>
              <a:buSzPct val="75000"/>
              <a:buFont typeface="Monotype Sorts" pitchFamily="2" charset="2"/>
            </a:pPr>
            <a:r>
              <a:rPr lang="zh-CN" altLang="en-US" b="0" dirty="0">
                <a:latin typeface="Arial" panose="020B0604020202020204" pitchFamily="34" charset="0"/>
              </a:rPr>
              <a:t>给定训练数据集，线性分类器最基本的想法是：在样本空间中寻找一个超平面，将不同类别的样本分开。</a:t>
            </a:r>
            <a:endParaRPr lang="zh-CN" altLang="en-US" b="0" dirty="0">
              <a:latin typeface="Arial" panose="020B060402020202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54625" name="Object 2"/>
          <p:cNvGraphicFramePr>
            <a:graphicFrameLocks noGrp="1"/>
          </p:cNvGraphicFramePr>
          <p:nvPr>
            <p:ph sz="half" idx="4294967295"/>
          </p:nvPr>
        </p:nvGraphicFramePr>
        <p:xfrm>
          <a:off x="2362200" y="2027238"/>
          <a:ext cx="4876800" cy="4602162"/>
        </p:xfrm>
        <a:graphic>
          <a:graphicData uri="http://schemas.openxmlformats.org/presentationml/2006/ole">
            <mc:AlternateContent xmlns:mc="http://schemas.openxmlformats.org/markup-compatibility/2006">
              <mc:Choice xmlns:v="urn:schemas-microsoft-com:vml" Requires="v">
                <p:oleObj spid="_x0000_s3158" name="" r:id="rId1" imgW="7499350" imgH="7084695" progId="">
                  <p:embed/>
                </p:oleObj>
              </mc:Choice>
              <mc:Fallback>
                <p:oleObj name="" r:id="rId1" imgW="7499350" imgH="7084695" progId="">
                  <p:embed/>
                  <p:pic>
                    <p:nvPicPr>
                      <p:cNvPr id="0" name="图片 3157"/>
                      <p:cNvPicPr/>
                      <p:nvPr/>
                    </p:nvPicPr>
                    <p:blipFill>
                      <a:blip r:embed="rId2"/>
                      <a:stretch>
                        <a:fillRect/>
                      </a:stretch>
                    </p:blipFill>
                    <p:spPr>
                      <a:xfrm>
                        <a:off x="2362200" y="2027238"/>
                        <a:ext cx="4876800" cy="4602162"/>
                      </a:xfrm>
                      <a:prstGeom prst="rect">
                        <a:avLst/>
                      </a:prstGeom>
                      <a:noFill/>
                      <a:ln w="38100">
                        <a:miter/>
                      </a:ln>
                    </p:spPr>
                  </p:pic>
                </p:oleObj>
              </mc:Fallback>
            </mc:AlternateContent>
          </a:graphicData>
        </a:graphic>
      </p:graphicFrame>
      <p:sp>
        <p:nvSpPr>
          <p:cNvPr id="154626"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一、最大边缘超平面</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154627" name="Line 5"/>
          <p:cNvSpPr/>
          <p:nvPr/>
        </p:nvSpPr>
        <p:spPr>
          <a:xfrm>
            <a:off x="2667000" y="3687763"/>
            <a:ext cx="4191000" cy="1371600"/>
          </a:xfrm>
          <a:prstGeom prst="line">
            <a:avLst/>
          </a:prstGeom>
          <a:ln w="19050" cap="flat" cmpd="sng">
            <a:solidFill>
              <a:srgbClr val="FF0000"/>
            </a:solidFill>
            <a:prstDash val="lgDash"/>
            <a:round/>
            <a:headEnd type="none" w="med" len="med"/>
            <a:tailEnd type="none" w="med" len="med"/>
          </a:ln>
        </p:spPr>
      </p:sp>
      <p:sp>
        <p:nvSpPr>
          <p:cNvPr id="154628" name="Line 6"/>
          <p:cNvSpPr/>
          <p:nvPr/>
        </p:nvSpPr>
        <p:spPr>
          <a:xfrm>
            <a:off x="2667000" y="3459163"/>
            <a:ext cx="4191000" cy="1371600"/>
          </a:xfrm>
          <a:prstGeom prst="line">
            <a:avLst/>
          </a:prstGeom>
          <a:ln w="19050" cap="flat" cmpd="sng">
            <a:solidFill>
              <a:srgbClr val="FF0000"/>
            </a:solidFill>
            <a:prstDash val="lgDash"/>
            <a:round/>
            <a:headEnd type="none" w="med" len="med"/>
            <a:tailEnd type="none" w="med" len="med"/>
          </a:ln>
        </p:spPr>
      </p:sp>
      <p:sp>
        <p:nvSpPr>
          <p:cNvPr id="154629" name="Line 7"/>
          <p:cNvSpPr/>
          <p:nvPr/>
        </p:nvSpPr>
        <p:spPr>
          <a:xfrm>
            <a:off x="2667000" y="3078163"/>
            <a:ext cx="4191000" cy="2209800"/>
          </a:xfrm>
          <a:prstGeom prst="line">
            <a:avLst/>
          </a:prstGeom>
          <a:ln w="19050" cap="flat" cmpd="sng">
            <a:solidFill>
              <a:srgbClr val="FF0000"/>
            </a:solidFill>
            <a:prstDash val="lgDash"/>
            <a:round/>
            <a:headEnd type="none" w="med" len="med"/>
            <a:tailEnd type="none" w="med" len="med"/>
          </a:ln>
        </p:spPr>
      </p:sp>
      <p:sp>
        <p:nvSpPr>
          <p:cNvPr id="154630" name="Line 8"/>
          <p:cNvSpPr/>
          <p:nvPr/>
        </p:nvSpPr>
        <p:spPr>
          <a:xfrm>
            <a:off x="2667000" y="3535363"/>
            <a:ext cx="4191000" cy="1905000"/>
          </a:xfrm>
          <a:prstGeom prst="line">
            <a:avLst/>
          </a:prstGeom>
          <a:ln w="19050" cap="flat" cmpd="sng">
            <a:solidFill>
              <a:srgbClr val="FF0000"/>
            </a:solidFill>
            <a:prstDash val="lgDash"/>
            <a:round/>
            <a:headEnd type="none" w="med" len="med"/>
            <a:tailEnd type="none" w="med" len="med"/>
          </a:ln>
        </p:spPr>
      </p:sp>
      <p:sp>
        <p:nvSpPr>
          <p:cNvPr id="154631" name="Line 9"/>
          <p:cNvSpPr/>
          <p:nvPr/>
        </p:nvSpPr>
        <p:spPr>
          <a:xfrm>
            <a:off x="2667000" y="3306763"/>
            <a:ext cx="4191000" cy="1600200"/>
          </a:xfrm>
          <a:prstGeom prst="line">
            <a:avLst/>
          </a:prstGeom>
          <a:ln w="19050" cap="flat" cmpd="sng">
            <a:solidFill>
              <a:srgbClr val="FF0000"/>
            </a:solidFill>
            <a:prstDash val="lgDash"/>
            <a:round/>
            <a:headEnd type="none" w="med" len="med"/>
            <a:tailEnd type="none" w="med" len="med"/>
          </a:ln>
        </p:spPr>
      </p:sp>
      <p:sp>
        <p:nvSpPr>
          <p:cNvPr id="154632" name="内容占位符 3"/>
          <p:cNvSpPr txBox="1"/>
          <p:nvPr/>
        </p:nvSpPr>
        <p:spPr>
          <a:xfrm>
            <a:off x="231775" y="1114425"/>
            <a:ext cx="8616950" cy="1095375"/>
          </a:xfrm>
          <a:prstGeom prst="rect">
            <a:avLst/>
          </a:prstGeom>
          <a:noFill/>
          <a:ln w="9525">
            <a:noFill/>
          </a:ln>
        </p:spPr>
        <p:txBody>
          <a:bodyPr anchor="t" anchorCtr="0"/>
          <a:p>
            <a:pPr eaLnBrk="0" hangingPunct="0">
              <a:spcBef>
                <a:spcPct val="10000"/>
              </a:spcBef>
              <a:spcAft>
                <a:spcPts val="400"/>
              </a:spcAft>
              <a:buClr>
                <a:srgbClr val="0C7B9C"/>
              </a:buClr>
              <a:buSzPct val="75000"/>
              <a:buFont typeface="Monotype Sorts" pitchFamily="2" charset="2"/>
            </a:pPr>
            <a:r>
              <a:rPr lang="zh-CN" altLang="en-US" b="0" dirty="0">
                <a:latin typeface="Arial" panose="020B0604020202020204" pitchFamily="34" charset="0"/>
              </a:rPr>
              <a:t>其实能将训练样本分开的超平面可能有很多，分类器必须从这些超平面中选择哪个来表示它的决策边界？</a:t>
            </a:r>
            <a:r>
              <a:rPr lang="en-US" altLang="zh-CN" b="0" dirty="0">
                <a:latin typeface="Arial" panose="020B0604020202020204" pitchFamily="34" charset="0"/>
              </a:rPr>
              <a:t> </a:t>
            </a:r>
            <a:endParaRPr lang="en-US" altLang="zh-CN" b="0" dirty="0">
              <a:latin typeface="Arial" panose="020B0604020202020204"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3"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一、最大边缘超平面</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156674" name="内容占位符 3"/>
          <p:cNvSpPr txBox="1"/>
          <p:nvPr/>
        </p:nvSpPr>
        <p:spPr>
          <a:xfrm>
            <a:off x="231775" y="1114425"/>
            <a:ext cx="8616950" cy="942975"/>
          </a:xfrm>
          <a:prstGeom prst="rect">
            <a:avLst/>
          </a:prstGeom>
          <a:noFill/>
          <a:ln w="9525">
            <a:noFill/>
          </a:ln>
        </p:spPr>
        <p:txBody>
          <a:bodyPr anchor="t" anchorCtr="0"/>
          <a:p>
            <a:pPr eaLnBrk="0" hangingPunct="0">
              <a:spcBef>
                <a:spcPct val="10000"/>
              </a:spcBef>
              <a:spcAft>
                <a:spcPts val="400"/>
              </a:spcAft>
              <a:buClr>
                <a:srgbClr val="0C7B9C"/>
              </a:buClr>
              <a:buSzPct val="75000"/>
              <a:buFont typeface="Arial" panose="020B0604020202020204" pitchFamily="34" charset="0"/>
            </a:pPr>
            <a:r>
              <a:rPr lang="zh-CN" altLang="en-US" b="0" dirty="0">
                <a:latin typeface="Arial" panose="020B0604020202020204" pitchFamily="34" charset="0"/>
              </a:rPr>
              <a:t>为了更好地解释不同的超平面对泛化误差的影响，考虑两个</a:t>
            </a:r>
            <a:r>
              <a:rPr lang="zh-CN" altLang="en-US" b="0" dirty="0">
                <a:latin typeface="Times New Roman" panose="02020603050405020304" pitchFamily="18" charset="0"/>
                <a:ea typeface="黑体" panose="02010609060101010101" pitchFamily="49" charset="-122"/>
              </a:rPr>
              <a:t>超平面</a:t>
            </a:r>
            <a:r>
              <a:rPr lang="en-US" altLang="zh-CN" b="0" dirty="0">
                <a:latin typeface="Arial" panose="020B0604020202020204" pitchFamily="34" charset="0"/>
              </a:rPr>
              <a:t>B</a:t>
            </a:r>
            <a:r>
              <a:rPr lang="en-US" altLang="zh-CN" b="0" baseline="-25000" dirty="0">
                <a:latin typeface="Arial" panose="020B0604020202020204" pitchFamily="34" charset="0"/>
              </a:rPr>
              <a:t>1</a:t>
            </a:r>
            <a:r>
              <a:rPr lang="zh-CN" altLang="en-US" b="0" dirty="0">
                <a:latin typeface="Arial" panose="020B0604020202020204" pitchFamily="34" charset="0"/>
              </a:rPr>
              <a:t>和</a:t>
            </a:r>
            <a:r>
              <a:rPr lang="en-US" altLang="zh-CN" b="0" dirty="0">
                <a:latin typeface="Arial" panose="020B0604020202020204" pitchFamily="34" charset="0"/>
              </a:rPr>
              <a:t>B</a:t>
            </a:r>
            <a:r>
              <a:rPr lang="en-US" altLang="zh-CN" b="0" baseline="-25000" dirty="0">
                <a:latin typeface="Arial" panose="020B0604020202020204" pitchFamily="34" charset="0"/>
              </a:rPr>
              <a:t>2</a:t>
            </a:r>
            <a:r>
              <a:rPr lang="zh-CN" altLang="en-US" b="0" dirty="0">
                <a:latin typeface="Arial" panose="020B0604020202020204" pitchFamily="34" charset="0"/>
              </a:rPr>
              <a:t>。</a:t>
            </a:r>
            <a:endParaRPr lang="zh-CN" altLang="en-US" b="0" dirty="0">
              <a:latin typeface="Arial" panose="020B0604020202020204" pitchFamily="34" charset="0"/>
            </a:endParaRPr>
          </a:p>
        </p:txBody>
      </p:sp>
      <p:graphicFrame>
        <p:nvGraphicFramePr>
          <p:cNvPr id="156675" name="Object 3"/>
          <p:cNvGraphicFramePr/>
          <p:nvPr/>
        </p:nvGraphicFramePr>
        <p:xfrm>
          <a:off x="2362200" y="1951038"/>
          <a:ext cx="4876800" cy="4602162"/>
        </p:xfrm>
        <a:graphic>
          <a:graphicData uri="http://schemas.openxmlformats.org/presentationml/2006/ole">
            <mc:AlternateContent xmlns:mc="http://schemas.openxmlformats.org/markup-compatibility/2006">
              <mc:Choice xmlns:v="urn:schemas-microsoft-com:vml" Requires="v">
                <p:oleObj spid="_x0000_s3160" name="" r:id="rId1" imgW="7499350" imgH="7084695" progId="">
                  <p:embed/>
                </p:oleObj>
              </mc:Choice>
              <mc:Fallback>
                <p:oleObj name="" r:id="rId1" imgW="7499350" imgH="7084695" progId="">
                  <p:embed/>
                  <p:pic>
                    <p:nvPicPr>
                      <p:cNvPr id="0" name="图片 3159"/>
                      <p:cNvPicPr/>
                      <p:nvPr/>
                    </p:nvPicPr>
                    <p:blipFill>
                      <a:blip r:embed="rId2"/>
                      <a:stretch>
                        <a:fillRect/>
                      </a:stretch>
                    </p:blipFill>
                    <p:spPr>
                      <a:xfrm>
                        <a:off x="2362200" y="1951038"/>
                        <a:ext cx="4876800" cy="4602162"/>
                      </a:xfrm>
                      <a:prstGeom prst="rect">
                        <a:avLst/>
                      </a:prstGeom>
                      <a:noFill/>
                      <a:ln w="38100">
                        <a:noFill/>
                        <a:miter/>
                      </a:ln>
                    </p:spPr>
                  </p:pic>
                </p:oleObj>
              </mc:Fallback>
            </mc:AlternateContent>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58721" name="Object 2"/>
          <p:cNvGraphicFramePr>
            <a:graphicFrameLocks noGrp="1"/>
          </p:cNvGraphicFramePr>
          <p:nvPr>
            <p:ph sz="half" idx="4294967295"/>
          </p:nvPr>
        </p:nvGraphicFramePr>
        <p:xfrm>
          <a:off x="2362200" y="1981200"/>
          <a:ext cx="4876800" cy="4602163"/>
        </p:xfrm>
        <a:graphic>
          <a:graphicData uri="http://schemas.openxmlformats.org/presentationml/2006/ole">
            <mc:AlternateContent xmlns:mc="http://schemas.openxmlformats.org/markup-compatibility/2006">
              <mc:Choice xmlns:v="urn:schemas-microsoft-com:vml" Requires="v">
                <p:oleObj spid="_x0000_s3159" name="" r:id="rId1" imgW="7499350" imgH="7084695" progId="">
                  <p:embed/>
                </p:oleObj>
              </mc:Choice>
              <mc:Fallback>
                <p:oleObj name="" r:id="rId1" imgW="7499350" imgH="7084695" progId="">
                  <p:embed/>
                  <p:pic>
                    <p:nvPicPr>
                      <p:cNvPr id="0" name="图片 3158"/>
                      <p:cNvPicPr/>
                      <p:nvPr/>
                    </p:nvPicPr>
                    <p:blipFill>
                      <a:blip r:embed="rId2"/>
                      <a:stretch>
                        <a:fillRect/>
                      </a:stretch>
                    </p:blipFill>
                    <p:spPr>
                      <a:xfrm>
                        <a:off x="2362200" y="1981200"/>
                        <a:ext cx="4876800" cy="4602163"/>
                      </a:xfrm>
                      <a:prstGeom prst="rect">
                        <a:avLst/>
                      </a:prstGeom>
                      <a:noFill/>
                      <a:ln w="38100">
                        <a:miter/>
                      </a:ln>
                    </p:spPr>
                  </p:pic>
                </p:oleObj>
              </mc:Fallback>
            </mc:AlternateContent>
          </a:graphicData>
        </a:graphic>
      </p:graphicFrame>
      <p:sp>
        <p:nvSpPr>
          <p:cNvPr id="158722"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一、最大边缘超平面</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158723" name="内容占位符 3"/>
          <p:cNvSpPr txBox="1"/>
          <p:nvPr/>
        </p:nvSpPr>
        <p:spPr>
          <a:xfrm>
            <a:off x="231775" y="1114425"/>
            <a:ext cx="8616950" cy="942975"/>
          </a:xfrm>
          <a:prstGeom prst="rect">
            <a:avLst/>
          </a:prstGeom>
          <a:noFill/>
          <a:ln w="9525">
            <a:noFill/>
          </a:ln>
        </p:spPr>
        <p:txBody>
          <a:bodyPr anchor="t" anchorCtr="0"/>
          <a:p>
            <a:pPr eaLnBrk="0" hangingPunct="0">
              <a:spcBef>
                <a:spcPct val="10000"/>
              </a:spcBef>
              <a:spcAft>
                <a:spcPts val="400"/>
              </a:spcAft>
              <a:buClr>
                <a:srgbClr val="0C7B9C"/>
              </a:buClr>
              <a:buSzPct val="75000"/>
              <a:buFont typeface="Arial" panose="020B0604020202020204" pitchFamily="34" charset="0"/>
            </a:pPr>
            <a:r>
              <a:rPr lang="zh-CN" altLang="en-US" b="0" dirty="0">
                <a:latin typeface="Arial" panose="020B0604020202020204" pitchFamily="34" charset="0"/>
              </a:rPr>
              <a:t>每个</a:t>
            </a:r>
            <a:r>
              <a:rPr lang="zh-CN" altLang="en-US" b="0" dirty="0">
                <a:latin typeface="Times New Roman" panose="02020603050405020304" pitchFamily="18" charset="0"/>
                <a:ea typeface="黑体" panose="02010609060101010101" pitchFamily="49" charset="-122"/>
              </a:rPr>
              <a:t>超平面</a:t>
            </a:r>
            <a:r>
              <a:rPr lang="en-US" altLang="zh-CN" b="0" dirty="0">
                <a:latin typeface="Arial" panose="020B0604020202020204" pitchFamily="34" charset="0"/>
              </a:rPr>
              <a:t>B</a:t>
            </a:r>
            <a:r>
              <a:rPr lang="en-US" altLang="zh-CN" b="0" baseline="-25000" dirty="0">
                <a:latin typeface="Arial" panose="020B0604020202020204" pitchFamily="34" charset="0"/>
              </a:rPr>
              <a:t>i</a:t>
            </a:r>
            <a:r>
              <a:rPr lang="zh-CN" altLang="en-US" b="0" dirty="0">
                <a:latin typeface="Arial" panose="020B0604020202020204" pitchFamily="34" charset="0"/>
              </a:rPr>
              <a:t>都对应着一对平行的超平面：</a:t>
            </a:r>
            <a:r>
              <a:rPr lang="en-US" altLang="zh-CN" b="0" dirty="0">
                <a:latin typeface="Arial" panose="020B0604020202020204" pitchFamily="34" charset="0"/>
              </a:rPr>
              <a:t>b</a:t>
            </a:r>
            <a:r>
              <a:rPr lang="en-US" altLang="zh-CN" b="0" baseline="-25000" dirty="0">
                <a:latin typeface="Arial" panose="020B0604020202020204" pitchFamily="34" charset="0"/>
              </a:rPr>
              <a:t>i1</a:t>
            </a:r>
            <a:r>
              <a:rPr lang="zh-CN" altLang="en-US" b="0" dirty="0">
                <a:latin typeface="Arial" panose="020B0604020202020204" pitchFamily="34" charset="0"/>
              </a:rPr>
              <a:t>和</a:t>
            </a:r>
            <a:r>
              <a:rPr lang="en-US" altLang="zh-CN" b="0" dirty="0">
                <a:latin typeface="Arial" panose="020B0604020202020204" pitchFamily="34" charset="0"/>
              </a:rPr>
              <a:t>b</a:t>
            </a:r>
            <a:r>
              <a:rPr lang="en-US" altLang="zh-CN" b="0" baseline="-25000" dirty="0">
                <a:latin typeface="Arial" panose="020B0604020202020204" pitchFamily="34" charset="0"/>
              </a:rPr>
              <a:t>i2</a:t>
            </a:r>
            <a:r>
              <a:rPr lang="zh-CN" altLang="en-US" b="0" dirty="0">
                <a:latin typeface="Arial" panose="020B0604020202020204" pitchFamily="34" charset="0"/>
              </a:rPr>
              <a:t>，它们之间的间隔称为</a:t>
            </a:r>
            <a:r>
              <a:rPr lang="zh-CN" altLang="en-US" b="0" dirty="0">
                <a:latin typeface="Times New Roman" panose="02020603050405020304" pitchFamily="18" charset="0"/>
                <a:ea typeface="黑体" panose="02010609060101010101" pitchFamily="49" charset="-122"/>
              </a:rPr>
              <a:t>超平面</a:t>
            </a:r>
            <a:r>
              <a:rPr lang="zh-CN" altLang="en-US" b="0" dirty="0">
                <a:latin typeface="Arial" panose="020B0604020202020204" pitchFamily="34" charset="0"/>
              </a:rPr>
              <a:t>的边缘</a:t>
            </a:r>
            <a:r>
              <a:rPr lang="en-US" altLang="zh-CN" b="0" dirty="0">
                <a:latin typeface="Arial" panose="020B0604020202020204" pitchFamily="34" charset="0"/>
              </a:rPr>
              <a:t>(margin)</a:t>
            </a:r>
            <a:r>
              <a:rPr lang="zh-CN" altLang="en-US" b="0" dirty="0">
                <a:latin typeface="Arial" panose="020B0604020202020204" pitchFamily="34" charset="0"/>
              </a:rPr>
              <a:t>。</a:t>
            </a:r>
            <a:endParaRPr lang="zh-CN" altLang="en-US" b="0" dirty="0">
              <a:latin typeface="Arial" panose="020B060402020202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60769" name="Object 2"/>
          <p:cNvGraphicFramePr>
            <a:graphicFrameLocks noGrp="1"/>
          </p:cNvGraphicFramePr>
          <p:nvPr>
            <p:ph sz="half" idx="4294967295"/>
          </p:nvPr>
        </p:nvGraphicFramePr>
        <p:xfrm>
          <a:off x="2362200" y="1981200"/>
          <a:ext cx="4876800" cy="4602163"/>
        </p:xfrm>
        <a:graphic>
          <a:graphicData uri="http://schemas.openxmlformats.org/presentationml/2006/ole">
            <mc:AlternateContent xmlns:mc="http://schemas.openxmlformats.org/markup-compatibility/2006">
              <mc:Choice xmlns:v="urn:schemas-microsoft-com:vml" Requires="v">
                <p:oleObj spid="_x0000_s3157" name="" r:id="rId1" imgW="7499350" imgH="7084695" progId="">
                  <p:embed/>
                </p:oleObj>
              </mc:Choice>
              <mc:Fallback>
                <p:oleObj name="" r:id="rId1" imgW="7499350" imgH="7084695" progId="">
                  <p:embed/>
                  <p:pic>
                    <p:nvPicPr>
                      <p:cNvPr id="0" name="图片 3156"/>
                      <p:cNvPicPr/>
                      <p:nvPr/>
                    </p:nvPicPr>
                    <p:blipFill>
                      <a:blip r:embed="rId2"/>
                      <a:stretch>
                        <a:fillRect/>
                      </a:stretch>
                    </p:blipFill>
                    <p:spPr>
                      <a:xfrm>
                        <a:off x="2362200" y="1981200"/>
                        <a:ext cx="4876800" cy="4602163"/>
                      </a:xfrm>
                      <a:prstGeom prst="rect">
                        <a:avLst/>
                      </a:prstGeom>
                      <a:noFill/>
                      <a:ln w="38100">
                        <a:miter/>
                      </a:ln>
                    </p:spPr>
                  </p:pic>
                </p:oleObj>
              </mc:Fallback>
            </mc:AlternateContent>
          </a:graphicData>
        </a:graphic>
      </p:graphicFrame>
      <p:sp>
        <p:nvSpPr>
          <p:cNvPr id="160770"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一、最大边缘超平面</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160771" name="内容占位符 3"/>
          <p:cNvSpPr txBox="1"/>
          <p:nvPr/>
        </p:nvSpPr>
        <p:spPr>
          <a:xfrm>
            <a:off x="231775" y="1114425"/>
            <a:ext cx="8616950" cy="942975"/>
          </a:xfrm>
          <a:prstGeom prst="rect">
            <a:avLst/>
          </a:prstGeom>
          <a:noFill/>
          <a:ln w="9525">
            <a:noFill/>
          </a:ln>
        </p:spPr>
        <p:txBody>
          <a:bodyPr anchor="t" anchorCtr="0"/>
          <a:p>
            <a:pPr eaLnBrk="0" hangingPunct="0">
              <a:spcBef>
                <a:spcPct val="10000"/>
              </a:spcBef>
              <a:spcAft>
                <a:spcPts val="400"/>
              </a:spcAft>
              <a:buClr>
                <a:srgbClr val="0C7B9C"/>
              </a:buClr>
              <a:buSzPct val="75000"/>
              <a:buFont typeface="Arial" panose="020B0604020202020204" pitchFamily="34" charset="0"/>
            </a:pPr>
            <a:r>
              <a:rPr lang="zh-CN" altLang="en-US" b="0" dirty="0">
                <a:latin typeface="Times New Roman" panose="02020603050405020304" pitchFamily="18" charset="0"/>
                <a:ea typeface="黑体" panose="02010609060101010101" pitchFamily="49" charset="-122"/>
              </a:rPr>
              <a:t>图中，超平面</a:t>
            </a:r>
            <a:r>
              <a:rPr lang="en-US" altLang="zh-CN" b="0" dirty="0">
                <a:latin typeface="Times New Roman" panose="02020603050405020304" pitchFamily="18" charset="0"/>
                <a:ea typeface="黑体" panose="02010609060101010101" pitchFamily="49" charset="-122"/>
              </a:rPr>
              <a:t>B</a:t>
            </a:r>
            <a:r>
              <a:rPr lang="en-US" altLang="zh-CN" b="0" baseline="-25000" dirty="0">
                <a:latin typeface="Times New Roman" panose="02020603050405020304" pitchFamily="18" charset="0"/>
                <a:ea typeface="黑体" panose="02010609060101010101" pitchFamily="49" charset="-122"/>
              </a:rPr>
              <a:t>1</a:t>
            </a:r>
            <a:r>
              <a:rPr lang="zh-CN" altLang="en-US" b="0" dirty="0">
                <a:latin typeface="Times New Roman" panose="02020603050405020304" pitchFamily="18" charset="0"/>
                <a:ea typeface="黑体" panose="02010609060101010101" pitchFamily="49" charset="-122"/>
              </a:rPr>
              <a:t>的边缘</a:t>
            </a:r>
            <a:r>
              <a:rPr lang="zh-CN" altLang="en-US" b="0" dirty="0">
                <a:latin typeface="Arial" panose="020B0604020202020204" pitchFamily="34" charset="0"/>
              </a:rPr>
              <a:t>明显大于</a:t>
            </a:r>
            <a:r>
              <a:rPr lang="en-US" altLang="zh-CN" b="0" dirty="0">
                <a:latin typeface="Times New Roman" panose="02020603050405020304" pitchFamily="18" charset="0"/>
                <a:ea typeface="黑体" panose="02010609060101010101" pitchFamily="49" charset="-122"/>
              </a:rPr>
              <a:t>B</a:t>
            </a:r>
            <a:r>
              <a:rPr lang="en-US" altLang="zh-CN" b="0" baseline="-25000" dirty="0">
                <a:latin typeface="Times New Roman" panose="02020603050405020304" pitchFamily="18" charset="0"/>
                <a:ea typeface="黑体" panose="02010609060101010101" pitchFamily="49" charset="-122"/>
              </a:rPr>
              <a:t>2</a:t>
            </a:r>
            <a:r>
              <a:rPr lang="zh-CN" altLang="en-US" b="0" dirty="0">
                <a:latin typeface="Times New Roman" panose="02020603050405020304" pitchFamily="18" charset="0"/>
                <a:ea typeface="黑体" panose="02010609060101010101" pitchFamily="49" charset="-122"/>
              </a:rPr>
              <a:t>的边缘。因此，在这个例子中，</a:t>
            </a:r>
            <a:r>
              <a:rPr lang="en-US" altLang="zh-CN" b="0" dirty="0">
                <a:latin typeface="Times New Roman" panose="02020603050405020304" pitchFamily="18" charset="0"/>
                <a:ea typeface="黑体" panose="02010609060101010101" pitchFamily="49" charset="-122"/>
              </a:rPr>
              <a:t> B</a:t>
            </a:r>
            <a:r>
              <a:rPr lang="en-US" altLang="zh-CN" b="0" baseline="-25000" dirty="0">
                <a:latin typeface="Times New Roman" panose="02020603050405020304" pitchFamily="18" charset="0"/>
                <a:ea typeface="黑体" panose="02010609060101010101" pitchFamily="49" charset="-122"/>
              </a:rPr>
              <a:t>1</a:t>
            </a:r>
            <a:r>
              <a:rPr lang="zh-CN" altLang="en-US" b="0" dirty="0">
                <a:latin typeface="Times New Roman" panose="02020603050405020304" pitchFamily="18" charset="0"/>
                <a:ea typeface="黑体" panose="02010609060101010101" pitchFamily="49" charset="-122"/>
              </a:rPr>
              <a:t>就是训练样本的最大边缘超平面。</a:t>
            </a:r>
            <a:endParaRPr lang="zh-CN" altLang="en-US" b="0" dirty="0">
              <a:latin typeface="Arial" panose="020B0604020202020204"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7"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二、线性支持向量机</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162818" name="内容占位符 3"/>
          <p:cNvSpPr txBox="1"/>
          <p:nvPr/>
        </p:nvSpPr>
        <p:spPr>
          <a:xfrm>
            <a:off x="381000" y="1219200"/>
            <a:ext cx="8318500" cy="5181600"/>
          </a:xfrm>
          <a:prstGeom prst="rect">
            <a:avLst/>
          </a:prstGeom>
          <a:noFill/>
          <a:ln w="9525">
            <a:noFill/>
          </a:ln>
        </p:spPr>
        <p:txBody>
          <a:bodyPr anchor="t" anchorCtr="0"/>
          <a:p>
            <a:pPr marL="292100" indent="-292100" eaLnBrk="0" hangingPunct="0">
              <a:spcBef>
                <a:spcPct val="10000"/>
              </a:spcBef>
              <a:spcAft>
                <a:spcPts val="400"/>
              </a:spcAft>
              <a:buClr>
                <a:srgbClr val="0C7B9C"/>
              </a:buClr>
              <a:buSzPct val="75000"/>
              <a:buFont typeface="Monotype Sorts" pitchFamily="2" charset="2"/>
              <a:buChar char="l"/>
            </a:pPr>
            <a:r>
              <a:rPr lang="zh-CN" altLang="en-US" b="0" dirty="0">
                <a:latin typeface="Arial" panose="020B0604020202020204" pitchFamily="34" charset="0"/>
              </a:rPr>
              <a:t>直觉上，决策边界的边缘较小，决策边界任何轻微的扰动都可能对分类结果产生较大的影响。也就是说，具有较大边缘的决策边界比那些具有</a:t>
            </a:r>
            <a:r>
              <a:rPr lang="zh-CN" altLang="en-US" b="0" dirty="0">
                <a:latin typeface="Times New Roman" panose="02020603050405020304" pitchFamily="18" charset="0"/>
              </a:rPr>
              <a:t>较小边缘的决策边界具有更好的泛化误差。</a:t>
            </a:r>
            <a:endParaRPr lang="en-US" altLang="zh-CN" b="0" dirty="0">
              <a:latin typeface="Arial" panose="020B0604020202020204" pitchFamily="34" charset="0"/>
            </a:endParaRPr>
          </a:p>
          <a:p>
            <a:pPr marL="292100" indent="-292100" eaLnBrk="0" hangingPunct="0">
              <a:spcBef>
                <a:spcPct val="10000"/>
              </a:spcBef>
              <a:spcAft>
                <a:spcPts val="400"/>
              </a:spcAft>
              <a:buClr>
                <a:srgbClr val="0C7B9C"/>
              </a:buClr>
              <a:buSzPct val="75000"/>
              <a:buFont typeface="Monotype Sorts" pitchFamily="2" charset="2"/>
              <a:buChar char="l"/>
            </a:pPr>
            <a:endParaRPr lang="en-US" altLang="zh-CN" b="0" dirty="0">
              <a:latin typeface="Arial" panose="020B0604020202020204" pitchFamily="34" charset="0"/>
            </a:endParaRPr>
          </a:p>
          <a:p>
            <a:pPr marL="292100" indent="-292100" eaLnBrk="0" hangingPunct="0">
              <a:spcBef>
                <a:spcPct val="10000"/>
              </a:spcBef>
              <a:spcAft>
                <a:spcPts val="400"/>
              </a:spcAft>
              <a:buClr>
                <a:srgbClr val="0C7B9C"/>
              </a:buClr>
              <a:buSzPct val="75000"/>
              <a:buFont typeface="Monotype Sorts" pitchFamily="2" charset="2"/>
              <a:buChar char="l"/>
            </a:pPr>
            <a:r>
              <a:rPr lang="zh-CN" altLang="en-US" b="0" dirty="0">
                <a:latin typeface="Arial" panose="020B0604020202020204" pitchFamily="34" charset="0"/>
              </a:rPr>
              <a:t>因此，根据结构风险最小化原理，需要设计最大化决策边界的边缘的线性分类器，以确保最坏情况下的泛化误差最小。线性支持向量机</a:t>
            </a:r>
            <a:r>
              <a:rPr lang="en-US" altLang="zh-CN" b="0" dirty="0">
                <a:latin typeface="Arial" panose="020B0604020202020204" pitchFamily="34" charset="0"/>
              </a:rPr>
              <a:t>(linear SVM) </a:t>
            </a:r>
            <a:r>
              <a:rPr lang="zh-CN" altLang="en-US" b="0" dirty="0">
                <a:latin typeface="Arial" panose="020B0604020202020204" pitchFamily="34" charset="0"/>
              </a:rPr>
              <a:t>就是这样的分类器。</a:t>
            </a:r>
            <a:endParaRPr lang="en-US" altLang="zh-CN" b="0" dirty="0">
              <a:latin typeface="Arial" panose="020B06040202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65"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二、线性支持向量机</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164866" name="内容占位符 3"/>
          <p:cNvSpPr txBox="1"/>
          <p:nvPr/>
        </p:nvSpPr>
        <p:spPr>
          <a:xfrm>
            <a:off x="381000" y="1219200"/>
            <a:ext cx="8318500" cy="5181600"/>
          </a:xfrm>
          <a:prstGeom prst="rect">
            <a:avLst/>
          </a:prstGeom>
          <a:noFill/>
          <a:ln w="9525">
            <a:noFill/>
          </a:ln>
        </p:spPr>
        <p:txBody>
          <a:bodyPr anchor="t" anchorCtr="0"/>
          <a:p>
            <a:pPr marL="292100" indent="-292100" eaLnBrk="0" hangingPunct="0">
              <a:spcBef>
                <a:spcPct val="10000"/>
              </a:spcBef>
              <a:spcAft>
                <a:spcPts val="400"/>
              </a:spcAft>
              <a:buClr>
                <a:srgbClr val="0C7B9C"/>
              </a:buClr>
              <a:buSzPct val="75000"/>
              <a:buFont typeface="Monotype Sorts" pitchFamily="2" charset="2"/>
              <a:buChar char="l"/>
            </a:pPr>
            <a:r>
              <a:rPr lang="zh-CN" altLang="en-US" b="0" dirty="0">
                <a:latin typeface="Arial" panose="020B0604020202020204" pitchFamily="34" charset="0"/>
              </a:rPr>
              <a:t>给定训练数据集</a:t>
            </a:r>
            <a:endParaRPr lang="en-US" altLang="zh-CN" b="0" dirty="0">
              <a:latin typeface="Arial" panose="020B0604020202020204" pitchFamily="34" charset="0"/>
            </a:endParaRPr>
          </a:p>
          <a:p>
            <a:pPr marL="292100" indent="-292100" eaLnBrk="0" hangingPunct="0">
              <a:spcBef>
                <a:spcPct val="10000"/>
              </a:spcBef>
              <a:spcAft>
                <a:spcPts val="400"/>
              </a:spcAft>
              <a:buClr>
                <a:srgbClr val="0C7B9C"/>
              </a:buClr>
              <a:buSzPct val="75000"/>
              <a:buFont typeface="Arial" panose="020B0604020202020204" pitchFamily="34" charset="0"/>
            </a:pPr>
            <a:r>
              <a:rPr lang="en-US" altLang="zh-CN" b="0" dirty="0">
                <a:latin typeface="Arial" panose="020B0604020202020204" pitchFamily="34" charset="0"/>
              </a:rPr>
              <a:t>	</a:t>
            </a:r>
            <a:r>
              <a:rPr lang="zh-CN" altLang="en-US" b="0" dirty="0">
                <a:latin typeface="Arial" panose="020B0604020202020204" pitchFamily="34" charset="0"/>
              </a:rPr>
              <a:t>线性分类器的决策边界可以写成如下线性方程：</a:t>
            </a:r>
            <a:endParaRPr lang="en-US" altLang="zh-CN" b="0" dirty="0">
              <a:latin typeface="Arial" panose="020B0604020202020204" pitchFamily="34" charset="0"/>
            </a:endParaRPr>
          </a:p>
          <a:p>
            <a:pPr marL="292100" indent="-292100" eaLnBrk="0" hangingPunct="0">
              <a:spcBef>
                <a:spcPct val="10000"/>
              </a:spcBef>
              <a:spcAft>
                <a:spcPts val="400"/>
              </a:spcAft>
              <a:buClr>
                <a:srgbClr val="0C7B9C"/>
              </a:buClr>
              <a:buSzPct val="75000"/>
              <a:buFont typeface="Arial" panose="020B0604020202020204" pitchFamily="34" charset="0"/>
            </a:pPr>
            <a:endParaRPr lang="en-US" altLang="zh-CN" b="0" dirty="0">
              <a:latin typeface="Arial" panose="020B0604020202020204" pitchFamily="34" charset="0"/>
            </a:endParaRPr>
          </a:p>
          <a:p>
            <a:pPr marL="292100" indent="-292100" eaLnBrk="0" hangingPunct="0">
              <a:spcBef>
                <a:spcPct val="10000"/>
              </a:spcBef>
              <a:spcAft>
                <a:spcPts val="400"/>
              </a:spcAft>
              <a:buClr>
                <a:srgbClr val="0C7B9C"/>
              </a:buClr>
              <a:buSzPct val="75000"/>
              <a:buFont typeface="Arial" panose="020B0604020202020204" pitchFamily="34" charset="0"/>
            </a:pPr>
            <a:r>
              <a:rPr lang="en-US" altLang="zh-CN" b="0" dirty="0">
                <a:latin typeface="Arial" panose="020B0604020202020204" pitchFamily="34" charset="0"/>
              </a:rPr>
              <a:t>	</a:t>
            </a:r>
            <a:r>
              <a:rPr lang="zh-CN" altLang="en-US" b="0" dirty="0">
                <a:latin typeface="Arial" panose="020B0604020202020204" pitchFamily="34" charset="0"/>
              </a:rPr>
              <a:t>其中                            为法向量，决定了</a:t>
            </a:r>
            <a:r>
              <a:rPr lang="zh-CN" altLang="en-US" b="0" dirty="0">
                <a:latin typeface="Times New Roman" panose="02020603050405020304" pitchFamily="18" charset="0"/>
              </a:rPr>
              <a:t>决策边界的方向；</a:t>
            </a:r>
            <a:r>
              <a:rPr lang="en-US" altLang="zh-CN" b="0" dirty="0">
                <a:latin typeface="Times New Roman" panose="02020603050405020304" pitchFamily="18" charset="0"/>
              </a:rPr>
              <a:t>  </a:t>
            </a:r>
            <a:r>
              <a:rPr lang="zh-CN" altLang="en-US" b="0" dirty="0">
                <a:latin typeface="Times New Roman" panose="02020603050405020304" pitchFamily="18" charset="0"/>
              </a:rPr>
              <a:t>为位移量，决定了决策边界与原点之间的距离。显然，决策边界由参数    和   确定。</a:t>
            </a:r>
            <a:endParaRPr lang="zh-CN" altLang="en-US" b="0" dirty="0">
              <a:latin typeface="Times New Roman" panose="02020603050405020304" pitchFamily="18" charset="0"/>
            </a:endParaRPr>
          </a:p>
          <a:p>
            <a:pPr marL="292100" indent="-292100" eaLnBrk="0" hangingPunct="0">
              <a:spcBef>
                <a:spcPct val="10000"/>
              </a:spcBef>
              <a:spcAft>
                <a:spcPts val="400"/>
              </a:spcAft>
              <a:buClr>
                <a:srgbClr val="0C7B9C"/>
              </a:buClr>
              <a:buSzPct val="75000"/>
              <a:buFont typeface="Monotype Sorts" pitchFamily="2" charset="2"/>
              <a:buChar char="l"/>
            </a:pPr>
            <a:r>
              <a:rPr lang="zh-CN" altLang="en-US" b="0" dirty="0">
                <a:latin typeface="Arial" panose="020B0604020202020204" pitchFamily="34" charset="0"/>
              </a:rPr>
              <a:t>假设决策边界能将训练样本正确分类，即对于任意样本点             ：若        ，则有              ；若        </a:t>
            </a:r>
            <a:endParaRPr lang="en-US" altLang="zh-CN" b="0" dirty="0">
              <a:latin typeface="Arial" panose="020B0604020202020204" pitchFamily="34" charset="0"/>
            </a:endParaRPr>
          </a:p>
          <a:p>
            <a:pPr marL="292100" indent="-292100" eaLnBrk="0" hangingPunct="0">
              <a:spcBef>
                <a:spcPct val="10000"/>
              </a:spcBef>
              <a:spcAft>
                <a:spcPts val="400"/>
              </a:spcAft>
              <a:buClr>
                <a:srgbClr val="0C7B9C"/>
              </a:buClr>
              <a:buSzPct val="75000"/>
              <a:buFont typeface="Arial" panose="020B0604020202020204" pitchFamily="34" charset="0"/>
            </a:pPr>
            <a:r>
              <a:rPr lang="en-US" altLang="zh-CN" b="0" dirty="0">
                <a:latin typeface="Arial" panose="020B0604020202020204" pitchFamily="34" charset="0"/>
              </a:rPr>
              <a:t>	</a:t>
            </a:r>
            <a:r>
              <a:rPr lang="zh-CN" altLang="en-US" b="0" dirty="0">
                <a:latin typeface="Arial" panose="020B0604020202020204" pitchFamily="34" charset="0"/>
              </a:rPr>
              <a:t>则有              。那么通过调整决策边界的</a:t>
            </a:r>
            <a:r>
              <a:rPr lang="zh-CN" altLang="en-US" b="0" dirty="0">
                <a:latin typeface="Times New Roman" panose="02020603050405020304" pitchFamily="18" charset="0"/>
              </a:rPr>
              <a:t>参数    和 </a:t>
            </a:r>
            <a:endParaRPr lang="en-US" altLang="zh-CN" b="0" dirty="0">
              <a:latin typeface="Times New Roman" panose="02020603050405020304" pitchFamily="18" charset="0"/>
            </a:endParaRPr>
          </a:p>
          <a:p>
            <a:pPr marL="292100" indent="-292100" eaLnBrk="0" hangingPunct="0">
              <a:spcBef>
                <a:spcPct val="10000"/>
              </a:spcBef>
              <a:spcAft>
                <a:spcPts val="400"/>
              </a:spcAft>
              <a:buClr>
                <a:srgbClr val="0C7B9C"/>
              </a:buClr>
              <a:buSzPct val="75000"/>
              <a:buFont typeface="Arial" panose="020B0604020202020204" pitchFamily="34" charset="0"/>
            </a:pPr>
            <a:r>
              <a:rPr lang="en-US" altLang="zh-CN" b="0" dirty="0">
                <a:latin typeface="Arial" panose="020B0604020202020204" pitchFamily="34" charset="0"/>
              </a:rPr>
              <a:t>	</a:t>
            </a:r>
            <a:r>
              <a:rPr lang="zh-CN" altLang="en-US" b="0" dirty="0">
                <a:latin typeface="Arial" panose="020B0604020202020204" pitchFamily="34" charset="0"/>
              </a:rPr>
              <a:t>总可以得到：</a:t>
            </a:r>
            <a:endParaRPr lang="en-US" altLang="zh-CN" b="0" dirty="0">
              <a:latin typeface="Arial" panose="020B0604020202020204" pitchFamily="34" charset="0"/>
            </a:endParaRPr>
          </a:p>
        </p:txBody>
      </p:sp>
      <p:graphicFrame>
        <p:nvGraphicFramePr>
          <p:cNvPr id="164867" name="Object 7"/>
          <p:cNvGraphicFramePr/>
          <p:nvPr/>
        </p:nvGraphicFramePr>
        <p:xfrm>
          <a:off x="1457325" y="2895600"/>
          <a:ext cx="2784475" cy="347663"/>
        </p:xfrm>
        <a:graphic>
          <a:graphicData uri="http://schemas.openxmlformats.org/presentationml/2006/ole">
            <mc:AlternateContent xmlns:mc="http://schemas.openxmlformats.org/markup-compatibility/2006">
              <mc:Choice xmlns:v="urn:schemas-microsoft-com:vml" Requires="v">
                <p:oleObj spid="_x0000_s3161" name="" r:id="rId1" imgW="1408430" imgH="176530" progId="Equation.Ribbit">
                  <p:embed/>
                </p:oleObj>
              </mc:Choice>
              <mc:Fallback>
                <p:oleObj name="" r:id="rId1" imgW="1408430" imgH="176530" progId="Equation.Ribbit">
                  <p:embed/>
                  <p:pic>
                    <p:nvPicPr>
                      <p:cNvPr id="0" name="图片 3160"/>
                      <p:cNvPicPr/>
                      <p:nvPr/>
                    </p:nvPicPr>
                    <p:blipFill>
                      <a:blip r:embed="rId2"/>
                      <a:stretch>
                        <a:fillRect/>
                      </a:stretch>
                    </p:blipFill>
                    <p:spPr>
                      <a:xfrm>
                        <a:off x="1457325" y="2895600"/>
                        <a:ext cx="2784475" cy="347663"/>
                      </a:xfrm>
                      <a:prstGeom prst="rect">
                        <a:avLst/>
                      </a:prstGeom>
                      <a:noFill/>
                      <a:ln w="38100">
                        <a:noFill/>
                        <a:miter/>
                      </a:ln>
                    </p:spPr>
                  </p:pic>
                </p:oleObj>
              </mc:Fallback>
            </mc:AlternateContent>
          </a:graphicData>
        </a:graphic>
      </p:graphicFrame>
      <p:graphicFrame>
        <p:nvGraphicFramePr>
          <p:cNvPr id="164868" name="Object 3"/>
          <p:cNvGraphicFramePr/>
          <p:nvPr/>
        </p:nvGraphicFramePr>
        <p:xfrm>
          <a:off x="6492875" y="3733800"/>
          <a:ext cx="136525" cy="381000"/>
        </p:xfrm>
        <a:graphic>
          <a:graphicData uri="http://schemas.openxmlformats.org/presentationml/2006/ole">
            <mc:AlternateContent xmlns:mc="http://schemas.openxmlformats.org/markup-compatibility/2006">
              <mc:Choice xmlns:v="urn:schemas-microsoft-com:vml" Requires="v">
                <p:oleObj spid="_x0000_s3162" name="" r:id="rId3" imgW="68580" imgH="157480" progId="Equation.Ribbit">
                  <p:embed/>
                </p:oleObj>
              </mc:Choice>
              <mc:Fallback>
                <p:oleObj name="" r:id="rId3" imgW="68580" imgH="157480" progId="Equation.Ribbit">
                  <p:embed/>
                  <p:pic>
                    <p:nvPicPr>
                      <p:cNvPr id="0" name="图片 3161"/>
                      <p:cNvPicPr/>
                      <p:nvPr/>
                    </p:nvPicPr>
                    <p:blipFill>
                      <a:blip r:embed="rId4"/>
                      <a:stretch>
                        <a:fillRect/>
                      </a:stretch>
                    </p:blipFill>
                    <p:spPr>
                      <a:xfrm>
                        <a:off x="6492875" y="3733800"/>
                        <a:ext cx="136525" cy="381000"/>
                      </a:xfrm>
                      <a:prstGeom prst="rect">
                        <a:avLst/>
                      </a:prstGeom>
                      <a:noFill/>
                      <a:ln w="38100">
                        <a:noFill/>
                        <a:miter/>
                      </a:ln>
                    </p:spPr>
                  </p:pic>
                </p:oleObj>
              </mc:Fallback>
            </mc:AlternateContent>
          </a:graphicData>
        </a:graphic>
      </p:graphicFrame>
      <p:graphicFrame>
        <p:nvGraphicFramePr>
          <p:cNvPr id="164869" name="Object 15"/>
          <p:cNvGraphicFramePr/>
          <p:nvPr/>
        </p:nvGraphicFramePr>
        <p:xfrm>
          <a:off x="7896225" y="5180013"/>
          <a:ext cx="333375" cy="379412"/>
        </p:xfrm>
        <a:graphic>
          <a:graphicData uri="http://schemas.openxmlformats.org/presentationml/2006/ole">
            <mc:AlternateContent xmlns:mc="http://schemas.openxmlformats.org/markup-compatibility/2006">
              <mc:Choice xmlns:v="urn:schemas-microsoft-com:vml" Requires="v">
                <p:oleObj spid="_x0000_s3166" name="" r:id="rId5" imgW="131445" imgH="121285" progId="Equation.Ribbit">
                  <p:embed/>
                </p:oleObj>
              </mc:Choice>
              <mc:Fallback>
                <p:oleObj name="" r:id="rId5" imgW="131445" imgH="121285" progId="Equation.Ribbit">
                  <p:embed/>
                  <p:pic>
                    <p:nvPicPr>
                      <p:cNvPr id="0" name="图片 3165"/>
                      <p:cNvPicPr/>
                      <p:nvPr/>
                    </p:nvPicPr>
                    <p:blipFill>
                      <a:blip r:embed="rId6"/>
                      <a:stretch>
                        <a:fillRect/>
                      </a:stretch>
                    </p:blipFill>
                    <p:spPr>
                      <a:xfrm>
                        <a:off x="7896225" y="5180013"/>
                        <a:ext cx="333375" cy="379412"/>
                      </a:xfrm>
                      <a:prstGeom prst="rect">
                        <a:avLst/>
                      </a:prstGeom>
                      <a:noFill/>
                      <a:ln w="38100">
                        <a:noFill/>
                        <a:miter/>
                      </a:ln>
                    </p:spPr>
                  </p:pic>
                </p:oleObj>
              </mc:Fallback>
            </mc:AlternateContent>
          </a:graphicData>
        </a:graphic>
      </p:graphicFrame>
      <p:graphicFrame>
        <p:nvGraphicFramePr>
          <p:cNvPr id="164870" name="Object 16"/>
          <p:cNvGraphicFramePr/>
          <p:nvPr/>
        </p:nvGraphicFramePr>
        <p:xfrm>
          <a:off x="8607425" y="5181600"/>
          <a:ext cx="136525" cy="381000"/>
        </p:xfrm>
        <a:graphic>
          <a:graphicData uri="http://schemas.openxmlformats.org/presentationml/2006/ole">
            <mc:AlternateContent xmlns:mc="http://schemas.openxmlformats.org/markup-compatibility/2006">
              <mc:Choice xmlns:v="urn:schemas-microsoft-com:vml" Requires="v">
                <p:oleObj spid="_x0000_s3171" name="" r:id="rId7" imgW="68580" imgH="157480" progId="Equation.Ribbit">
                  <p:embed/>
                </p:oleObj>
              </mc:Choice>
              <mc:Fallback>
                <p:oleObj name="" r:id="rId7" imgW="68580" imgH="157480" progId="Equation.Ribbit">
                  <p:embed/>
                  <p:pic>
                    <p:nvPicPr>
                      <p:cNvPr id="0" name="图片 3170"/>
                      <p:cNvPicPr/>
                      <p:nvPr/>
                    </p:nvPicPr>
                    <p:blipFill>
                      <a:blip r:embed="rId8"/>
                      <a:stretch>
                        <a:fillRect/>
                      </a:stretch>
                    </p:blipFill>
                    <p:spPr>
                      <a:xfrm>
                        <a:off x="8607425" y="5181600"/>
                        <a:ext cx="136525" cy="381000"/>
                      </a:xfrm>
                      <a:prstGeom prst="rect">
                        <a:avLst/>
                      </a:prstGeom>
                      <a:noFill/>
                      <a:ln w="38100">
                        <a:noFill/>
                        <a:miter/>
                      </a:ln>
                    </p:spPr>
                  </p:pic>
                </p:oleObj>
              </mc:Fallback>
            </mc:AlternateContent>
          </a:graphicData>
        </a:graphic>
      </p:graphicFrame>
      <p:graphicFrame>
        <p:nvGraphicFramePr>
          <p:cNvPr id="164871" name="Object 19"/>
          <p:cNvGraphicFramePr/>
          <p:nvPr/>
        </p:nvGraphicFramePr>
        <p:xfrm>
          <a:off x="5791200" y="3733800"/>
          <a:ext cx="309563" cy="381000"/>
        </p:xfrm>
        <a:graphic>
          <a:graphicData uri="http://schemas.openxmlformats.org/presentationml/2006/ole">
            <mc:AlternateContent xmlns:mc="http://schemas.openxmlformats.org/markup-compatibility/2006">
              <mc:Choice xmlns:v="urn:schemas-microsoft-com:vml" Requires="v">
                <p:oleObj spid="_x0000_s3164" name="" r:id="rId9" imgW="121920" imgH="120650" progId="Equation.Ribbit">
                  <p:embed/>
                </p:oleObj>
              </mc:Choice>
              <mc:Fallback>
                <p:oleObj name="" r:id="rId9" imgW="121920" imgH="120650" progId="Equation.Ribbit">
                  <p:embed/>
                  <p:pic>
                    <p:nvPicPr>
                      <p:cNvPr id="0" name="图片 3163"/>
                      <p:cNvPicPr/>
                      <p:nvPr/>
                    </p:nvPicPr>
                    <p:blipFill>
                      <a:blip r:embed="rId10"/>
                      <a:stretch>
                        <a:fillRect/>
                      </a:stretch>
                    </p:blipFill>
                    <p:spPr>
                      <a:xfrm>
                        <a:off x="5791200" y="3733800"/>
                        <a:ext cx="309563" cy="381000"/>
                      </a:xfrm>
                      <a:prstGeom prst="rect">
                        <a:avLst/>
                      </a:prstGeom>
                      <a:noFill/>
                      <a:ln w="38100">
                        <a:noFill/>
                        <a:miter/>
                      </a:ln>
                    </p:spPr>
                  </p:pic>
                </p:oleObj>
              </mc:Fallback>
            </mc:AlternateContent>
          </a:graphicData>
        </a:graphic>
      </p:graphicFrame>
      <p:graphicFrame>
        <p:nvGraphicFramePr>
          <p:cNvPr id="164872" name="对象 1"/>
          <p:cNvGraphicFramePr/>
          <p:nvPr/>
        </p:nvGraphicFramePr>
        <p:xfrm>
          <a:off x="3289300" y="1295400"/>
          <a:ext cx="5583238" cy="371475"/>
        </p:xfrm>
        <a:graphic>
          <a:graphicData uri="http://schemas.openxmlformats.org/presentationml/2006/ole">
            <mc:AlternateContent xmlns:mc="http://schemas.openxmlformats.org/markup-compatibility/2006">
              <mc:Choice xmlns:v="urn:schemas-microsoft-com:vml" Requires="v">
                <p:oleObj spid="_x0000_s3163" name="" r:id="rId11" imgW="4850130" imgH="247015" progId="Equation.Ribbit">
                  <p:embed/>
                </p:oleObj>
              </mc:Choice>
              <mc:Fallback>
                <p:oleObj name="" r:id="rId11" imgW="4850130" imgH="247015" progId="Equation.Ribbit">
                  <p:embed/>
                  <p:pic>
                    <p:nvPicPr>
                      <p:cNvPr id="0" name="图片 3162"/>
                      <p:cNvPicPr/>
                      <p:nvPr/>
                    </p:nvPicPr>
                    <p:blipFill>
                      <a:blip r:embed="rId12"/>
                      <a:stretch>
                        <a:fillRect/>
                      </a:stretch>
                    </p:blipFill>
                    <p:spPr>
                      <a:xfrm>
                        <a:off x="3289300" y="1295400"/>
                        <a:ext cx="5583238" cy="371475"/>
                      </a:xfrm>
                      <a:prstGeom prst="rect">
                        <a:avLst/>
                      </a:prstGeom>
                      <a:noFill/>
                      <a:ln w="38100">
                        <a:noFill/>
                        <a:miter/>
                      </a:ln>
                    </p:spPr>
                  </p:pic>
                </p:oleObj>
              </mc:Fallback>
            </mc:AlternateContent>
          </a:graphicData>
        </a:graphic>
      </p:graphicFrame>
      <p:graphicFrame>
        <p:nvGraphicFramePr>
          <p:cNvPr id="164873" name="对象 2"/>
          <p:cNvGraphicFramePr/>
          <p:nvPr/>
        </p:nvGraphicFramePr>
        <p:xfrm>
          <a:off x="3321050" y="2287588"/>
          <a:ext cx="2436813" cy="500062"/>
        </p:xfrm>
        <a:graphic>
          <a:graphicData uri="http://schemas.openxmlformats.org/presentationml/2006/ole">
            <mc:AlternateContent xmlns:mc="http://schemas.openxmlformats.org/markup-compatibility/2006">
              <mc:Choice xmlns:v="urn:schemas-microsoft-com:vml" Requires="v">
                <p:oleObj spid="_x0000_s3167" name="" r:id="rId13" imgW="1228090" imgH="251460" progId="Equation.Ribbit">
                  <p:embed/>
                </p:oleObj>
              </mc:Choice>
              <mc:Fallback>
                <p:oleObj name="" r:id="rId13" imgW="1228090" imgH="251460" progId="Equation.Ribbit">
                  <p:embed/>
                  <p:pic>
                    <p:nvPicPr>
                      <p:cNvPr id="0" name="图片 3166"/>
                      <p:cNvPicPr/>
                      <p:nvPr/>
                    </p:nvPicPr>
                    <p:blipFill>
                      <a:blip r:embed="rId14"/>
                      <a:stretch>
                        <a:fillRect/>
                      </a:stretch>
                    </p:blipFill>
                    <p:spPr>
                      <a:xfrm>
                        <a:off x="3321050" y="2287588"/>
                        <a:ext cx="2436813" cy="500062"/>
                      </a:xfrm>
                      <a:prstGeom prst="rect">
                        <a:avLst/>
                      </a:prstGeom>
                      <a:noFill/>
                      <a:ln w="38100">
                        <a:noFill/>
                        <a:miter/>
                      </a:ln>
                    </p:spPr>
                  </p:pic>
                </p:oleObj>
              </mc:Fallback>
            </mc:AlternateContent>
          </a:graphicData>
        </a:graphic>
      </p:graphicFrame>
      <p:graphicFrame>
        <p:nvGraphicFramePr>
          <p:cNvPr id="164874" name="对象 3"/>
          <p:cNvGraphicFramePr/>
          <p:nvPr/>
        </p:nvGraphicFramePr>
        <p:xfrm>
          <a:off x="1828800" y="4662488"/>
          <a:ext cx="1295400" cy="387350"/>
        </p:xfrm>
        <a:graphic>
          <a:graphicData uri="http://schemas.openxmlformats.org/presentationml/2006/ole">
            <mc:AlternateContent xmlns:mc="http://schemas.openxmlformats.org/markup-compatibility/2006">
              <mc:Choice xmlns:v="urn:schemas-microsoft-com:vml" Requires="v">
                <p:oleObj spid="_x0000_s3180" name="" r:id="rId15" imgW="1101725" imgH="247015" progId="Equation.Ribbit">
                  <p:embed/>
                </p:oleObj>
              </mc:Choice>
              <mc:Fallback>
                <p:oleObj name="" r:id="rId15" imgW="1101725" imgH="247015" progId="Equation.Ribbit">
                  <p:embed/>
                  <p:pic>
                    <p:nvPicPr>
                      <p:cNvPr id="0" name="图片 3179"/>
                      <p:cNvPicPr/>
                      <p:nvPr/>
                    </p:nvPicPr>
                    <p:blipFill>
                      <a:blip r:embed="rId16"/>
                      <a:stretch>
                        <a:fillRect/>
                      </a:stretch>
                    </p:blipFill>
                    <p:spPr>
                      <a:xfrm>
                        <a:off x="1828800" y="4662488"/>
                        <a:ext cx="1295400" cy="387350"/>
                      </a:xfrm>
                      <a:prstGeom prst="rect">
                        <a:avLst/>
                      </a:prstGeom>
                      <a:noFill/>
                      <a:ln w="38100">
                        <a:noFill/>
                        <a:miter/>
                      </a:ln>
                    </p:spPr>
                  </p:pic>
                </p:oleObj>
              </mc:Fallback>
            </mc:AlternateContent>
          </a:graphicData>
        </a:graphic>
      </p:graphicFrame>
      <p:graphicFrame>
        <p:nvGraphicFramePr>
          <p:cNvPr id="164875" name="对象 4"/>
          <p:cNvGraphicFramePr/>
          <p:nvPr/>
        </p:nvGraphicFramePr>
        <p:xfrm>
          <a:off x="3829050" y="4668838"/>
          <a:ext cx="842963" cy="358775"/>
        </p:xfrm>
        <a:graphic>
          <a:graphicData uri="http://schemas.openxmlformats.org/presentationml/2006/ole">
            <mc:AlternateContent xmlns:mc="http://schemas.openxmlformats.org/markup-compatibility/2006">
              <mc:Choice xmlns:v="urn:schemas-microsoft-com:vml" Requires="v">
                <p:oleObj spid="_x0000_s3173" name="" r:id="rId17" imgW="717550" imgH="215900" progId="Equation.Ribbit">
                  <p:embed/>
                </p:oleObj>
              </mc:Choice>
              <mc:Fallback>
                <p:oleObj name="" r:id="rId17" imgW="717550" imgH="215900" progId="Equation.Ribbit">
                  <p:embed/>
                  <p:pic>
                    <p:nvPicPr>
                      <p:cNvPr id="0" name="图片 3172"/>
                      <p:cNvPicPr/>
                      <p:nvPr/>
                    </p:nvPicPr>
                    <p:blipFill>
                      <a:blip r:embed="rId18"/>
                      <a:stretch>
                        <a:fillRect/>
                      </a:stretch>
                    </p:blipFill>
                    <p:spPr>
                      <a:xfrm>
                        <a:off x="3829050" y="4668838"/>
                        <a:ext cx="842963" cy="358775"/>
                      </a:xfrm>
                      <a:prstGeom prst="rect">
                        <a:avLst/>
                      </a:prstGeom>
                      <a:noFill/>
                      <a:ln w="38100">
                        <a:noFill/>
                        <a:miter/>
                      </a:ln>
                    </p:spPr>
                  </p:pic>
                </p:oleObj>
              </mc:Fallback>
            </mc:AlternateContent>
          </a:graphicData>
        </a:graphic>
      </p:graphicFrame>
      <p:graphicFrame>
        <p:nvGraphicFramePr>
          <p:cNvPr id="164876" name="对象 5"/>
          <p:cNvGraphicFramePr/>
          <p:nvPr/>
        </p:nvGraphicFramePr>
        <p:xfrm>
          <a:off x="5607050" y="4679950"/>
          <a:ext cx="1514475" cy="336550"/>
        </p:xfrm>
        <a:graphic>
          <a:graphicData uri="http://schemas.openxmlformats.org/presentationml/2006/ole">
            <mc:AlternateContent xmlns:mc="http://schemas.openxmlformats.org/markup-compatibility/2006">
              <mc:Choice xmlns:v="urn:schemas-microsoft-com:vml" Requires="v">
                <p:oleObj spid="_x0000_s3178" name="" r:id="rId19" imgW="1297305" imgH="254000" progId="Equation.Ribbit">
                  <p:embed/>
                </p:oleObj>
              </mc:Choice>
              <mc:Fallback>
                <p:oleObj name="" r:id="rId19" imgW="1297305" imgH="254000" progId="Equation.Ribbit">
                  <p:embed/>
                  <p:pic>
                    <p:nvPicPr>
                      <p:cNvPr id="0" name="图片 3177"/>
                      <p:cNvPicPr/>
                      <p:nvPr/>
                    </p:nvPicPr>
                    <p:blipFill>
                      <a:blip r:embed="rId20"/>
                      <a:stretch>
                        <a:fillRect/>
                      </a:stretch>
                    </p:blipFill>
                    <p:spPr>
                      <a:xfrm>
                        <a:off x="5607050" y="4679950"/>
                        <a:ext cx="1514475" cy="336550"/>
                      </a:xfrm>
                      <a:prstGeom prst="rect">
                        <a:avLst/>
                      </a:prstGeom>
                      <a:noFill/>
                      <a:ln w="38100">
                        <a:noFill/>
                        <a:miter/>
                      </a:ln>
                    </p:spPr>
                  </p:pic>
                </p:oleObj>
              </mc:Fallback>
            </mc:AlternateContent>
          </a:graphicData>
        </a:graphic>
      </p:graphicFrame>
      <p:graphicFrame>
        <p:nvGraphicFramePr>
          <p:cNvPr id="164877" name="对象 6"/>
          <p:cNvGraphicFramePr/>
          <p:nvPr/>
        </p:nvGraphicFramePr>
        <p:xfrm>
          <a:off x="7766050" y="4648200"/>
          <a:ext cx="857250" cy="358775"/>
        </p:xfrm>
        <a:graphic>
          <a:graphicData uri="http://schemas.openxmlformats.org/presentationml/2006/ole">
            <mc:AlternateContent xmlns:mc="http://schemas.openxmlformats.org/markup-compatibility/2006">
              <mc:Choice xmlns:v="urn:schemas-microsoft-com:vml" Requires="v">
                <p:oleObj spid="_x0000_s3165" name="" r:id="rId21" imgW="730885" imgH="215900" progId="Equation.Ribbit">
                  <p:embed/>
                </p:oleObj>
              </mc:Choice>
              <mc:Fallback>
                <p:oleObj name="" r:id="rId21" imgW="730885" imgH="215900" progId="Equation.Ribbit">
                  <p:embed/>
                  <p:pic>
                    <p:nvPicPr>
                      <p:cNvPr id="0" name="图片 3164"/>
                      <p:cNvPicPr/>
                      <p:nvPr/>
                    </p:nvPicPr>
                    <p:blipFill>
                      <a:blip r:embed="rId22"/>
                      <a:stretch>
                        <a:fillRect/>
                      </a:stretch>
                    </p:blipFill>
                    <p:spPr>
                      <a:xfrm>
                        <a:off x="7766050" y="4648200"/>
                        <a:ext cx="857250" cy="358775"/>
                      </a:xfrm>
                      <a:prstGeom prst="rect">
                        <a:avLst/>
                      </a:prstGeom>
                      <a:noFill/>
                      <a:ln w="38100">
                        <a:noFill/>
                        <a:miter/>
                      </a:ln>
                    </p:spPr>
                  </p:pic>
                </p:oleObj>
              </mc:Fallback>
            </mc:AlternateContent>
          </a:graphicData>
        </a:graphic>
      </p:graphicFrame>
      <p:graphicFrame>
        <p:nvGraphicFramePr>
          <p:cNvPr id="164878" name="对象 7"/>
          <p:cNvGraphicFramePr/>
          <p:nvPr/>
        </p:nvGraphicFramePr>
        <p:xfrm>
          <a:off x="1417638" y="5173663"/>
          <a:ext cx="1460500" cy="334962"/>
        </p:xfrm>
        <a:graphic>
          <a:graphicData uri="http://schemas.openxmlformats.org/presentationml/2006/ole">
            <mc:AlternateContent xmlns:mc="http://schemas.openxmlformats.org/markup-compatibility/2006">
              <mc:Choice xmlns:v="urn:schemas-microsoft-com:vml" Requires="v">
                <p:oleObj spid="_x0000_s3181" name="" r:id="rId23" imgW="1297305" imgH="254000" progId="Equation.Ribbit">
                  <p:embed/>
                </p:oleObj>
              </mc:Choice>
              <mc:Fallback>
                <p:oleObj name="" r:id="rId23" imgW="1297305" imgH="254000" progId="Equation.Ribbit">
                  <p:embed/>
                  <p:pic>
                    <p:nvPicPr>
                      <p:cNvPr id="0" name="图片 3180"/>
                      <p:cNvPicPr/>
                      <p:nvPr/>
                    </p:nvPicPr>
                    <p:blipFill>
                      <a:blip r:embed="rId24"/>
                      <a:stretch>
                        <a:fillRect/>
                      </a:stretch>
                    </p:blipFill>
                    <p:spPr>
                      <a:xfrm>
                        <a:off x="1417638" y="5173663"/>
                        <a:ext cx="1460500" cy="334962"/>
                      </a:xfrm>
                      <a:prstGeom prst="rect">
                        <a:avLst/>
                      </a:prstGeom>
                      <a:noFill/>
                      <a:ln w="38100">
                        <a:noFill/>
                        <a:miter/>
                      </a:ln>
                    </p:spPr>
                  </p:pic>
                </p:oleObj>
              </mc:Fallback>
            </mc:AlternateContent>
          </a:graphicData>
        </a:graphic>
      </p:graphicFrame>
      <p:graphicFrame>
        <p:nvGraphicFramePr>
          <p:cNvPr id="164879" name="对象 9"/>
          <p:cNvGraphicFramePr/>
          <p:nvPr/>
        </p:nvGraphicFramePr>
        <p:xfrm>
          <a:off x="2832100" y="5637213"/>
          <a:ext cx="4241800" cy="1112837"/>
        </p:xfrm>
        <a:graphic>
          <a:graphicData uri="http://schemas.openxmlformats.org/presentationml/2006/ole">
            <mc:AlternateContent xmlns:mc="http://schemas.openxmlformats.org/markup-compatibility/2006">
              <mc:Choice xmlns:v="urn:schemas-microsoft-com:vml" Requires="v">
                <p:oleObj spid="_x0000_s3182" name="" r:id="rId25" imgW="2698750" imgH="704215" progId="Equation.Ribbit">
                  <p:embed/>
                </p:oleObj>
              </mc:Choice>
              <mc:Fallback>
                <p:oleObj name="" r:id="rId25" imgW="2698750" imgH="704215" progId="Equation.Ribbit">
                  <p:embed/>
                  <p:pic>
                    <p:nvPicPr>
                      <p:cNvPr id="0" name="图片 3181"/>
                      <p:cNvPicPr/>
                      <p:nvPr/>
                    </p:nvPicPr>
                    <p:blipFill>
                      <a:blip r:embed="rId26"/>
                      <a:stretch>
                        <a:fillRect/>
                      </a:stretch>
                    </p:blipFill>
                    <p:spPr>
                      <a:xfrm>
                        <a:off x="2832100" y="5637213"/>
                        <a:ext cx="4241800" cy="1112837"/>
                      </a:xfrm>
                      <a:prstGeom prst="rect">
                        <a:avLst/>
                      </a:prstGeom>
                      <a:noFill/>
                      <a:ln w="38100">
                        <a:noFill/>
                        <a:miter/>
                      </a:ln>
                    </p:spPr>
                  </p:pic>
                </p:oleObj>
              </mc:Fallback>
            </mc:AlternateContent>
          </a:graphicData>
        </a:graphic>
      </p:graphicFrame>
      <p:graphicFrame>
        <p:nvGraphicFramePr>
          <p:cNvPr id="164880" name="Object 17"/>
          <p:cNvGraphicFramePr/>
          <p:nvPr/>
        </p:nvGraphicFramePr>
        <p:xfrm>
          <a:off x="2209800" y="3352800"/>
          <a:ext cx="168275" cy="381000"/>
        </p:xfrm>
        <a:graphic>
          <a:graphicData uri="http://schemas.openxmlformats.org/presentationml/2006/ole">
            <mc:AlternateContent xmlns:mc="http://schemas.openxmlformats.org/markup-compatibility/2006">
              <mc:Choice xmlns:v="urn:schemas-microsoft-com:vml" Requires="v">
                <p:oleObj spid="_x0000_s3179" name="" r:id="rId27" imgW="68580" imgH="157480" progId="Equation.Ribbit">
                  <p:embed/>
                </p:oleObj>
              </mc:Choice>
              <mc:Fallback>
                <p:oleObj name="" r:id="rId27" imgW="68580" imgH="157480" progId="Equation.Ribbit">
                  <p:embed/>
                  <p:pic>
                    <p:nvPicPr>
                      <p:cNvPr id="0" name="图片 3178"/>
                      <p:cNvPicPr/>
                      <p:nvPr/>
                    </p:nvPicPr>
                    <p:blipFill>
                      <a:blip r:embed="rId4"/>
                      <a:stretch>
                        <a:fillRect/>
                      </a:stretch>
                    </p:blipFill>
                    <p:spPr>
                      <a:xfrm>
                        <a:off x="2209800" y="3352800"/>
                        <a:ext cx="168275" cy="381000"/>
                      </a:xfrm>
                      <a:prstGeom prst="rect">
                        <a:avLst/>
                      </a:prstGeom>
                      <a:noFill/>
                      <a:ln w="38100">
                        <a:noFill/>
                        <a:miter/>
                      </a:ln>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一、机器学习的定义</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19458" name="Rectangle 3"/>
          <p:cNvSpPr txBox="1"/>
          <p:nvPr/>
        </p:nvSpPr>
        <p:spPr>
          <a:xfrm>
            <a:off x="411163" y="1219200"/>
            <a:ext cx="8318500" cy="5181600"/>
          </a:xfrm>
          <a:prstGeom prst="rect">
            <a:avLst/>
          </a:prstGeom>
          <a:noFill/>
          <a:ln w="9525">
            <a:noFill/>
          </a:ln>
        </p:spPr>
        <p:txBody>
          <a:bodyPr anchor="t" anchorCtr="0"/>
          <a:p>
            <a:pPr marL="292100" indent="-292100">
              <a:lnSpc>
                <a:spcPts val="3800"/>
              </a:lnSpc>
              <a:spcBef>
                <a:spcPct val="10000"/>
              </a:spcBef>
              <a:spcAft>
                <a:spcPts val="400"/>
              </a:spcAft>
              <a:buClr>
                <a:srgbClr val="0C7B9C"/>
              </a:buClr>
              <a:buSzPct val="75000"/>
              <a:buFont typeface="Monotype Sorts" pitchFamily="2" charset="2"/>
              <a:buChar char="l"/>
            </a:pPr>
            <a:r>
              <a:rPr lang="zh-CN" altLang="en-US" b="0" dirty="0">
                <a:latin typeface="黑体" panose="02010609060101010101" pitchFamily="49" charset="-122"/>
                <a:ea typeface="黑体" panose="02010609060101010101" pitchFamily="49" charset="-122"/>
              </a:rPr>
              <a:t>从上述两本最具代表性的机器学习教材可以看出：机器学习的教材和课程主要讲解各种不同的机器学习技术。比如：线性学习、支持向量机学习、神经网络学习、贝叶斯学习、决策树学习、最近邻学习、集成学习等等。</a:t>
            </a:r>
            <a:endParaRPr lang="en-US" altLang="zh-CN" b="0" dirty="0">
              <a:latin typeface="黑体" panose="02010609060101010101" pitchFamily="49" charset="-122"/>
              <a:ea typeface="黑体" panose="02010609060101010101" pitchFamily="49" charset="-122"/>
            </a:endParaRPr>
          </a:p>
          <a:p>
            <a:pPr marL="292100" indent="-292100">
              <a:lnSpc>
                <a:spcPts val="3800"/>
              </a:lnSpc>
              <a:spcBef>
                <a:spcPct val="10000"/>
              </a:spcBef>
              <a:spcAft>
                <a:spcPts val="400"/>
              </a:spcAft>
              <a:buClr>
                <a:srgbClr val="0C7B9C"/>
              </a:buClr>
              <a:buSzPct val="75000"/>
              <a:buFont typeface="Monotype Sorts" pitchFamily="2" charset="2"/>
              <a:buChar char="l"/>
            </a:pPr>
            <a:r>
              <a:rPr lang="zh-CN" altLang="en-US" b="0" dirty="0">
                <a:latin typeface="黑体" panose="02010609060101010101" pitchFamily="49" charset="-122"/>
                <a:ea typeface="黑体" panose="02010609060101010101" pitchFamily="49" charset="-122"/>
              </a:rPr>
              <a:t>当人们在讨论机器学习的时候，经常会想到另一种智能数据分析技术：数据挖掘。</a:t>
            </a:r>
            <a:endParaRPr lang="en-US" altLang="zh-CN" b="0" dirty="0">
              <a:latin typeface="黑体" panose="02010609060101010101" pitchFamily="49" charset="-122"/>
              <a:ea typeface="黑体" panose="02010609060101010101" pitchFamily="49" charset="-122"/>
            </a:endParaRPr>
          </a:p>
          <a:p>
            <a:pPr marL="292100" indent="-292100">
              <a:lnSpc>
                <a:spcPts val="3800"/>
              </a:lnSpc>
              <a:spcBef>
                <a:spcPct val="10000"/>
              </a:spcBef>
              <a:spcAft>
                <a:spcPts val="400"/>
              </a:spcAft>
              <a:buClr>
                <a:srgbClr val="0C7B9C"/>
              </a:buClr>
              <a:buSzPct val="75000"/>
              <a:buFont typeface="Monotype Sorts" pitchFamily="2" charset="2"/>
              <a:buChar char="l"/>
            </a:pPr>
            <a:r>
              <a:rPr lang="zh-CN" altLang="en-US" b="0" dirty="0">
                <a:latin typeface="黑体" panose="02010609060101010101" pitchFamily="49" charset="-122"/>
                <a:ea typeface="黑体" panose="02010609060101010101" pitchFamily="49" charset="-122"/>
              </a:rPr>
              <a:t>那到底什么是数据挖掘？</a:t>
            </a:r>
            <a:endParaRPr lang="en-US" altLang="zh-CN" b="0" dirty="0">
              <a:latin typeface="黑体" panose="02010609060101010101" pitchFamily="49" charset="-122"/>
              <a:ea typeface="黑体" panose="02010609060101010101" pitchFamily="49" charset="-122"/>
            </a:endParaRPr>
          </a:p>
          <a:p>
            <a:pPr marL="292100" indent="-292100">
              <a:lnSpc>
                <a:spcPts val="3800"/>
              </a:lnSpc>
              <a:spcBef>
                <a:spcPct val="10000"/>
              </a:spcBef>
              <a:spcAft>
                <a:spcPts val="400"/>
              </a:spcAft>
              <a:buClr>
                <a:srgbClr val="0C7B9C"/>
              </a:buClr>
              <a:buSzPct val="75000"/>
              <a:buFont typeface="Monotype Sorts" pitchFamily="2" charset="2"/>
              <a:buChar char="l"/>
            </a:pPr>
            <a:endParaRPr lang="en-US" altLang="zh-CN" b="0" dirty="0">
              <a:latin typeface="黑体" panose="02010609060101010101" pitchFamily="49" charset="-122"/>
              <a:ea typeface="黑体" panose="02010609060101010101" pitchFamily="49"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6913"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二、线性支持向量机</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166914" name="内容占位符 3"/>
          <p:cNvSpPr txBox="1"/>
          <p:nvPr/>
        </p:nvSpPr>
        <p:spPr>
          <a:xfrm>
            <a:off x="381000" y="1219200"/>
            <a:ext cx="8318500" cy="5334000"/>
          </a:xfrm>
          <a:prstGeom prst="rect">
            <a:avLst/>
          </a:prstGeom>
          <a:noFill/>
          <a:ln w="9525">
            <a:noFill/>
          </a:ln>
        </p:spPr>
        <p:txBody>
          <a:bodyPr anchor="t" anchorCtr="0"/>
          <a:p>
            <a:pPr marL="292100" indent="-292100" eaLnBrk="0" hangingPunct="0">
              <a:spcBef>
                <a:spcPct val="10000"/>
              </a:spcBef>
              <a:spcAft>
                <a:spcPts val="400"/>
              </a:spcAft>
              <a:buClr>
                <a:srgbClr val="0C7B9C"/>
              </a:buClr>
              <a:buSzPct val="75000"/>
              <a:buFont typeface="Monotype Sorts" pitchFamily="2" charset="2"/>
              <a:buChar char="l"/>
            </a:pPr>
            <a:r>
              <a:rPr lang="zh-CN" altLang="en-US" b="0" dirty="0">
                <a:latin typeface="Times New Roman" panose="02020603050405020304" pitchFamily="18" charset="0"/>
              </a:rPr>
              <a:t>距离决策边界最近的训练样本点使得上式中的等号成立，因此被称为“支持向量”</a:t>
            </a:r>
            <a:r>
              <a:rPr lang="en-US" altLang="zh-CN" b="0" dirty="0">
                <a:latin typeface="Times New Roman" panose="02020603050405020304" pitchFamily="18" charset="0"/>
              </a:rPr>
              <a:t>(support vector)</a:t>
            </a:r>
            <a:r>
              <a:rPr lang="zh-CN" altLang="en-US" b="0" dirty="0">
                <a:latin typeface="Times New Roman" panose="02020603050405020304" pitchFamily="18" charset="0"/>
              </a:rPr>
              <a:t>。</a:t>
            </a:r>
            <a:endParaRPr lang="en-US" altLang="zh-CN" b="0" dirty="0">
              <a:latin typeface="Times New Roman" panose="02020603050405020304" pitchFamily="18" charset="0"/>
            </a:endParaRPr>
          </a:p>
          <a:p>
            <a:pPr marL="292100" indent="-292100" eaLnBrk="0" hangingPunct="0">
              <a:spcBef>
                <a:spcPct val="10000"/>
              </a:spcBef>
              <a:spcAft>
                <a:spcPts val="400"/>
              </a:spcAft>
              <a:buClr>
                <a:srgbClr val="0C7B9C"/>
              </a:buClr>
              <a:buSzPct val="75000"/>
              <a:buFont typeface="Monotype Sorts" pitchFamily="2" charset="2"/>
              <a:buChar char="l"/>
            </a:pPr>
            <a:r>
              <a:rPr lang="zh-CN" altLang="en-US" b="0" dirty="0">
                <a:latin typeface="Times New Roman" panose="02020603050405020304" pitchFamily="18" charset="0"/>
              </a:rPr>
              <a:t>两个异类支持向量到决策边界的距离之和被称为决策边界的“边缘”</a:t>
            </a:r>
            <a:r>
              <a:rPr lang="en-US" altLang="zh-CN" b="0" dirty="0">
                <a:latin typeface="Times New Roman" panose="02020603050405020304" pitchFamily="18" charset="0"/>
              </a:rPr>
              <a:t> (margin)</a:t>
            </a:r>
            <a:r>
              <a:rPr lang="zh-CN" altLang="en-US" b="0" dirty="0">
                <a:latin typeface="Times New Roman" panose="02020603050405020304" pitchFamily="18" charset="0"/>
              </a:rPr>
              <a:t> ，刚好等于超平面</a:t>
            </a:r>
            <a:r>
              <a:rPr lang="en-US" altLang="zh-CN" b="0" dirty="0">
                <a:latin typeface="Times New Roman" panose="02020603050405020304" pitchFamily="18" charset="0"/>
              </a:rPr>
              <a:t>    </a:t>
            </a:r>
            <a:r>
              <a:rPr lang="zh-CN" altLang="en-US" b="0" dirty="0">
                <a:latin typeface="Times New Roman" panose="02020603050405020304" pitchFamily="18" charset="0"/>
              </a:rPr>
              <a:t>和 </a:t>
            </a:r>
            <a:r>
              <a:rPr lang="en-US" altLang="zh-CN" b="0" dirty="0">
                <a:latin typeface="Times New Roman" panose="02020603050405020304" pitchFamily="18" charset="0"/>
              </a:rPr>
              <a:t>   </a:t>
            </a:r>
            <a:r>
              <a:rPr lang="zh-CN" altLang="en-US" b="0" dirty="0">
                <a:latin typeface="Times New Roman" panose="02020603050405020304" pitchFamily="18" charset="0"/>
              </a:rPr>
              <a:t>之间的间隔    。</a:t>
            </a:r>
            <a:endParaRPr lang="en-US" altLang="zh-CN" b="0" dirty="0">
              <a:latin typeface="Times New Roman" panose="02020603050405020304" pitchFamily="18" charset="0"/>
            </a:endParaRPr>
          </a:p>
          <a:p>
            <a:pPr marL="292100" indent="-292100" eaLnBrk="0" hangingPunct="0">
              <a:spcBef>
                <a:spcPct val="10000"/>
              </a:spcBef>
              <a:spcAft>
                <a:spcPts val="400"/>
              </a:spcAft>
              <a:buClr>
                <a:srgbClr val="0C7B9C"/>
              </a:buClr>
              <a:buSzPct val="75000"/>
              <a:buFont typeface="Monotype Sorts" pitchFamily="2" charset="2"/>
              <a:buChar char="l"/>
            </a:pPr>
            <a:r>
              <a:rPr lang="zh-CN" altLang="en-US" b="0" dirty="0">
                <a:latin typeface="Times New Roman" panose="02020603050405020304" pitchFamily="18" charset="0"/>
              </a:rPr>
              <a:t>为了计算边缘    ，令    是</a:t>
            </a:r>
            <a:r>
              <a:rPr lang="en-US" altLang="zh-CN" b="0" dirty="0">
                <a:latin typeface="Times New Roman" panose="02020603050405020304" pitchFamily="18" charset="0"/>
              </a:rPr>
              <a:t>    </a:t>
            </a:r>
            <a:r>
              <a:rPr lang="zh-CN" altLang="en-US" b="0" dirty="0">
                <a:latin typeface="Times New Roman" panose="02020603050405020304" pitchFamily="18" charset="0"/>
              </a:rPr>
              <a:t>上的一个样本点，</a:t>
            </a:r>
            <a:endParaRPr lang="en-US" altLang="zh-CN" b="0" dirty="0">
              <a:latin typeface="Times New Roman" panose="02020603050405020304" pitchFamily="18" charset="0"/>
            </a:endParaRPr>
          </a:p>
          <a:p>
            <a:pPr marL="292100" indent="-292100" eaLnBrk="0" hangingPunct="0">
              <a:spcBef>
                <a:spcPct val="10000"/>
              </a:spcBef>
              <a:spcAft>
                <a:spcPts val="400"/>
              </a:spcAft>
              <a:buClr>
                <a:srgbClr val="0C7B9C"/>
              </a:buClr>
              <a:buSzPct val="75000"/>
              <a:buFont typeface="Arial" panose="020B0604020202020204" pitchFamily="34" charset="0"/>
            </a:pPr>
            <a:r>
              <a:rPr lang="en-US" altLang="zh-CN" b="0" dirty="0">
                <a:latin typeface="Times New Roman" panose="02020603050405020304" pitchFamily="18" charset="0"/>
              </a:rPr>
              <a:t>	</a:t>
            </a:r>
            <a:r>
              <a:rPr lang="zh-CN" altLang="en-US" b="0" dirty="0">
                <a:latin typeface="Times New Roman" panose="02020603050405020304" pitchFamily="18" charset="0"/>
              </a:rPr>
              <a:t>是     上的一个样本点，将    和    分别代入上式，得到：</a:t>
            </a:r>
            <a:endParaRPr lang="en-US" altLang="zh-CN" b="0" dirty="0">
              <a:latin typeface="Times New Roman" panose="02020603050405020304" pitchFamily="18" charset="0"/>
            </a:endParaRPr>
          </a:p>
          <a:p>
            <a:pPr marL="292100" indent="-292100" eaLnBrk="0" hangingPunct="0">
              <a:spcBef>
                <a:spcPct val="10000"/>
              </a:spcBef>
              <a:spcAft>
                <a:spcPts val="400"/>
              </a:spcAft>
              <a:buClr>
                <a:srgbClr val="0C7B9C"/>
              </a:buClr>
              <a:buSzPct val="75000"/>
              <a:buFont typeface="Arial" panose="020B0604020202020204" pitchFamily="34" charset="0"/>
            </a:pPr>
            <a:r>
              <a:rPr lang="en-US" altLang="zh-CN" b="0" dirty="0">
                <a:latin typeface="Times New Roman" panose="02020603050405020304" pitchFamily="18" charset="0"/>
              </a:rPr>
              <a:t>	</a:t>
            </a:r>
            <a:r>
              <a:rPr lang="zh-CN" altLang="en-US" b="0" dirty="0">
                <a:latin typeface="Times New Roman" panose="02020603050405020304" pitchFamily="18" charset="0"/>
              </a:rPr>
              <a:t>令两式相减得到：                         即</a:t>
            </a:r>
            <a:endParaRPr lang="en-US" altLang="zh-CN" b="0" dirty="0">
              <a:latin typeface="Times New Roman" panose="02020603050405020304" pitchFamily="18" charset="0"/>
            </a:endParaRPr>
          </a:p>
          <a:p>
            <a:pPr marL="292100" indent="-292100" eaLnBrk="0" hangingPunct="0">
              <a:spcBef>
                <a:spcPct val="10000"/>
              </a:spcBef>
              <a:spcAft>
                <a:spcPts val="400"/>
              </a:spcAft>
              <a:buClr>
                <a:srgbClr val="0C7B9C"/>
              </a:buClr>
              <a:buSzPct val="75000"/>
              <a:buFont typeface="Arial" panose="020B0604020202020204" pitchFamily="34" charset="0"/>
            </a:pPr>
            <a:r>
              <a:rPr lang="en-US" altLang="zh-CN" b="0" dirty="0">
                <a:latin typeface="Times New Roman" panose="02020603050405020304" pitchFamily="18" charset="0"/>
              </a:rPr>
              <a:t>	</a:t>
            </a:r>
            <a:r>
              <a:rPr lang="zh-CN" altLang="en-US" b="0" dirty="0">
                <a:latin typeface="Times New Roman" panose="02020603050405020304" pitchFamily="18" charset="0"/>
              </a:rPr>
              <a:t>向量        在    上的投影乘以    的模：</a:t>
            </a:r>
            <a:endParaRPr lang="en-US" altLang="zh-CN" b="0" dirty="0">
              <a:latin typeface="Times New Roman" panose="02020603050405020304" pitchFamily="18" charset="0"/>
            </a:endParaRPr>
          </a:p>
          <a:p>
            <a:pPr marL="292100" indent="-292100" eaLnBrk="0" hangingPunct="0">
              <a:spcBef>
                <a:spcPct val="10000"/>
              </a:spcBef>
              <a:spcAft>
                <a:spcPts val="400"/>
              </a:spcAft>
              <a:buClr>
                <a:srgbClr val="0C7B9C"/>
              </a:buClr>
              <a:buSzPct val="75000"/>
              <a:buFont typeface="Arial" panose="020B0604020202020204" pitchFamily="34" charset="0"/>
            </a:pPr>
            <a:r>
              <a:rPr lang="en-US" altLang="zh-CN" b="0" dirty="0">
                <a:latin typeface="Times New Roman" panose="02020603050405020304" pitchFamily="18" charset="0"/>
              </a:rPr>
              <a:t>	</a:t>
            </a:r>
            <a:r>
              <a:rPr lang="zh-CN" altLang="en-US" b="0" dirty="0">
                <a:latin typeface="Times New Roman" panose="02020603050405020304" pitchFamily="18" charset="0"/>
              </a:rPr>
              <a:t>即：</a:t>
            </a:r>
            <a:endParaRPr lang="en-US" altLang="zh-CN" b="0" dirty="0">
              <a:latin typeface="Times New Roman" panose="02020603050405020304" pitchFamily="18" charset="0"/>
            </a:endParaRPr>
          </a:p>
        </p:txBody>
      </p:sp>
      <p:graphicFrame>
        <p:nvGraphicFramePr>
          <p:cNvPr id="166915" name="Object 2"/>
          <p:cNvGraphicFramePr/>
          <p:nvPr/>
        </p:nvGraphicFramePr>
        <p:xfrm>
          <a:off x="4038600" y="3733800"/>
          <a:ext cx="265113" cy="239713"/>
        </p:xfrm>
        <a:graphic>
          <a:graphicData uri="http://schemas.openxmlformats.org/presentationml/2006/ole">
            <mc:AlternateContent xmlns:mc="http://schemas.openxmlformats.org/markup-compatibility/2006">
              <mc:Choice xmlns:v="urn:schemas-microsoft-com:vml" Requires="v">
                <p:oleObj spid="_x0000_s3172" name="" r:id="rId1" imgW="133350" imgH="120650" progId="Equation.Ribbit">
                  <p:embed/>
                </p:oleObj>
              </mc:Choice>
              <mc:Fallback>
                <p:oleObj name="" r:id="rId1" imgW="133350" imgH="120650" progId="Equation.Ribbit">
                  <p:embed/>
                  <p:pic>
                    <p:nvPicPr>
                      <p:cNvPr id="0" name="图片 3171"/>
                      <p:cNvPicPr/>
                      <p:nvPr/>
                    </p:nvPicPr>
                    <p:blipFill>
                      <a:blip r:embed="rId2"/>
                      <a:stretch>
                        <a:fillRect/>
                      </a:stretch>
                    </p:blipFill>
                    <p:spPr>
                      <a:xfrm>
                        <a:off x="4038600" y="3733800"/>
                        <a:ext cx="265113" cy="239713"/>
                      </a:xfrm>
                      <a:prstGeom prst="rect">
                        <a:avLst/>
                      </a:prstGeom>
                      <a:noFill/>
                      <a:ln w="38100">
                        <a:noFill/>
                        <a:miter/>
                      </a:ln>
                    </p:spPr>
                  </p:pic>
                </p:oleObj>
              </mc:Fallback>
            </mc:AlternateContent>
          </a:graphicData>
        </a:graphic>
      </p:graphicFrame>
      <p:graphicFrame>
        <p:nvGraphicFramePr>
          <p:cNvPr id="166916" name="Object 3"/>
          <p:cNvGraphicFramePr/>
          <p:nvPr/>
        </p:nvGraphicFramePr>
        <p:xfrm>
          <a:off x="7924800" y="3733800"/>
          <a:ext cx="271463" cy="236538"/>
        </p:xfrm>
        <a:graphic>
          <a:graphicData uri="http://schemas.openxmlformats.org/presentationml/2006/ole">
            <mc:AlternateContent xmlns:mc="http://schemas.openxmlformats.org/markup-compatibility/2006">
              <mc:Choice xmlns:v="urn:schemas-microsoft-com:vml" Requires="v">
                <p:oleObj spid="_x0000_s3168" name="" r:id="rId3" imgW="137160" imgH="119380" progId="Equation.Ribbit">
                  <p:embed/>
                </p:oleObj>
              </mc:Choice>
              <mc:Fallback>
                <p:oleObj name="" r:id="rId3" imgW="137160" imgH="119380" progId="Equation.Ribbit">
                  <p:embed/>
                  <p:pic>
                    <p:nvPicPr>
                      <p:cNvPr id="0" name="图片 3167"/>
                      <p:cNvPicPr/>
                      <p:nvPr/>
                    </p:nvPicPr>
                    <p:blipFill>
                      <a:blip r:embed="rId4"/>
                      <a:stretch>
                        <a:fillRect/>
                      </a:stretch>
                    </p:blipFill>
                    <p:spPr>
                      <a:xfrm>
                        <a:off x="7924800" y="3733800"/>
                        <a:ext cx="271463" cy="236538"/>
                      </a:xfrm>
                      <a:prstGeom prst="rect">
                        <a:avLst/>
                      </a:prstGeom>
                      <a:noFill/>
                      <a:ln w="38100">
                        <a:noFill/>
                        <a:miter/>
                      </a:ln>
                    </p:spPr>
                  </p:pic>
                </p:oleObj>
              </mc:Fallback>
            </mc:AlternateContent>
          </a:graphicData>
        </a:graphic>
      </p:graphicFrame>
      <p:graphicFrame>
        <p:nvGraphicFramePr>
          <p:cNvPr id="166917" name="Object 4"/>
          <p:cNvGraphicFramePr/>
          <p:nvPr/>
        </p:nvGraphicFramePr>
        <p:xfrm>
          <a:off x="4876800" y="4267200"/>
          <a:ext cx="265113" cy="239713"/>
        </p:xfrm>
        <a:graphic>
          <a:graphicData uri="http://schemas.openxmlformats.org/presentationml/2006/ole">
            <mc:AlternateContent xmlns:mc="http://schemas.openxmlformats.org/markup-compatibility/2006">
              <mc:Choice xmlns:v="urn:schemas-microsoft-com:vml" Requires="v">
                <p:oleObj spid="_x0000_s3169" name="" r:id="rId5" imgW="133350" imgH="120650" progId="Equation.Ribbit">
                  <p:embed/>
                </p:oleObj>
              </mc:Choice>
              <mc:Fallback>
                <p:oleObj name="" r:id="rId5" imgW="133350" imgH="120650" progId="Equation.Ribbit">
                  <p:embed/>
                  <p:pic>
                    <p:nvPicPr>
                      <p:cNvPr id="0" name="图片 3168"/>
                      <p:cNvPicPr/>
                      <p:nvPr/>
                    </p:nvPicPr>
                    <p:blipFill>
                      <a:blip r:embed="rId2"/>
                      <a:stretch>
                        <a:fillRect/>
                      </a:stretch>
                    </p:blipFill>
                    <p:spPr>
                      <a:xfrm>
                        <a:off x="4876800" y="4267200"/>
                        <a:ext cx="265113" cy="239713"/>
                      </a:xfrm>
                      <a:prstGeom prst="rect">
                        <a:avLst/>
                      </a:prstGeom>
                      <a:noFill/>
                      <a:ln w="38100">
                        <a:noFill/>
                        <a:miter/>
                      </a:ln>
                    </p:spPr>
                  </p:pic>
                </p:oleObj>
              </mc:Fallback>
            </mc:AlternateContent>
          </a:graphicData>
        </a:graphic>
      </p:graphicFrame>
      <p:graphicFrame>
        <p:nvGraphicFramePr>
          <p:cNvPr id="166918" name="Object 5"/>
          <p:cNvGraphicFramePr/>
          <p:nvPr/>
        </p:nvGraphicFramePr>
        <p:xfrm>
          <a:off x="5562600" y="4267200"/>
          <a:ext cx="271463" cy="236538"/>
        </p:xfrm>
        <a:graphic>
          <a:graphicData uri="http://schemas.openxmlformats.org/presentationml/2006/ole">
            <mc:AlternateContent xmlns:mc="http://schemas.openxmlformats.org/markup-compatibility/2006">
              <mc:Choice xmlns:v="urn:schemas-microsoft-com:vml" Requires="v">
                <p:oleObj spid="_x0000_s3170" name="" r:id="rId6" imgW="137160" imgH="119380" progId="Equation.Ribbit">
                  <p:embed/>
                </p:oleObj>
              </mc:Choice>
              <mc:Fallback>
                <p:oleObj name="" r:id="rId6" imgW="137160" imgH="119380" progId="Equation.Ribbit">
                  <p:embed/>
                  <p:pic>
                    <p:nvPicPr>
                      <p:cNvPr id="0" name="图片 3169"/>
                      <p:cNvPicPr/>
                      <p:nvPr/>
                    </p:nvPicPr>
                    <p:blipFill>
                      <a:blip r:embed="rId4"/>
                      <a:stretch>
                        <a:fillRect/>
                      </a:stretch>
                    </p:blipFill>
                    <p:spPr>
                      <a:xfrm>
                        <a:off x="5562600" y="4267200"/>
                        <a:ext cx="271463" cy="236538"/>
                      </a:xfrm>
                      <a:prstGeom prst="rect">
                        <a:avLst/>
                      </a:prstGeom>
                      <a:noFill/>
                      <a:ln w="38100">
                        <a:noFill/>
                        <a:miter/>
                      </a:ln>
                    </p:spPr>
                  </p:pic>
                </p:oleObj>
              </mc:Fallback>
            </mc:AlternateContent>
          </a:graphicData>
        </a:graphic>
      </p:graphicFrame>
      <p:graphicFrame>
        <p:nvGraphicFramePr>
          <p:cNvPr id="166919" name="Object 7"/>
          <p:cNvGraphicFramePr/>
          <p:nvPr/>
        </p:nvGraphicFramePr>
        <p:xfrm>
          <a:off x="1730375" y="4572000"/>
          <a:ext cx="2232025" cy="349250"/>
        </p:xfrm>
        <a:graphic>
          <a:graphicData uri="http://schemas.openxmlformats.org/presentationml/2006/ole">
            <mc:AlternateContent xmlns:mc="http://schemas.openxmlformats.org/markup-compatibility/2006">
              <mc:Choice xmlns:v="urn:schemas-microsoft-com:vml" Requires="v">
                <p:oleObj spid="_x0000_s3174" name="" r:id="rId7" imgW="1122680" imgH="176530" progId="Equation.Ribbit">
                  <p:embed/>
                </p:oleObj>
              </mc:Choice>
              <mc:Fallback>
                <p:oleObj name="" r:id="rId7" imgW="1122680" imgH="176530" progId="Equation.Ribbit">
                  <p:embed/>
                  <p:pic>
                    <p:nvPicPr>
                      <p:cNvPr id="0" name="图片 3173"/>
                      <p:cNvPicPr/>
                      <p:nvPr/>
                    </p:nvPicPr>
                    <p:blipFill>
                      <a:blip r:embed="rId8"/>
                      <a:stretch>
                        <a:fillRect/>
                      </a:stretch>
                    </p:blipFill>
                    <p:spPr>
                      <a:xfrm>
                        <a:off x="1730375" y="4572000"/>
                        <a:ext cx="2232025" cy="349250"/>
                      </a:xfrm>
                      <a:prstGeom prst="rect">
                        <a:avLst/>
                      </a:prstGeom>
                      <a:noFill/>
                      <a:ln w="38100">
                        <a:noFill/>
                        <a:miter/>
                      </a:ln>
                    </p:spPr>
                  </p:pic>
                </p:oleObj>
              </mc:Fallback>
            </mc:AlternateContent>
          </a:graphicData>
        </a:graphic>
      </p:graphicFrame>
      <p:graphicFrame>
        <p:nvGraphicFramePr>
          <p:cNvPr id="166920" name="Object 8"/>
          <p:cNvGraphicFramePr/>
          <p:nvPr/>
        </p:nvGraphicFramePr>
        <p:xfrm>
          <a:off x="4164013" y="4572000"/>
          <a:ext cx="2465387" cy="349250"/>
        </p:xfrm>
        <a:graphic>
          <a:graphicData uri="http://schemas.openxmlformats.org/presentationml/2006/ole">
            <mc:AlternateContent xmlns:mc="http://schemas.openxmlformats.org/markup-compatibility/2006">
              <mc:Choice xmlns:v="urn:schemas-microsoft-com:vml" Requires="v">
                <p:oleObj spid="_x0000_s3175" name="" r:id="rId9" imgW="1239520" imgH="176530" progId="Equation.Ribbit">
                  <p:embed/>
                </p:oleObj>
              </mc:Choice>
              <mc:Fallback>
                <p:oleObj name="" r:id="rId9" imgW="1239520" imgH="176530" progId="Equation.Ribbit">
                  <p:embed/>
                  <p:pic>
                    <p:nvPicPr>
                      <p:cNvPr id="0" name="图片 3174"/>
                      <p:cNvPicPr/>
                      <p:nvPr/>
                    </p:nvPicPr>
                    <p:blipFill>
                      <a:blip r:embed="rId10"/>
                      <a:stretch>
                        <a:fillRect/>
                      </a:stretch>
                    </p:blipFill>
                    <p:spPr>
                      <a:xfrm>
                        <a:off x="4164013" y="4572000"/>
                        <a:ext cx="2465387" cy="349250"/>
                      </a:xfrm>
                      <a:prstGeom prst="rect">
                        <a:avLst/>
                      </a:prstGeom>
                      <a:noFill/>
                      <a:ln w="38100">
                        <a:noFill/>
                        <a:miter/>
                      </a:ln>
                    </p:spPr>
                  </p:pic>
                </p:oleObj>
              </mc:Fallback>
            </mc:AlternateContent>
          </a:graphicData>
        </a:graphic>
      </p:graphicFrame>
      <p:graphicFrame>
        <p:nvGraphicFramePr>
          <p:cNvPr id="166921" name="Object 9"/>
          <p:cNvGraphicFramePr/>
          <p:nvPr/>
        </p:nvGraphicFramePr>
        <p:xfrm>
          <a:off x="3581400" y="5105400"/>
          <a:ext cx="2062163" cy="374650"/>
        </p:xfrm>
        <a:graphic>
          <a:graphicData uri="http://schemas.openxmlformats.org/presentationml/2006/ole">
            <mc:AlternateContent xmlns:mc="http://schemas.openxmlformats.org/markup-compatibility/2006">
              <mc:Choice xmlns:v="urn:schemas-microsoft-com:vml" Requires="v">
                <p:oleObj spid="_x0000_s3176" name="" r:id="rId11" imgW="1036320" imgH="187960" progId="Equation.Ribbit">
                  <p:embed/>
                </p:oleObj>
              </mc:Choice>
              <mc:Fallback>
                <p:oleObj name="" r:id="rId11" imgW="1036320" imgH="187960" progId="Equation.Ribbit">
                  <p:embed/>
                  <p:pic>
                    <p:nvPicPr>
                      <p:cNvPr id="0" name="图片 3175"/>
                      <p:cNvPicPr/>
                      <p:nvPr/>
                    </p:nvPicPr>
                    <p:blipFill>
                      <a:blip r:embed="rId12"/>
                      <a:stretch>
                        <a:fillRect/>
                      </a:stretch>
                    </p:blipFill>
                    <p:spPr>
                      <a:xfrm>
                        <a:off x="3581400" y="5105400"/>
                        <a:ext cx="2062163" cy="374650"/>
                      </a:xfrm>
                      <a:prstGeom prst="rect">
                        <a:avLst/>
                      </a:prstGeom>
                      <a:noFill/>
                      <a:ln w="38100">
                        <a:noFill/>
                        <a:miter/>
                      </a:ln>
                    </p:spPr>
                  </p:pic>
                </p:oleObj>
              </mc:Fallback>
            </mc:AlternateContent>
          </a:graphicData>
        </a:graphic>
      </p:graphicFrame>
      <p:graphicFrame>
        <p:nvGraphicFramePr>
          <p:cNvPr id="166922" name="Object 11"/>
          <p:cNvGraphicFramePr/>
          <p:nvPr/>
        </p:nvGraphicFramePr>
        <p:xfrm>
          <a:off x="2971800" y="3721100"/>
          <a:ext cx="182563" cy="241300"/>
        </p:xfrm>
        <a:graphic>
          <a:graphicData uri="http://schemas.openxmlformats.org/presentationml/2006/ole">
            <mc:AlternateContent xmlns:mc="http://schemas.openxmlformats.org/markup-compatibility/2006">
              <mc:Choice xmlns:v="urn:schemas-microsoft-com:vml" Requires="v">
                <p:oleObj spid="_x0000_s3177" name="" r:id="rId13" imgW="91440" imgH="121920" progId="Equation.Ribbit">
                  <p:embed/>
                </p:oleObj>
              </mc:Choice>
              <mc:Fallback>
                <p:oleObj name="" r:id="rId13" imgW="91440" imgH="121920" progId="Equation.Ribbit">
                  <p:embed/>
                  <p:pic>
                    <p:nvPicPr>
                      <p:cNvPr id="0" name="图片 3176"/>
                      <p:cNvPicPr/>
                      <p:nvPr/>
                    </p:nvPicPr>
                    <p:blipFill>
                      <a:blip r:embed="rId14"/>
                      <a:stretch>
                        <a:fillRect/>
                      </a:stretch>
                    </p:blipFill>
                    <p:spPr>
                      <a:xfrm>
                        <a:off x="2971800" y="3721100"/>
                        <a:ext cx="182563" cy="241300"/>
                      </a:xfrm>
                      <a:prstGeom prst="rect">
                        <a:avLst/>
                      </a:prstGeom>
                      <a:noFill/>
                      <a:ln w="38100">
                        <a:noFill/>
                        <a:miter/>
                      </a:ln>
                    </p:spPr>
                  </p:pic>
                </p:oleObj>
              </mc:Fallback>
            </mc:AlternateContent>
          </a:graphicData>
        </a:graphic>
      </p:graphicFrame>
      <p:graphicFrame>
        <p:nvGraphicFramePr>
          <p:cNvPr id="166923" name="Object 12"/>
          <p:cNvGraphicFramePr/>
          <p:nvPr/>
        </p:nvGraphicFramePr>
        <p:xfrm>
          <a:off x="6307138" y="5029200"/>
          <a:ext cx="1465262" cy="390525"/>
        </p:xfrm>
        <a:graphic>
          <a:graphicData uri="http://schemas.openxmlformats.org/presentationml/2006/ole">
            <mc:AlternateContent xmlns:mc="http://schemas.openxmlformats.org/markup-compatibility/2006">
              <mc:Choice xmlns:v="urn:schemas-microsoft-com:vml" Requires="v">
                <p:oleObj spid="_x0000_s3185" name="" r:id="rId15" imgW="736600" imgH="196850" progId="Equation.Ribbit">
                  <p:embed/>
                </p:oleObj>
              </mc:Choice>
              <mc:Fallback>
                <p:oleObj name="" r:id="rId15" imgW="736600" imgH="196850" progId="Equation.Ribbit">
                  <p:embed/>
                  <p:pic>
                    <p:nvPicPr>
                      <p:cNvPr id="0" name="图片 3184"/>
                      <p:cNvPicPr/>
                      <p:nvPr/>
                    </p:nvPicPr>
                    <p:blipFill>
                      <a:blip r:embed="rId16"/>
                      <a:stretch>
                        <a:fillRect/>
                      </a:stretch>
                    </p:blipFill>
                    <p:spPr>
                      <a:xfrm>
                        <a:off x="6307138" y="5029200"/>
                        <a:ext cx="1465262" cy="390525"/>
                      </a:xfrm>
                      <a:prstGeom prst="rect">
                        <a:avLst/>
                      </a:prstGeom>
                      <a:noFill/>
                      <a:ln w="38100">
                        <a:noFill/>
                        <a:miter/>
                      </a:ln>
                    </p:spPr>
                  </p:pic>
                </p:oleObj>
              </mc:Fallback>
            </mc:AlternateContent>
          </a:graphicData>
        </a:graphic>
      </p:graphicFrame>
      <p:graphicFrame>
        <p:nvGraphicFramePr>
          <p:cNvPr id="166924" name="Object 13"/>
          <p:cNvGraphicFramePr/>
          <p:nvPr/>
        </p:nvGraphicFramePr>
        <p:xfrm>
          <a:off x="6324600" y="5603875"/>
          <a:ext cx="1587500" cy="352425"/>
        </p:xfrm>
        <a:graphic>
          <a:graphicData uri="http://schemas.openxmlformats.org/presentationml/2006/ole">
            <mc:AlternateContent xmlns:mc="http://schemas.openxmlformats.org/markup-compatibility/2006">
              <mc:Choice xmlns:v="urn:schemas-microsoft-com:vml" Requires="v">
                <p:oleObj spid="_x0000_s3190" name="" r:id="rId17" imgW="800100" imgH="177800" progId="Equation.Ribbit">
                  <p:embed/>
                </p:oleObj>
              </mc:Choice>
              <mc:Fallback>
                <p:oleObj name="" r:id="rId17" imgW="800100" imgH="177800" progId="Equation.Ribbit">
                  <p:embed/>
                  <p:pic>
                    <p:nvPicPr>
                      <p:cNvPr id="0" name="图片 3189"/>
                      <p:cNvPicPr/>
                      <p:nvPr/>
                    </p:nvPicPr>
                    <p:blipFill>
                      <a:blip r:embed="rId18"/>
                      <a:stretch>
                        <a:fillRect/>
                      </a:stretch>
                    </p:blipFill>
                    <p:spPr>
                      <a:xfrm>
                        <a:off x="6324600" y="5603875"/>
                        <a:ext cx="1587500" cy="352425"/>
                      </a:xfrm>
                      <a:prstGeom prst="rect">
                        <a:avLst/>
                      </a:prstGeom>
                      <a:noFill/>
                      <a:ln w="38100">
                        <a:noFill/>
                        <a:miter/>
                      </a:ln>
                    </p:spPr>
                  </p:pic>
                </p:oleObj>
              </mc:Fallback>
            </mc:AlternateContent>
          </a:graphicData>
        </a:graphic>
      </p:graphicFrame>
      <p:graphicFrame>
        <p:nvGraphicFramePr>
          <p:cNvPr id="166925" name="Object 14"/>
          <p:cNvGraphicFramePr/>
          <p:nvPr/>
        </p:nvGraphicFramePr>
        <p:xfrm>
          <a:off x="1585913" y="5575300"/>
          <a:ext cx="563562" cy="388938"/>
        </p:xfrm>
        <a:graphic>
          <a:graphicData uri="http://schemas.openxmlformats.org/presentationml/2006/ole">
            <mc:AlternateContent xmlns:mc="http://schemas.openxmlformats.org/markup-compatibility/2006">
              <mc:Choice xmlns:v="urn:schemas-microsoft-com:vml" Requires="v">
                <p:oleObj spid="_x0000_s3183" name="" r:id="rId19" imgW="285115" imgH="196850" progId="Equation.Ribbit">
                  <p:embed/>
                </p:oleObj>
              </mc:Choice>
              <mc:Fallback>
                <p:oleObj name="" r:id="rId19" imgW="285115" imgH="196850" progId="Equation.Ribbit">
                  <p:embed/>
                  <p:pic>
                    <p:nvPicPr>
                      <p:cNvPr id="0" name="图片 3182"/>
                      <p:cNvPicPr/>
                      <p:nvPr/>
                    </p:nvPicPr>
                    <p:blipFill>
                      <a:blip r:embed="rId20"/>
                      <a:stretch>
                        <a:fillRect/>
                      </a:stretch>
                    </p:blipFill>
                    <p:spPr>
                      <a:xfrm>
                        <a:off x="1585913" y="5575300"/>
                        <a:ext cx="563562" cy="388938"/>
                      </a:xfrm>
                      <a:prstGeom prst="rect">
                        <a:avLst/>
                      </a:prstGeom>
                      <a:noFill/>
                      <a:ln w="38100">
                        <a:noFill/>
                        <a:miter/>
                      </a:ln>
                    </p:spPr>
                  </p:pic>
                </p:oleObj>
              </mc:Fallback>
            </mc:AlternateContent>
          </a:graphicData>
        </a:graphic>
      </p:graphicFrame>
      <p:graphicFrame>
        <p:nvGraphicFramePr>
          <p:cNvPr id="166926" name="Object 15"/>
          <p:cNvGraphicFramePr/>
          <p:nvPr/>
        </p:nvGraphicFramePr>
        <p:xfrm>
          <a:off x="2590800" y="5716588"/>
          <a:ext cx="242888" cy="239712"/>
        </p:xfrm>
        <a:graphic>
          <a:graphicData uri="http://schemas.openxmlformats.org/presentationml/2006/ole">
            <mc:AlternateContent xmlns:mc="http://schemas.openxmlformats.org/markup-compatibility/2006">
              <mc:Choice xmlns:v="urn:schemas-microsoft-com:vml" Requires="v">
                <p:oleObj spid="_x0000_s3184" name="" r:id="rId21" imgW="121920" imgH="120650" progId="Equation.Ribbit">
                  <p:embed/>
                </p:oleObj>
              </mc:Choice>
              <mc:Fallback>
                <p:oleObj name="" r:id="rId21" imgW="121920" imgH="120650" progId="Equation.Ribbit">
                  <p:embed/>
                  <p:pic>
                    <p:nvPicPr>
                      <p:cNvPr id="0" name="图片 3183"/>
                      <p:cNvPicPr/>
                      <p:nvPr/>
                    </p:nvPicPr>
                    <p:blipFill>
                      <a:blip r:embed="rId22"/>
                      <a:stretch>
                        <a:fillRect/>
                      </a:stretch>
                    </p:blipFill>
                    <p:spPr>
                      <a:xfrm>
                        <a:off x="2590800" y="5716588"/>
                        <a:ext cx="242888" cy="239712"/>
                      </a:xfrm>
                      <a:prstGeom prst="rect">
                        <a:avLst/>
                      </a:prstGeom>
                      <a:noFill/>
                      <a:ln w="38100">
                        <a:noFill/>
                        <a:miter/>
                      </a:ln>
                    </p:spPr>
                  </p:pic>
                </p:oleObj>
              </mc:Fallback>
            </mc:AlternateContent>
          </a:graphicData>
        </a:graphic>
      </p:graphicFrame>
      <p:graphicFrame>
        <p:nvGraphicFramePr>
          <p:cNvPr id="166927" name="Object 16"/>
          <p:cNvGraphicFramePr/>
          <p:nvPr/>
        </p:nvGraphicFramePr>
        <p:xfrm>
          <a:off x="5105400" y="5716588"/>
          <a:ext cx="242888" cy="239712"/>
        </p:xfrm>
        <a:graphic>
          <a:graphicData uri="http://schemas.openxmlformats.org/presentationml/2006/ole">
            <mc:AlternateContent xmlns:mc="http://schemas.openxmlformats.org/markup-compatibility/2006">
              <mc:Choice xmlns:v="urn:schemas-microsoft-com:vml" Requires="v">
                <p:oleObj spid="_x0000_s3191" name="" r:id="rId23" imgW="121920" imgH="120650" progId="Equation.Ribbit">
                  <p:embed/>
                </p:oleObj>
              </mc:Choice>
              <mc:Fallback>
                <p:oleObj name="" r:id="rId23" imgW="121920" imgH="120650" progId="Equation.Ribbit">
                  <p:embed/>
                  <p:pic>
                    <p:nvPicPr>
                      <p:cNvPr id="0" name="图片 3190"/>
                      <p:cNvPicPr/>
                      <p:nvPr/>
                    </p:nvPicPr>
                    <p:blipFill>
                      <a:blip r:embed="rId22"/>
                      <a:stretch>
                        <a:fillRect/>
                      </a:stretch>
                    </p:blipFill>
                    <p:spPr>
                      <a:xfrm>
                        <a:off x="5105400" y="5716588"/>
                        <a:ext cx="242888" cy="239712"/>
                      </a:xfrm>
                      <a:prstGeom prst="rect">
                        <a:avLst/>
                      </a:prstGeom>
                      <a:noFill/>
                      <a:ln w="38100">
                        <a:noFill/>
                        <a:miter/>
                      </a:ln>
                    </p:spPr>
                  </p:pic>
                </p:oleObj>
              </mc:Fallback>
            </mc:AlternateContent>
          </a:graphicData>
        </a:graphic>
      </p:graphicFrame>
      <p:graphicFrame>
        <p:nvGraphicFramePr>
          <p:cNvPr id="166928" name="Object 17"/>
          <p:cNvGraphicFramePr/>
          <p:nvPr/>
        </p:nvGraphicFramePr>
        <p:xfrm>
          <a:off x="1371600" y="5983288"/>
          <a:ext cx="1152525" cy="730250"/>
        </p:xfrm>
        <a:graphic>
          <a:graphicData uri="http://schemas.openxmlformats.org/presentationml/2006/ole">
            <mc:AlternateContent xmlns:mc="http://schemas.openxmlformats.org/markup-compatibility/2006">
              <mc:Choice xmlns:v="urn:schemas-microsoft-com:vml" Requires="v">
                <p:oleObj spid="_x0000_s3193" name="" r:id="rId24" imgW="580390" imgH="368300" progId="Equation.Ribbit">
                  <p:embed/>
                </p:oleObj>
              </mc:Choice>
              <mc:Fallback>
                <p:oleObj name="" r:id="rId24" imgW="580390" imgH="368300" progId="Equation.Ribbit">
                  <p:embed/>
                  <p:pic>
                    <p:nvPicPr>
                      <p:cNvPr id="0" name="图片 3192"/>
                      <p:cNvPicPr/>
                      <p:nvPr/>
                    </p:nvPicPr>
                    <p:blipFill>
                      <a:blip r:embed="rId25"/>
                      <a:stretch>
                        <a:fillRect/>
                      </a:stretch>
                    </p:blipFill>
                    <p:spPr>
                      <a:xfrm>
                        <a:off x="1371600" y="5983288"/>
                        <a:ext cx="1152525" cy="730250"/>
                      </a:xfrm>
                      <a:prstGeom prst="rect">
                        <a:avLst/>
                      </a:prstGeom>
                      <a:noFill/>
                      <a:ln w="38100">
                        <a:noFill/>
                        <a:miter/>
                      </a:ln>
                    </p:spPr>
                  </p:pic>
                </p:oleObj>
              </mc:Fallback>
            </mc:AlternateContent>
          </a:graphicData>
        </a:graphic>
      </p:graphicFrame>
      <p:graphicFrame>
        <p:nvGraphicFramePr>
          <p:cNvPr id="166929" name="Object 18"/>
          <p:cNvGraphicFramePr/>
          <p:nvPr/>
        </p:nvGraphicFramePr>
        <p:xfrm>
          <a:off x="2667000" y="3200400"/>
          <a:ext cx="182563" cy="241300"/>
        </p:xfrm>
        <a:graphic>
          <a:graphicData uri="http://schemas.openxmlformats.org/presentationml/2006/ole">
            <mc:AlternateContent xmlns:mc="http://schemas.openxmlformats.org/markup-compatibility/2006">
              <mc:Choice xmlns:v="urn:schemas-microsoft-com:vml" Requires="v">
                <p:oleObj spid="_x0000_s3188" name="" r:id="rId26" imgW="91440" imgH="121920" progId="Equation.Ribbit">
                  <p:embed/>
                </p:oleObj>
              </mc:Choice>
              <mc:Fallback>
                <p:oleObj name="" r:id="rId26" imgW="91440" imgH="121920" progId="Equation.Ribbit">
                  <p:embed/>
                  <p:pic>
                    <p:nvPicPr>
                      <p:cNvPr id="0" name="图片 3187"/>
                      <p:cNvPicPr/>
                      <p:nvPr/>
                    </p:nvPicPr>
                    <p:blipFill>
                      <a:blip r:embed="rId14"/>
                      <a:stretch>
                        <a:fillRect/>
                      </a:stretch>
                    </p:blipFill>
                    <p:spPr>
                      <a:xfrm>
                        <a:off x="2667000" y="3200400"/>
                        <a:ext cx="182563" cy="241300"/>
                      </a:xfrm>
                      <a:prstGeom prst="rect">
                        <a:avLst/>
                      </a:prstGeom>
                      <a:noFill/>
                      <a:ln w="38100">
                        <a:noFill/>
                        <a:miter/>
                      </a:ln>
                    </p:spPr>
                  </p:pic>
                </p:oleObj>
              </mc:Fallback>
            </mc:AlternateContent>
          </a:graphicData>
        </a:graphic>
      </p:graphicFrame>
      <p:graphicFrame>
        <p:nvGraphicFramePr>
          <p:cNvPr id="166930" name="对象 1"/>
          <p:cNvGraphicFramePr/>
          <p:nvPr/>
        </p:nvGraphicFramePr>
        <p:xfrm>
          <a:off x="7924800" y="2667000"/>
          <a:ext cx="381000" cy="381000"/>
        </p:xfrm>
        <a:graphic>
          <a:graphicData uri="http://schemas.openxmlformats.org/presentationml/2006/ole">
            <mc:AlternateContent xmlns:mc="http://schemas.openxmlformats.org/markup-compatibility/2006">
              <mc:Choice xmlns:v="urn:schemas-microsoft-com:vml" Requires="v">
                <p:oleObj spid="_x0000_s3186" name="" r:id="rId27" imgW="216535" imgH="222885" progId="Equation.Ribbit">
                  <p:embed/>
                </p:oleObj>
              </mc:Choice>
              <mc:Fallback>
                <p:oleObj name="" r:id="rId27" imgW="216535" imgH="222885" progId="Equation.Ribbit">
                  <p:embed/>
                  <p:pic>
                    <p:nvPicPr>
                      <p:cNvPr id="0" name="图片 3185"/>
                      <p:cNvPicPr/>
                      <p:nvPr/>
                    </p:nvPicPr>
                    <p:blipFill>
                      <a:blip r:embed="rId28"/>
                      <a:stretch>
                        <a:fillRect/>
                      </a:stretch>
                    </p:blipFill>
                    <p:spPr>
                      <a:xfrm>
                        <a:off x="7924800" y="2667000"/>
                        <a:ext cx="381000" cy="381000"/>
                      </a:xfrm>
                      <a:prstGeom prst="rect">
                        <a:avLst/>
                      </a:prstGeom>
                      <a:noFill/>
                      <a:ln w="38100">
                        <a:noFill/>
                        <a:miter/>
                      </a:ln>
                    </p:spPr>
                  </p:pic>
                </p:oleObj>
              </mc:Fallback>
            </mc:AlternateContent>
          </a:graphicData>
        </a:graphic>
      </p:graphicFrame>
      <p:graphicFrame>
        <p:nvGraphicFramePr>
          <p:cNvPr id="166931" name="对象 2"/>
          <p:cNvGraphicFramePr/>
          <p:nvPr/>
        </p:nvGraphicFramePr>
        <p:xfrm>
          <a:off x="8610600" y="2667000"/>
          <a:ext cx="381000" cy="381000"/>
        </p:xfrm>
        <a:graphic>
          <a:graphicData uri="http://schemas.openxmlformats.org/presentationml/2006/ole">
            <mc:AlternateContent xmlns:mc="http://schemas.openxmlformats.org/markup-compatibility/2006">
              <mc:Choice xmlns:v="urn:schemas-microsoft-com:vml" Requires="v">
                <p:oleObj spid="_x0000_s3189" name="" r:id="rId29" imgW="221615" imgH="223520" progId="Equation.Ribbit">
                  <p:embed/>
                </p:oleObj>
              </mc:Choice>
              <mc:Fallback>
                <p:oleObj name="" r:id="rId29" imgW="221615" imgH="223520" progId="Equation.Ribbit">
                  <p:embed/>
                  <p:pic>
                    <p:nvPicPr>
                      <p:cNvPr id="0" name="图片 3188"/>
                      <p:cNvPicPr/>
                      <p:nvPr/>
                    </p:nvPicPr>
                    <p:blipFill>
                      <a:blip r:embed="rId30"/>
                      <a:stretch>
                        <a:fillRect/>
                      </a:stretch>
                    </p:blipFill>
                    <p:spPr>
                      <a:xfrm>
                        <a:off x="8610600" y="2667000"/>
                        <a:ext cx="381000" cy="381000"/>
                      </a:xfrm>
                      <a:prstGeom prst="rect">
                        <a:avLst/>
                      </a:prstGeom>
                      <a:noFill/>
                      <a:ln w="38100">
                        <a:noFill/>
                        <a:miter/>
                      </a:ln>
                    </p:spPr>
                  </p:pic>
                </p:oleObj>
              </mc:Fallback>
            </mc:AlternateContent>
          </a:graphicData>
        </a:graphic>
      </p:graphicFrame>
      <p:graphicFrame>
        <p:nvGraphicFramePr>
          <p:cNvPr id="166932" name="对象 3"/>
          <p:cNvGraphicFramePr/>
          <p:nvPr/>
        </p:nvGraphicFramePr>
        <p:xfrm>
          <a:off x="4724400" y="3657600"/>
          <a:ext cx="381000" cy="333375"/>
        </p:xfrm>
        <a:graphic>
          <a:graphicData uri="http://schemas.openxmlformats.org/presentationml/2006/ole">
            <mc:AlternateContent xmlns:mc="http://schemas.openxmlformats.org/markup-compatibility/2006">
              <mc:Choice xmlns:v="urn:schemas-microsoft-com:vml" Requires="v">
                <p:oleObj spid="_x0000_s3187" name="" r:id="rId31" imgW="216535" imgH="222885" progId="Equation.Ribbit">
                  <p:embed/>
                </p:oleObj>
              </mc:Choice>
              <mc:Fallback>
                <p:oleObj name="" r:id="rId31" imgW="216535" imgH="222885" progId="Equation.Ribbit">
                  <p:embed/>
                  <p:pic>
                    <p:nvPicPr>
                      <p:cNvPr id="0" name="图片 3186"/>
                      <p:cNvPicPr/>
                      <p:nvPr/>
                    </p:nvPicPr>
                    <p:blipFill>
                      <a:blip r:embed="rId28"/>
                      <a:stretch>
                        <a:fillRect/>
                      </a:stretch>
                    </p:blipFill>
                    <p:spPr>
                      <a:xfrm>
                        <a:off x="4724400" y="3657600"/>
                        <a:ext cx="381000" cy="333375"/>
                      </a:xfrm>
                      <a:prstGeom prst="rect">
                        <a:avLst/>
                      </a:prstGeom>
                      <a:noFill/>
                      <a:ln w="38100">
                        <a:noFill/>
                        <a:miter/>
                      </a:ln>
                    </p:spPr>
                  </p:pic>
                </p:oleObj>
              </mc:Fallback>
            </mc:AlternateContent>
          </a:graphicData>
        </a:graphic>
      </p:graphicFrame>
      <p:graphicFrame>
        <p:nvGraphicFramePr>
          <p:cNvPr id="166933" name="对象 4"/>
          <p:cNvGraphicFramePr/>
          <p:nvPr/>
        </p:nvGraphicFramePr>
        <p:xfrm>
          <a:off x="1138238" y="4191000"/>
          <a:ext cx="392112" cy="333375"/>
        </p:xfrm>
        <a:graphic>
          <a:graphicData uri="http://schemas.openxmlformats.org/presentationml/2006/ole">
            <mc:AlternateContent xmlns:mc="http://schemas.openxmlformats.org/markup-compatibility/2006">
              <mc:Choice xmlns:v="urn:schemas-microsoft-com:vml" Requires="v">
                <p:oleObj spid="_x0000_s3194" name="" r:id="rId32" imgW="221615" imgH="223520" progId="Equation.Ribbit">
                  <p:embed/>
                </p:oleObj>
              </mc:Choice>
              <mc:Fallback>
                <p:oleObj name="" r:id="rId32" imgW="221615" imgH="223520" progId="Equation.Ribbit">
                  <p:embed/>
                  <p:pic>
                    <p:nvPicPr>
                      <p:cNvPr id="0" name="图片 3193"/>
                      <p:cNvPicPr/>
                      <p:nvPr/>
                    </p:nvPicPr>
                    <p:blipFill>
                      <a:blip r:embed="rId30"/>
                      <a:stretch>
                        <a:fillRect/>
                      </a:stretch>
                    </p:blipFill>
                    <p:spPr>
                      <a:xfrm>
                        <a:off x="1138238" y="4191000"/>
                        <a:ext cx="392112" cy="333375"/>
                      </a:xfrm>
                      <a:prstGeom prst="rect">
                        <a:avLst/>
                      </a:prstGeom>
                      <a:noFill/>
                      <a:ln w="38100">
                        <a:noFill/>
                        <a:miter/>
                      </a:ln>
                    </p:spPr>
                  </p:pic>
                </p:oleObj>
              </mc:Fallback>
            </mc:AlternateContent>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68961" name="Object 2"/>
          <p:cNvGraphicFramePr>
            <a:graphicFrameLocks noGrp="1"/>
          </p:cNvGraphicFramePr>
          <p:nvPr>
            <p:ph idx="1"/>
          </p:nvPr>
        </p:nvGraphicFramePr>
        <p:xfrm>
          <a:off x="2362200" y="1195388"/>
          <a:ext cx="4876800" cy="4602162"/>
        </p:xfrm>
        <a:graphic>
          <a:graphicData uri="http://schemas.openxmlformats.org/presentationml/2006/ole">
            <mc:AlternateContent xmlns:mc="http://schemas.openxmlformats.org/markup-compatibility/2006">
              <mc:Choice xmlns:v="urn:schemas-microsoft-com:vml" Requires="v">
                <p:oleObj spid="_x0000_s3192" name="" r:id="rId1" imgW="7499350" imgH="7084695" progId="">
                  <p:embed/>
                </p:oleObj>
              </mc:Choice>
              <mc:Fallback>
                <p:oleObj name="" r:id="rId1" imgW="7499350" imgH="7084695" progId="">
                  <p:embed/>
                  <p:pic>
                    <p:nvPicPr>
                      <p:cNvPr id="0" name="图片 3191"/>
                      <p:cNvPicPr/>
                      <p:nvPr/>
                    </p:nvPicPr>
                    <p:blipFill>
                      <a:blip r:embed="rId2"/>
                      <a:stretch>
                        <a:fillRect/>
                      </a:stretch>
                    </p:blipFill>
                    <p:spPr>
                      <a:xfrm>
                        <a:off x="2362200" y="1195388"/>
                        <a:ext cx="4876800" cy="4602162"/>
                      </a:xfrm>
                      <a:prstGeom prst="rect">
                        <a:avLst/>
                      </a:prstGeom>
                      <a:noFill/>
                      <a:ln w="38100">
                        <a:miter/>
                      </a:ln>
                    </p:spPr>
                  </p:pic>
                </p:oleObj>
              </mc:Fallback>
            </mc:AlternateContent>
          </a:graphicData>
        </a:graphic>
      </p:graphicFrame>
      <p:sp>
        <p:nvSpPr>
          <p:cNvPr id="1090564" name="Line 4"/>
          <p:cNvSpPr/>
          <p:nvPr/>
        </p:nvSpPr>
        <p:spPr>
          <a:xfrm flipH="1">
            <a:off x="1828800" y="1828800"/>
            <a:ext cx="1295400" cy="838200"/>
          </a:xfrm>
          <a:prstGeom prst="line">
            <a:avLst/>
          </a:prstGeom>
          <a:ln w="12700" cap="flat" cmpd="sng">
            <a:solidFill>
              <a:schemeClr val="tx1"/>
            </a:solidFill>
            <a:prstDash val="solid"/>
            <a:round/>
            <a:headEnd type="none" w="med" len="med"/>
            <a:tailEnd type="triangle" w="med" len="med"/>
          </a:ln>
        </p:spPr>
      </p:sp>
      <p:sp>
        <p:nvSpPr>
          <p:cNvPr id="1090566" name="Line 6"/>
          <p:cNvSpPr/>
          <p:nvPr/>
        </p:nvSpPr>
        <p:spPr>
          <a:xfrm flipH="1">
            <a:off x="1828800" y="2438400"/>
            <a:ext cx="1295400" cy="823913"/>
          </a:xfrm>
          <a:prstGeom prst="line">
            <a:avLst/>
          </a:prstGeom>
          <a:ln w="12700" cap="flat" cmpd="sng">
            <a:solidFill>
              <a:schemeClr val="tx1"/>
            </a:solidFill>
            <a:prstDash val="solid"/>
            <a:round/>
            <a:headEnd type="none" w="med" len="med"/>
            <a:tailEnd type="triangle" w="med" len="med"/>
          </a:ln>
        </p:spPr>
      </p:sp>
      <p:sp>
        <p:nvSpPr>
          <p:cNvPr id="1090568" name="Line 8"/>
          <p:cNvSpPr/>
          <p:nvPr/>
        </p:nvSpPr>
        <p:spPr>
          <a:xfrm flipV="1">
            <a:off x="6324600" y="3581400"/>
            <a:ext cx="1295400" cy="838200"/>
          </a:xfrm>
          <a:prstGeom prst="line">
            <a:avLst/>
          </a:prstGeom>
          <a:ln w="12700" cap="flat" cmpd="sng">
            <a:solidFill>
              <a:schemeClr val="tx1"/>
            </a:solidFill>
            <a:prstDash val="solid"/>
            <a:round/>
            <a:headEnd type="none" w="med" len="med"/>
            <a:tailEnd type="triangle" w="med" len="med"/>
          </a:ln>
        </p:spPr>
      </p:sp>
      <p:sp>
        <p:nvSpPr>
          <p:cNvPr id="168965"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二、线性支持向量机</a:t>
            </a:r>
            <a:endParaRPr lang="zh-CN" altLang="en-US" sz="3600" dirty="0">
              <a:solidFill>
                <a:srgbClr val="0000CC"/>
              </a:solidFill>
              <a:latin typeface="楷体" panose="02010609060101010101" pitchFamily="49" charset="-122"/>
              <a:ea typeface="楷体" panose="02010609060101010101" pitchFamily="49" charset="-122"/>
            </a:endParaRPr>
          </a:p>
        </p:txBody>
      </p:sp>
      <p:pic>
        <p:nvPicPr>
          <p:cNvPr id="17" name="图片 16"/>
          <p:cNvPicPr>
            <a:picLocks noChangeAspect="1"/>
          </p:cNvPicPr>
          <p:nvPr/>
        </p:nvPicPr>
        <p:blipFill>
          <a:blip r:embed="rId3"/>
          <a:stretch>
            <a:fillRect/>
          </a:stretch>
        </p:blipFill>
        <p:spPr>
          <a:xfrm>
            <a:off x="381000" y="2590800"/>
            <a:ext cx="1341438" cy="311150"/>
          </a:xfrm>
          <a:prstGeom prst="rect">
            <a:avLst/>
          </a:prstGeom>
          <a:noFill/>
          <a:ln w="9525">
            <a:noFill/>
          </a:ln>
        </p:spPr>
      </p:pic>
      <p:pic>
        <p:nvPicPr>
          <p:cNvPr id="18" name="图片 17"/>
          <p:cNvPicPr>
            <a:picLocks noChangeAspect="1"/>
          </p:cNvPicPr>
          <p:nvPr/>
        </p:nvPicPr>
        <p:blipFill>
          <a:blip r:embed="rId4"/>
          <a:stretch>
            <a:fillRect/>
          </a:stretch>
        </p:blipFill>
        <p:spPr>
          <a:xfrm>
            <a:off x="304800" y="3200400"/>
            <a:ext cx="1517650" cy="304800"/>
          </a:xfrm>
          <a:prstGeom prst="rect">
            <a:avLst/>
          </a:prstGeom>
          <a:noFill/>
          <a:ln w="9525">
            <a:noFill/>
          </a:ln>
        </p:spPr>
      </p:pic>
      <p:pic>
        <p:nvPicPr>
          <p:cNvPr id="19" name="图片 18"/>
          <p:cNvPicPr>
            <a:picLocks noChangeAspect="1"/>
          </p:cNvPicPr>
          <p:nvPr/>
        </p:nvPicPr>
        <p:blipFill>
          <a:blip r:embed="rId5"/>
          <a:stretch>
            <a:fillRect/>
          </a:stretch>
        </p:blipFill>
        <p:spPr>
          <a:xfrm>
            <a:off x="7580313" y="3276600"/>
            <a:ext cx="1335087" cy="304800"/>
          </a:xfrm>
          <a:prstGeom prst="rect">
            <a:avLst/>
          </a:prstGeom>
          <a:noFill/>
          <a:ln w="9525">
            <a:noFill/>
          </a:ln>
        </p:spPr>
      </p:pic>
      <p:sp>
        <p:nvSpPr>
          <p:cNvPr id="20" name="内容占位符 3"/>
          <p:cNvSpPr txBox="1"/>
          <p:nvPr/>
        </p:nvSpPr>
        <p:spPr>
          <a:xfrm>
            <a:off x="6992938" y="5410200"/>
            <a:ext cx="779462" cy="450850"/>
          </a:xfrm>
          <a:prstGeom prst="rect">
            <a:avLst/>
          </a:prstGeom>
          <a:noFill/>
          <a:ln w="9525">
            <a:noFill/>
          </a:ln>
        </p:spPr>
        <p:txBody>
          <a:bodyPr tIns="46800" anchor="t" anchorCtr="0"/>
          <a:p>
            <a:pPr>
              <a:lnSpc>
                <a:spcPct val="90000"/>
              </a:lnSpc>
              <a:spcBef>
                <a:spcPts val="1000"/>
              </a:spcBef>
              <a:buClr>
                <a:schemeClr val="tx2"/>
              </a:buClr>
              <a:buFont typeface="Wingdings" panose="05000000000000000000" pitchFamily="2" charset="2"/>
            </a:pPr>
            <a:r>
              <a:rPr lang="zh-CN" altLang="en-US" sz="2200" dirty="0">
                <a:latin typeface="Verdana" panose="020B0604030504040204" pitchFamily="34" charset="0"/>
                <a:ea typeface="幼圆" panose="02010509060101010101" pitchFamily="49" charset="-122"/>
              </a:rPr>
              <a:t>边缘</a:t>
            </a:r>
            <a:endParaRPr lang="zh-CN" altLang="en-US" sz="2200" dirty="0">
              <a:latin typeface="Verdana" panose="020B0604030504040204" pitchFamily="34" charset="0"/>
              <a:ea typeface="幼圆" panose="02010509060101010101" pitchFamily="49" charset="-122"/>
            </a:endParaRPr>
          </a:p>
        </p:txBody>
      </p:sp>
      <p:pic>
        <p:nvPicPr>
          <p:cNvPr id="21" name="图片 20"/>
          <p:cNvPicPr>
            <a:picLocks noChangeAspect="1"/>
          </p:cNvPicPr>
          <p:nvPr/>
        </p:nvPicPr>
        <p:blipFill>
          <a:blip r:embed="rId6"/>
          <a:stretch>
            <a:fillRect/>
          </a:stretch>
        </p:blipFill>
        <p:spPr>
          <a:xfrm>
            <a:off x="7278688" y="5056188"/>
            <a:ext cx="950912" cy="579437"/>
          </a:xfrm>
          <a:prstGeom prst="rect">
            <a:avLst/>
          </a:prstGeom>
          <a:noFill/>
          <a:ln w="9525">
            <a:noFill/>
          </a:ln>
        </p:spPr>
      </p:pic>
      <p:sp>
        <p:nvSpPr>
          <p:cNvPr id="22" name="内容占位符 3"/>
          <p:cNvSpPr txBox="1"/>
          <p:nvPr/>
        </p:nvSpPr>
        <p:spPr>
          <a:xfrm>
            <a:off x="457200" y="4038600"/>
            <a:ext cx="1322388" cy="450850"/>
          </a:xfrm>
          <a:prstGeom prst="rect">
            <a:avLst/>
          </a:prstGeom>
          <a:noFill/>
          <a:ln w="9525">
            <a:noFill/>
          </a:ln>
        </p:spPr>
        <p:txBody>
          <a:bodyPr tIns="46800" anchor="t" anchorCtr="0"/>
          <a:p>
            <a:pPr>
              <a:lnSpc>
                <a:spcPct val="90000"/>
              </a:lnSpc>
              <a:spcBef>
                <a:spcPts val="1000"/>
              </a:spcBef>
              <a:buClr>
                <a:schemeClr val="tx2"/>
              </a:buClr>
              <a:buFont typeface="Wingdings" panose="05000000000000000000" pitchFamily="2" charset="2"/>
            </a:pPr>
            <a:r>
              <a:rPr lang="zh-CN" altLang="en-US" sz="2200" dirty="0">
                <a:latin typeface="Verdana" panose="020B0604030504040204" pitchFamily="34" charset="0"/>
                <a:ea typeface="幼圆" panose="02010509060101010101" pitchFamily="49" charset="-122"/>
              </a:rPr>
              <a:t>支持向量</a:t>
            </a:r>
            <a:endParaRPr lang="zh-CN" altLang="en-US" sz="2200" dirty="0">
              <a:latin typeface="Verdana" panose="020B0604030504040204" pitchFamily="34" charset="0"/>
              <a:ea typeface="幼圆" panose="02010509060101010101" pitchFamily="49" charset="-122"/>
            </a:endParaRPr>
          </a:p>
        </p:txBody>
      </p:sp>
      <p:sp>
        <p:nvSpPr>
          <p:cNvPr id="29" name="Line 4"/>
          <p:cNvSpPr/>
          <p:nvPr/>
        </p:nvSpPr>
        <p:spPr>
          <a:xfrm flipH="1">
            <a:off x="1752600" y="3733800"/>
            <a:ext cx="2590800" cy="533400"/>
          </a:xfrm>
          <a:prstGeom prst="line">
            <a:avLst/>
          </a:prstGeom>
          <a:ln w="12700" cap="flat" cmpd="sng">
            <a:solidFill>
              <a:schemeClr val="tx1"/>
            </a:solidFill>
            <a:prstDash val="solid"/>
            <a:round/>
            <a:headEnd type="none" w="med" len="med"/>
            <a:tailEnd type="triangle" w="med" len="med"/>
          </a:ln>
        </p:spPr>
      </p:sp>
      <p:sp>
        <p:nvSpPr>
          <p:cNvPr id="30" name="Line 4"/>
          <p:cNvSpPr/>
          <p:nvPr/>
        </p:nvSpPr>
        <p:spPr>
          <a:xfrm flipH="1">
            <a:off x="1676400" y="3124200"/>
            <a:ext cx="3429000" cy="1066800"/>
          </a:xfrm>
          <a:prstGeom prst="line">
            <a:avLst/>
          </a:prstGeom>
          <a:ln w="12700" cap="flat" cmpd="sng">
            <a:solidFill>
              <a:schemeClr val="tx1"/>
            </a:solidFill>
            <a:prstDash val="solid"/>
            <a:round/>
            <a:headEnd type="none" w="med" len="med"/>
            <a:tailEnd type="triangle" w="med" len="med"/>
          </a:ln>
        </p:spPr>
      </p:sp>
      <p:sp>
        <p:nvSpPr>
          <p:cNvPr id="31" name="Line 8"/>
          <p:cNvSpPr/>
          <p:nvPr/>
        </p:nvSpPr>
        <p:spPr>
          <a:xfrm>
            <a:off x="5638800" y="4343400"/>
            <a:ext cx="1600200" cy="990600"/>
          </a:xfrm>
          <a:prstGeom prst="line">
            <a:avLst/>
          </a:prstGeom>
          <a:ln w="12700" cap="flat" cmpd="sng">
            <a:solidFill>
              <a:schemeClr val="tx1"/>
            </a:solidFill>
            <a:prstDash val="solid"/>
            <a:round/>
            <a:headEnd type="none" w="med" len="med"/>
            <a:tailEnd type="triangle" w="med" len="med"/>
          </a:ln>
        </p:spPr>
      </p:sp>
      <p:cxnSp>
        <p:nvCxnSpPr>
          <p:cNvPr id="33" name="直接连接符 32"/>
          <p:cNvCxnSpPr/>
          <p:nvPr/>
        </p:nvCxnSpPr>
        <p:spPr>
          <a:xfrm>
            <a:off x="3200400" y="1371600"/>
            <a:ext cx="3581400" cy="3505200"/>
          </a:xfrm>
          <a:prstGeom prst="line">
            <a:avLst/>
          </a:prstGeom>
          <a:ln w="12700" cap="flat" cmpd="sng">
            <a:solidFill>
              <a:srgbClr val="FF0000"/>
            </a:solidFill>
            <a:prstDash val="dash"/>
            <a:round/>
            <a:headEnd type="none" w="med" len="med"/>
            <a:tailEnd type="none" w="med" len="med"/>
          </a:ln>
        </p:spPr>
      </p:cxnSp>
      <p:cxnSp>
        <p:nvCxnSpPr>
          <p:cNvPr id="34" name="直接连接符 33"/>
          <p:cNvCxnSpPr/>
          <p:nvPr/>
        </p:nvCxnSpPr>
        <p:spPr>
          <a:xfrm>
            <a:off x="2667000" y="1905000"/>
            <a:ext cx="3581400" cy="3505200"/>
          </a:xfrm>
          <a:prstGeom prst="line">
            <a:avLst/>
          </a:prstGeom>
          <a:ln w="12700" cap="flat" cmpd="sng">
            <a:solidFill>
              <a:srgbClr val="FF0000"/>
            </a:solidFill>
            <a:prstDash val="dash"/>
            <a:round/>
            <a:headEnd type="none" w="med" len="med"/>
            <a:tailEnd type="none" w="med" len="med"/>
          </a:ln>
        </p:spPr>
      </p:cxnSp>
      <p:pic>
        <p:nvPicPr>
          <p:cNvPr id="168977" name="Picture 18"/>
          <p:cNvPicPr>
            <a:picLocks noChangeAspect="1"/>
          </p:cNvPicPr>
          <p:nvPr/>
        </p:nvPicPr>
        <p:blipFill>
          <a:blip r:embed="rId7"/>
          <a:stretch>
            <a:fillRect/>
          </a:stretch>
        </p:blipFill>
        <p:spPr>
          <a:xfrm>
            <a:off x="5486400" y="1905000"/>
            <a:ext cx="800100" cy="238125"/>
          </a:xfrm>
          <a:prstGeom prst="rect">
            <a:avLst/>
          </a:prstGeom>
          <a:noFill/>
          <a:ln w="12700">
            <a:noFill/>
          </a:ln>
        </p:spPr>
      </p:pic>
      <p:pic>
        <p:nvPicPr>
          <p:cNvPr id="168978" name="Picture 12"/>
          <p:cNvPicPr>
            <a:picLocks noChangeAspect="1"/>
          </p:cNvPicPr>
          <p:nvPr/>
        </p:nvPicPr>
        <p:blipFill>
          <a:blip r:embed="rId8"/>
          <a:stretch>
            <a:fillRect/>
          </a:stretch>
        </p:blipFill>
        <p:spPr>
          <a:xfrm>
            <a:off x="3505200" y="4724400"/>
            <a:ext cx="771525" cy="247650"/>
          </a:xfrm>
          <a:prstGeom prst="rect">
            <a:avLst/>
          </a:prstGeom>
          <a:noFill/>
          <a:ln w="12700">
            <a:noFill/>
          </a:ln>
        </p:spPr>
      </p:pic>
      <p:pic>
        <p:nvPicPr>
          <p:cNvPr id="2" name="Picture 8"/>
          <p:cNvPicPr>
            <a:picLocks noChangeAspect="1"/>
          </p:cNvPicPr>
          <p:nvPr/>
        </p:nvPicPr>
        <p:blipFill>
          <a:blip r:embed="rId9"/>
          <a:stretch>
            <a:fillRect/>
          </a:stretch>
        </p:blipFill>
        <p:spPr>
          <a:xfrm>
            <a:off x="5334000" y="4572000"/>
            <a:ext cx="161925" cy="152400"/>
          </a:xfrm>
          <a:prstGeom prst="rect">
            <a:avLst/>
          </a:prstGeom>
          <a:noFill/>
          <a:ln w="12700">
            <a:noFill/>
          </a:ln>
        </p:spPr>
      </p:pic>
      <p:pic>
        <p:nvPicPr>
          <p:cNvPr id="27658" name="Picture 10"/>
          <p:cNvPicPr>
            <a:picLocks noChangeAspect="1"/>
          </p:cNvPicPr>
          <p:nvPr/>
        </p:nvPicPr>
        <p:blipFill>
          <a:blip r:embed="rId10"/>
          <a:stretch>
            <a:fillRect/>
          </a:stretch>
        </p:blipFill>
        <p:spPr>
          <a:xfrm>
            <a:off x="5486400" y="3581400"/>
            <a:ext cx="180975" cy="171450"/>
          </a:xfrm>
          <a:prstGeom prst="rect">
            <a:avLst/>
          </a:prstGeom>
          <a:noFill/>
          <a:ln w="12700">
            <a:noFill/>
          </a:ln>
        </p:spPr>
      </p:pic>
      <p:graphicFrame>
        <p:nvGraphicFramePr>
          <p:cNvPr id="27659" name="Object 11"/>
          <p:cNvGraphicFramePr/>
          <p:nvPr/>
        </p:nvGraphicFramePr>
        <p:xfrm>
          <a:off x="5678488" y="3429000"/>
          <a:ext cx="265112" cy="239713"/>
        </p:xfrm>
        <a:graphic>
          <a:graphicData uri="http://schemas.openxmlformats.org/presentationml/2006/ole">
            <mc:AlternateContent xmlns:mc="http://schemas.openxmlformats.org/markup-compatibility/2006">
              <mc:Choice xmlns:v="urn:schemas-microsoft-com:vml" Requires="v">
                <p:oleObj spid="_x0000_s3196" name="" r:id="rId11" imgW="133350" imgH="120650" progId="Equation.Ribbit">
                  <p:embed/>
                </p:oleObj>
              </mc:Choice>
              <mc:Fallback>
                <p:oleObj name="" r:id="rId11" imgW="133350" imgH="120650" progId="Equation.Ribbit">
                  <p:embed/>
                  <p:pic>
                    <p:nvPicPr>
                      <p:cNvPr id="0" name="图片 3195"/>
                      <p:cNvPicPr/>
                      <p:nvPr/>
                    </p:nvPicPr>
                    <p:blipFill>
                      <a:blip r:embed="rId12"/>
                      <a:stretch>
                        <a:fillRect/>
                      </a:stretch>
                    </p:blipFill>
                    <p:spPr>
                      <a:xfrm>
                        <a:off x="5678488" y="3429000"/>
                        <a:ext cx="265112" cy="239713"/>
                      </a:xfrm>
                      <a:prstGeom prst="rect">
                        <a:avLst/>
                      </a:prstGeom>
                      <a:noFill/>
                      <a:ln w="38100">
                        <a:noFill/>
                        <a:miter/>
                      </a:ln>
                    </p:spPr>
                  </p:pic>
                </p:oleObj>
              </mc:Fallback>
            </mc:AlternateContent>
          </a:graphicData>
        </a:graphic>
      </p:graphicFrame>
      <p:graphicFrame>
        <p:nvGraphicFramePr>
          <p:cNvPr id="27660" name="Object 12"/>
          <p:cNvGraphicFramePr/>
          <p:nvPr/>
        </p:nvGraphicFramePr>
        <p:xfrm>
          <a:off x="5334000" y="4724400"/>
          <a:ext cx="271463" cy="236538"/>
        </p:xfrm>
        <a:graphic>
          <a:graphicData uri="http://schemas.openxmlformats.org/presentationml/2006/ole">
            <mc:AlternateContent xmlns:mc="http://schemas.openxmlformats.org/markup-compatibility/2006">
              <mc:Choice xmlns:v="urn:schemas-microsoft-com:vml" Requires="v">
                <p:oleObj spid="_x0000_s3198" name="" r:id="rId13" imgW="137160" imgH="119380" progId="Equation.Ribbit">
                  <p:embed/>
                </p:oleObj>
              </mc:Choice>
              <mc:Fallback>
                <p:oleObj name="" r:id="rId13" imgW="137160" imgH="119380" progId="Equation.Ribbit">
                  <p:embed/>
                  <p:pic>
                    <p:nvPicPr>
                      <p:cNvPr id="0" name="图片 3197"/>
                      <p:cNvPicPr/>
                      <p:nvPr/>
                    </p:nvPicPr>
                    <p:blipFill>
                      <a:blip r:embed="rId14"/>
                      <a:stretch>
                        <a:fillRect/>
                      </a:stretch>
                    </p:blipFill>
                    <p:spPr>
                      <a:xfrm>
                        <a:off x="5334000" y="4724400"/>
                        <a:ext cx="271463" cy="236538"/>
                      </a:xfrm>
                      <a:prstGeom prst="rect">
                        <a:avLst/>
                      </a:prstGeom>
                      <a:noFill/>
                      <a:ln w="38100">
                        <a:noFill/>
                        <a:miter/>
                      </a:ln>
                    </p:spPr>
                  </p:pic>
                </p:oleObj>
              </mc:Fallback>
            </mc:AlternateContent>
          </a:graphicData>
        </a:graphic>
      </p:graphicFrame>
      <p:cxnSp>
        <p:nvCxnSpPr>
          <p:cNvPr id="44" name="直接箭头连接符 43"/>
          <p:cNvCxnSpPr/>
          <p:nvPr/>
        </p:nvCxnSpPr>
        <p:spPr>
          <a:xfrm flipV="1">
            <a:off x="5410200" y="3752850"/>
            <a:ext cx="166688" cy="895350"/>
          </a:xfrm>
          <a:prstGeom prst="straightConnector1">
            <a:avLst/>
          </a:prstGeom>
          <a:ln w="19050" cap="flat" cmpd="sng">
            <a:solidFill>
              <a:srgbClr val="0000FF"/>
            </a:solidFill>
            <a:prstDash val="dash"/>
            <a:round/>
            <a:headEnd type="none" w="med" len="med"/>
            <a:tailEnd type="arrow" w="med" len="med"/>
          </a:ln>
        </p:spPr>
      </p:cxnSp>
      <p:cxnSp>
        <p:nvCxnSpPr>
          <p:cNvPr id="56" name="直接箭头连接符 55"/>
          <p:cNvCxnSpPr/>
          <p:nvPr/>
        </p:nvCxnSpPr>
        <p:spPr>
          <a:xfrm flipV="1">
            <a:off x="2667000" y="4648200"/>
            <a:ext cx="2667000" cy="838200"/>
          </a:xfrm>
          <a:prstGeom prst="straightConnector1">
            <a:avLst/>
          </a:prstGeom>
          <a:ln w="12700" cap="flat" cmpd="sng">
            <a:solidFill>
              <a:srgbClr val="0000FF"/>
            </a:solidFill>
            <a:prstDash val="solid"/>
            <a:round/>
            <a:headEnd type="none" w="med" len="med"/>
            <a:tailEnd type="arrow" w="med" len="med"/>
          </a:ln>
        </p:spPr>
      </p:cxnSp>
      <p:cxnSp>
        <p:nvCxnSpPr>
          <p:cNvPr id="57" name="直接箭头连接符 56"/>
          <p:cNvCxnSpPr/>
          <p:nvPr/>
        </p:nvCxnSpPr>
        <p:spPr>
          <a:xfrm flipV="1">
            <a:off x="2667000" y="3752850"/>
            <a:ext cx="2909888" cy="1733550"/>
          </a:xfrm>
          <a:prstGeom prst="straightConnector1">
            <a:avLst/>
          </a:prstGeom>
          <a:ln w="12700" cap="flat" cmpd="sng">
            <a:solidFill>
              <a:srgbClr val="0000FF"/>
            </a:solidFill>
            <a:prstDash val="solid"/>
            <a:round/>
            <a:headEnd type="none" w="med" len="med"/>
            <a:tailEnd type="arrow" w="med" len="med"/>
          </a:ln>
        </p:spPr>
      </p:cxnSp>
      <p:cxnSp>
        <p:nvCxnSpPr>
          <p:cNvPr id="61" name="直接箭头连接符 60"/>
          <p:cNvCxnSpPr/>
          <p:nvPr/>
        </p:nvCxnSpPr>
        <p:spPr>
          <a:xfrm flipV="1">
            <a:off x="5334000" y="4038600"/>
            <a:ext cx="609600" cy="609600"/>
          </a:xfrm>
          <a:prstGeom prst="straightConnector1">
            <a:avLst/>
          </a:prstGeom>
          <a:ln w="19050" cap="flat" cmpd="sng">
            <a:solidFill>
              <a:srgbClr val="0000FF"/>
            </a:solidFill>
            <a:prstDash val="dash"/>
            <a:round/>
            <a:headEnd type="arrow" w="med" len="me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90564"/>
                                        </p:tgtEl>
                                        <p:attrNameLst>
                                          <p:attrName>style.visibility</p:attrName>
                                        </p:attrNameLst>
                                      </p:cBhvr>
                                      <p:to>
                                        <p:strVal val="visible"/>
                                      </p:to>
                                    </p:set>
                                    <p:anim calcmode="lin" valueType="num">
                                      <p:cBhvr additive="base">
                                        <p:cTn id="7" dur="500" fill="hold"/>
                                        <p:tgtEl>
                                          <p:spTgt spid="1090564"/>
                                        </p:tgtEl>
                                        <p:attrNameLst>
                                          <p:attrName>ppt_x</p:attrName>
                                        </p:attrNameLst>
                                      </p:cBhvr>
                                      <p:tavLst>
                                        <p:tav tm="0">
                                          <p:val>
                                            <p:strVal val="#ppt_x"/>
                                          </p:val>
                                        </p:tav>
                                        <p:tav tm="100000">
                                          <p:val>
                                            <p:strVal val="#ppt_x"/>
                                          </p:val>
                                        </p:tav>
                                      </p:tavLst>
                                    </p:anim>
                                    <p:anim calcmode="lin" valueType="num">
                                      <p:cBhvr additive="base">
                                        <p:cTn id="8" dur="500" fill="hold"/>
                                        <p:tgtEl>
                                          <p:spTgt spid="109056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90566"/>
                                        </p:tgtEl>
                                        <p:attrNameLst>
                                          <p:attrName>style.visibility</p:attrName>
                                        </p:attrNameLst>
                                      </p:cBhvr>
                                      <p:to>
                                        <p:strVal val="visible"/>
                                      </p:to>
                                    </p:set>
                                    <p:anim calcmode="lin" valueType="num">
                                      <p:cBhvr additive="base">
                                        <p:cTn id="17" dur="500" fill="hold"/>
                                        <p:tgtEl>
                                          <p:spTgt spid="1090566"/>
                                        </p:tgtEl>
                                        <p:attrNameLst>
                                          <p:attrName>ppt_x</p:attrName>
                                        </p:attrNameLst>
                                      </p:cBhvr>
                                      <p:tavLst>
                                        <p:tav tm="0">
                                          <p:val>
                                            <p:strVal val="#ppt_x"/>
                                          </p:val>
                                        </p:tav>
                                        <p:tav tm="100000">
                                          <p:val>
                                            <p:strVal val="#ppt_x"/>
                                          </p:val>
                                        </p:tav>
                                      </p:tavLst>
                                    </p:anim>
                                    <p:anim calcmode="lin" valueType="num">
                                      <p:cBhvr additive="base">
                                        <p:cTn id="18" dur="500" fill="hold"/>
                                        <p:tgtEl>
                                          <p:spTgt spid="109056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ppt_x"/>
                                          </p:val>
                                        </p:tav>
                                        <p:tav tm="100000">
                                          <p:val>
                                            <p:strVal val="#ppt_x"/>
                                          </p:val>
                                        </p:tav>
                                      </p:tavLst>
                                    </p:anim>
                                    <p:anim calcmode="lin" valueType="num">
                                      <p:cBhvr additive="base">
                                        <p:cTn id="2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90568"/>
                                        </p:tgtEl>
                                        <p:attrNameLst>
                                          <p:attrName>style.visibility</p:attrName>
                                        </p:attrNameLst>
                                      </p:cBhvr>
                                      <p:to>
                                        <p:strVal val="visible"/>
                                      </p:to>
                                    </p:set>
                                    <p:anim calcmode="lin" valueType="num">
                                      <p:cBhvr additive="base">
                                        <p:cTn id="35" dur="500" fill="hold"/>
                                        <p:tgtEl>
                                          <p:spTgt spid="1090568"/>
                                        </p:tgtEl>
                                        <p:attrNameLst>
                                          <p:attrName>ppt_x</p:attrName>
                                        </p:attrNameLst>
                                      </p:cBhvr>
                                      <p:tavLst>
                                        <p:tav tm="0">
                                          <p:val>
                                            <p:strVal val="#ppt_x"/>
                                          </p:val>
                                        </p:tav>
                                        <p:tav tm="100000">
                                          <p:val>
                                            <p:strVal val="#ppt_x"/>
                                          </p:val>
                                        </p:tav>
                                      </p:tavLst>
                                    </p:anim>
                                    <p:anim calcmode="lin" valueType="num">
                                      <p:cBhvr additive="base">
                                        <p:cTn id="36" dur="500" fill="hold"/>
                                        <p:tgtEl>
                                          <p:spTgt spid="109056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fill="hold"/>
                                        <p:tgtEl>
                                          <p:spTgt spid="30"/>
                                        </p:tgtEl>
                                        <p:attrNameLst>
                                          <p:attrName>ppt_x</p:attrName>
                                        </p:attrNameLst>
                                      </p:cBhvr>
                                      <p:tavLst>
                                        <p:tav tm="0">
                                          <p:val>
                                            <p:strVal val="#ppt_x"/>
                                          </p:val>
                                        </p:tav>
                                        <p:tav tm="100000">
                                          <p:val>
                                            <p:strVal val="#ppt_x"/>
                                          </p:val>
                                        </p:tav>
                                      </p:tavLst>
                                    </p:anim>
                                    <p:anim calcmode="lin" valueType="num">
                                      <p:cBhvr additive="base">
                                        <p:cTn id="46" dur="500" fill="hold"/>
                                        <p:tgtEl>
                                          <p:spTgt spid="3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ppt_x"/>
                                          </p:val>
                                        </p:tav>
                                        <p:tav tm="100000">
                                          <p:val>
                                            <p:strVal val="#ppt_x"/>
                                          </p:val>
                                        </p:tav>
                                      </p:tavLst>
                                    </p:anim>
                                    <p:anim calcmode="lin" valueType="num">
                                      <p:cBhvr additive="base">
                                        <p:cTn id="5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500" fill="hold"/>
                                        <p:tgtEl>
                                          <p:spTgt spid="2"/>
                                        </p:tgtEl>
                                        <p:attrNameLst>
                                          <p:attrName>ppt_x</p:attrName>
                                        </p:attrNameLst>
                                      </p:cBhvr>
                                      <p:tavLst>
                                        <p:tav tm="0">
                                          <p:val>
                                            <p:strVal val="#ppt_x"/>
                                          </p:val>
                                        </p:tav>
                                        <p:tav tm="100000">
                                          <p:val>
                                            <p:strVal val="#ppt_x"/>
                                          </p:val>
                                        </p:tav>
                                      </p:tavLst>
                                    </p:anim>
                                    <p:anim calcmode="lin" valueType="num">
                                      <p:cBhvr additive="base">
                                        <p:cTn id="60" dur="500" fill="hold"/>
                                        <p:tgtEl>
                                          <p:spTgt spid="2"/>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7660"/>
                                        </p:tgtEl>
                                        <p:attrNameLst>
                                          <p:attrName>style.visibility</p:attrName>
                                        </p:attrNameLst>
                                      </p:cBhvr>
                                      <p:to>
                                        <p:strVal val="visible"/>
                                      </p:to>
                                    </p:set>
                                    <p:anim calcmode="lin" valueType="num">
                                      <p:cBhvr additive="base">
                                        <p:cTn id="63" dur="500" fill="hold"/>
                                        <p:tgtEl>
                                          <p:spTgt spid="27660"/>
                                        </p:tgtEl>
                                        <p:attrNameLst>
                                          <p:attrName>ppt_x</p:attrName>
                                        </p:attrNameLst>
                                      </p:cBhvr>
                                      <p:tavLst>
                                        <p:tav tm="0">
                                          <p:val>
                                            <p:strVal val="#ppt_x"/>
                                          </p:val>
                                        </p:tav>
                                        <p:tav tm="100000">
                                          <p:val>
                                            <p:strVal val="#ppt_x"/>
                                          </p:val>
                                        </p:tav>
                                      </p:tavLst>
                                    </p:anim>
                                    <p:anim calcmode="lin" valueType="num">
                                      <p:cBhvr additive="base">
                                        <p:cTn id="64" dur="500" fill="hold"/>
                                        <p:tgtEl>
                                          <p:spTgt spid="27660"/>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additive="base">
                                        <p:cTn id="67" dur="500" fill="hold"/>
                                        <p:tgtEl>
                                          <p:spTgt spid="44"/>
                                        </p:tgtEl>
                                        <p:attrNameLst>
                                          <p:attrName>ppt_x</p:attrName>
                                        </p:attrNameLst>
                                      </p:cBhvr>
                                      <p:tavLst>
                                        <p:tav tm="0">
                                          <p:val>
                                            <p:strVal val="#ppt_x"/>
                                          </p:val>
                                        </p:tav>
                                        <p:tav tm="100000">
                                          <p:val>
                                            <p:strVal val="#ppt_x"/>
                                          </p:val>
                                        </p:tav>
                                      </p:tavLst>
                                    </p:anim>
                                    <p:anim calcmode="lin" valueType="num">
                                      <p:cBhvr additive="base">
                                        <p:cTn id="68" dur="500" fill="hold"/>
                                        <p:tgtEl>
                                          <p:spTgt spid="44"/>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61"/>
                                        </p:tgtEl>
                                        <p:attrNameLst>
                                          <p:attrName>style.visibility</p:attrName>
                                        </p:attrNameLst>
                                      </p:cBhvr>
                                      <p:to>
                                        <p:strVal val="visible"/>
                                      </p:to>
                                    </p:set>
                                    <p:anim calcmode="lin" valueType="num">
                                      <p:cBhvr additive="base">
                                        <p:cTn id="71" dur="500" fill="hold"/>
                                        <p:tgtEl>
                                          <p:spTgt spid="61"/>
                                        </p:tgtEl>
                                        <p:attrNameLst>
                                          <p:attrName>ppt_x</p:attrName>
                                        </p:attrNameLst>
                                      </p:cBhvr>
                                      <p:tavLst>
                                        <p:tav tm="0">
                                          <p:val>
                                            <p:strVal val="#ppt_x"/>
                                          </p:val>
                                        </p:tav>
                                        <p:tav tm="100000">
                                          <p:val>
                                            <p:strVal val="#ppt_x"/>
                                          </p:val>
                                        </p:tav>
                                      </p:tavLst>
                                    </p:anim>
                                    <p:anim calcmode="lin" valueType="num">
                                      <p:cBhvr additive="base">
                                        <p:cTn id="72" dur="500" fill="hold"/>
                                        <p:tgtEl>
                                          <p:spTgt spid="6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7659"/>
                                        </p:tgtEl>
                                        <p:attrNameLst>
                                          <p:attrName>style.visibility</p:attrName>
                                        </p:attrNameLst>
                                      </p:cBhvr>
                                      <p:to>
                                        <p:strVal val="visible"/>
                                      </p:to>
                                    </p:set>
                                    <p:anim calcmode="lin" valueType="num">
                                      <p:cBhvr additive="base">
                                        <p:cTn id="75" dur="500" fill="hold"/>
                                        <p:tgtEl>
                                          <p:spTgt spid="27659"/>
                                        </p:tgtEl>
                                        <p:attrNameLst>
                                          <p:attrName>ppt_x</p:attrName>
                                        </p:attrNameLst>
                                      </p:cBhvr>
                                      <p:tavLst>
                                        <p:tav tm="0">
                                          <p:val>
                                            <p:strVal val="#ppt_x"/>
                                          </p:val>
                                        </p:tav>
                                        <p:tav tm="100000">
                                          <p:val>
                                            <p:strVal val="#ppt_x"/>
                                          </p:val>
                                        </p:tav>
                                      </p:tavLst>
                                    </p:anim>
                                    <p:anim calcmode="lin" valueType="num">
                                      <p:cBhvr additive="base">
                                        <p:cTn id="76" dur="500" fill="hold"/>
                                        <p:tgtEl>
                                          <p:spTgt spid="27659"/>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7658"/>
                                        </p:tgtEl>
                                        <p:attrNameLst>
                                          <p:attrName>style.visibility</p:attrName>
                                        </p:attrNameLst>
                                      </p:cBhvr>
                                      <p:to>
                                        <p:strVal val="visible"/>
                                      </p:to>
                                    </p:set>
                                    <p:anim calcmode="lin" valueType="num">
                                      <p:cBhvr additive="base">
                                        <p:cTn id="79" dur="500" fill="hold"/>
                                        <p:tgtEl>
                                          <p:spTgt spid="27658"/>
                                        </p:tgtEl>
                                        <p:attrNameLst>
                                          <p:attrName>ppt_x</p:attrName>
                                        </p:attrNameLst>
                                      </p:cBhvr>
                                      <p:tavLst>
                                        <p:tav tm="0">
                                          <p:val>
                                            <p:strVal val="#ppt_x"/>
                                          </p:val>
                                        </p:tav>
                                        <p:tav tm="100000">
                                          <p:val>
                                            <p:strVal val="#ppt_x"/>
                                          </p:val>
                                        </p:tav>
                                      </p:tavLst>
                                    </p:anim>
                                    <p:anim calcmode="lin" valueType="num">
                                      <p:cBhvr additive="base">
                                        <p:cTn id="80" dur="500" fill="hold"/>
                                        <p:tgtEl>
                                          <p:spTgt spid="27658"/>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57"/>
                                        </p:tgtEl>
                                        <p:attrNameLst>
                                          <p:attrName>style.visibility</p:attrName>
                                        </p:attrNameLst>
                                      </p:cBhvr>
                                      <p:to>
                                        <p:strVal val="visible"/>
                                      </p:to>
                                    </p:set>
                                    <p:anim calcmode="lin" valueType="num">
                                      <p:cBhvr additive="base">
                                        <p:cTn id="83" dur="500" fill="hold"/>
                                        <p:tgtEl>
                                          <p:spTgt spid="57"/>
                                        </p:tgtEl>
                                        <p:attrNameLst>
                                          <p:attrName>ppt_x</p:attrName>
                                        </p:attrNameLst>
                                      </p:cBhvr>
                                      <p:tavLst>
                                        <p:tav tm="0">
                                          <p:val>
                                            <p:strVal val="#ppt_x"/>
                                          </p:val>
                                        </p:tav>
                                        <p:tav tm="100000">
                                          <p:val>
                                            <p:strVal val="#ppt_x"/>
                                          </p:val>
                                        </p:tav>
                                      </p:tavLst>
                                    </p:anim>
                                    <p:anim calcmode="lin" valueType="num">
                                      <p:cBhvr additive="base">
                                        <p:cTn id="84" dur="500" fill="hold"/>
                                        <p:tgtEl>
                                          <p:spTgt spid="57"/>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56"/>
                                        </p:tgtEl>
                                        <p:attrNameLst>
                                          <p:attrName>style.visibility</p:attrName>
                                        </p:attrNameLst>
                                      </p:cBhvr>
                                      <p:to>
                                        <p:strVal val="visible"/>
                                      </p:to>
                                    </p:set>
                                    <p:anim calcmode="lin" valueType="num">
                                      <p:cBhvr additive="base">
                                        <p:cTn id="87" dur="500" fill="hold"/>
                                        <p:tgtEl>
                                          <p:spTgt spid="56"/>
                                        </p:tgtEl>
                                        <p:attrNameLst>
                                          <p:attrName>ppt_x</p:attrName>
                                        </p:attrNameLst>
                                      </p:cBhvr>
                                      <p:tavLst>
                                        <p:tav tm="0">
                                          <p:val>
                                            <p:strVal val="#ppt_x"/>
                                          </p:val>
                                        </p:tav>
                                        <p:tav tm="100000">
                                          <p:val>
                                            <p:strVal val="#ppt_x"/>
                                          </p:val>
                                        </p:tav>
                                      </p:tavLst>
                                    </p:anim>
                                    <p:anim calcmode="lin" valueType="num">
                                      <p:cBhvr additive="base">
                                        <p:cTn id="88" dur="500" fill="hold"/>
                                        <p:tgtEl>
                                          <p:spTgt spid="56"/>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additive="base">
                                        <p:cTn id="91" dur="500" fill="hold"/>
                                        <p:tgtEl>
                                          <p:spTgt spid="31"/>
                                        </p:tgtEl>
                                        <p:attrNameLst>
                                          <p:attrName>ppt_x</p:attrName>
                                        </p:attrNameLst>
                                      </p:cBhvr>
                                      <p:tavLst>
                                        <p:tav tm="0">
                                          <p:val>
                                            <p:strVal val="#ppt_x"/>
                                          </p:val>
                                        </p:tav>
                                        <p:tav tm="100000">
                                          <p:val>
                                            <p:strVal val="#ppt_x"/>
                                          </p:val>
                                        </p:tav>
                                      </p:tavLst>
                                    </p:anim>
                                    <p:anim calcmode="lin" valueType="num">
                                      <p:cBhvr additive="base">
                                        <p:cTn id="92" dur="500" fill="hold"/>
                                        <p:tgtEl>
                                          <p:spTgt spid="31"/>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21"/>
                                        </p:tgtEl>
                                        <p:attrNameLst>
                                          <p:attrName>style.visibility</p:attrName>
                                        </p:attrNameLst>
                                      </p:cBhvr>
                                      <p:to>
                                        <p:strVal val="visible"/>
                                      </p:to>
                                    </p:set>
                                    <p:anim calcmode="lin" valueType="num">
                                      <p:cBhvr additive="base">
                                        <p:cTn id="95" dur="500" fill="hold"/>
                                        <p:tgtEl>
                                          <p:spTgt spid="21"/>
                                        </p:tgtEl>
                                        <p:attrNameLst>
                                          <p:attrName>ppt_x</p:attrName>
                                        </p:attrNameLst>
                                      </p:cBhvr>
                                      <p:tavLst>
                                        <p:tav tm="0">
                                          <p:val>
                                            <p:strVal val="#ppt_x"/>
                                          </p:val>
                                        </p:tav>
                                        <p:tav tm="100000">
                                          <p:val>
                                            <p:strVal val="#ppt_x"/>
                                          </p:val>
                                        </p:tav>
                                      </p:tavLst>
                                    </p:anim>
                                    <p:anim calcmode="lin" valueType="num">
                                      <p:cBhvr additive="base">
                                        <p:cTn id="96" dur="500" fill="hold"/>
                                        <p:tgtEl>
                                          <p:spTgt spid="21"/>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0"/>
                                        </p:tgtEl>
                                        <p:attrNameLst>
                                          <p:attrName>style.visibility</p:attrName>
                                        </p:attrNameLst>
                                      </p:cBhvr>
                                      <p:to>
                                        <p:strVal val="visible"/>
                                      </p:to>
                                    </p:set>
                                    <p:anim calcmode="lin" valueType="num">
                                      <p:cBhvr additive="base">
                                        <p:cTn id="99" dur="500" fill="hold"/>
                                        <p:tgtEl>
                                          <p:spTgt spid="20"/>
                                        </p:tgtEl>
                                        <p:attrNameLst>
                                          <p:attrName>ppt_x</p:attrName>
                                        </p:attrNameLst>
                                      </p:cBhvr>
                                      <p:tavLst>
                                        <p:tav tm="0">
                                          <p:val>
                                            <p:strVal val="#ppt_x"/>
                                          </p:val>
                                        </p:tav>
                                        <p:tav tm="100000">
                                          <p:val>
                                            <p:strVal val="#ppt_x"/>
                                          </p:val>
                                        </p:tav>
                                      </p:tavLst>
                                    </p:anim>
                                    <p:anim calcmode="lin" valueType="num">
                                      <p:cBhvr additive="base">
                                        <p:cTn id="10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1009" name="内容占位符 3"/>
          <p:cNvSpPr>
            <a:spLocks noGrp="1"/>
          </p:cNvSpPr>
          <p:nvPr>
            <p:ph idx="1"/>
          </p:nvPr>
        </p:nvSpPr>
        <p:spPr>
          <a:xfrm>
            <a:off x="201613" y="1338263"/>
            <a:ext cx="8616950" cy="947737"/>
          </a:xfrm>
          <a:ln/>
        </p:spPr>
        <p:txBody>
          <a:bodyPr vert="horz" wrap="square" lIns="90488" tIns="44450" rIns="90488" bIns="44450" anchor="t" anchorCtr="0"/>
          <a:p>
            <a:r>
              <a:rPr lang="zh-CN" altLang="en-US" dirty="0">
                <a:ea typeface="宋体" panose="02010600030101010101" pitchFamily="2" charset="-122"/>
              </a:rPr>
              <a:t>因此，线性支持向量机的学习就是要寻找满足约束条件的参数</a:t>
            </a:r>
            <a:r>
              <a:rPr lang="en-US" altLang="zh-CN" dirty="0">
                <a:ea typeface="宋体" panose="02010600030101010101" pitchFamily="2" charset="-122"/>
              </a:rPr>
              <a:t>    </a:t>
            </a:r>
            <a:r>
              <a:rPr lang="zh-CN" altLang="en-US" dirty="0">
                <a:ea typeface="宋体" panose="02010600030101010101" pitchFamily="2" charset="-122"/>
              </a:rPr>
              <a:t>和  </a:t>
            </a:r>
            <a:r>
              <a:rPr lang="en-US" altLang="zh-CN" dirty="0">
                <a:ea typeface="宋体" panose="02010600030101010101" pitchFamily="2" charset="-122"/>
              </a:rPr>
              <a:t>, </a:t>
            </a:r>
            <a:r>
              <a:rPr lang="zh-CN" altLang="en-US" dirty="0">
                <a:ea typeface="宋体" panose="02010600030101010101" pitchFamily="2" charset="-122"/>
              </a:rPr>
              <a:t>使得</a:t>
            </a:r>
            <a:r>
              <a:rPr lang="en-US" altLang="zh-CN" dirty="0">
                <a:ea typeface="宋体" panose="02010600030101010101" pitchFamily="2" charset="-122"/>
              </a:rPr>
              <a:t>   </a:t>
            </a:r>
            <a:r>
              <a:rPr lang="zh-CN" altLang="en-US" dirty="0">
                <a:ea typeface="宋体" panose="02010600030101010101" pitchFamily="2" charset="-122"/>
              </a:rPr>
              <a:t>最大，即：</a:t>
            </a:r>
            <a:endParaRPr lang="zh-CN" altLang="en-US" dirty="0">
              <a:ea typeface="宋体" panose="02010600030101010101" pitchFamily="2" charset="-122"/>
            </a:endParaRPr>
          </a:p>
        </p:txBody>
      </p:sp>
      <p:sp>
        <p:nvSpPr>
          <p:cNvPr id="9" name="下箭头 8"/>
          <p:cNvSpPr/>
          <p:nvPr/>
        </p:nvSpPr>
        <p:spPr>
          <a:xfrm>
            <a:off x="3706813" y="4267200"/>
            <a:ext cx="487363" cy="4238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lt1"/>
              </a:solidFill>
              <a:effectLst/>
              <a:uLnTx/>
              <a:uFillTx/>
              <a:latin typeface="+mn-lt"/>
              <a:ea typeface="+mn-ea"/>
              <a:cs typeface="+mn-cs"/>
            </a:endParaRPr>
          </a:p>
        </p:txBody>
      </p:sp>
      <p:sp>
        <p:nvSpPr>
          <p:cNvPr id="171011"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二、线性支持向量机</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171012" name="内容占位符 3"/>
          <p:cNvSpPr txBox="1"/>
          <p:nvPr/>
        </p:nvSpPr>
        <p:spPr>
          <a:xfrm>
            <a:off x="4316413" y="4267200"/>
            <a:ext cx="1322387" cy="450850"/>
          </a:xfrm>
          <a:prstGeom prst="rect">
            <a:avLst/>
          </a:prstGeom>
          <a:noFill/>
          <a:ln w="9525">
            <a:noFill/>
          </a:ln>
        </p:spPr>
        <p:txBody>
          <a:bodyPr tIns="46800" anchor="t" anchorCtr="0"/>
          <a:p>
            <a:pPr>
              <a:lnSpc>
                <a:spcPct val="90000"/>
              </a:lnSpc>
              <a:spcBef>
                <a:spcPts val="1000"/>
              </a:spcBef>
              <a:buClr>
                <a:schemeClr val="tx2"/>
              </a:buClr>
              <a:buFont typeface="Wingdings" panose="05000000000000000000" pitchFamily="2" charset="2"/>
            </a:pPr>
            <a:r>
              <a:rPr lang="zh-CN" altLang="en-US" sz="2200" dirty="0">
                <a:latin typeface="Verdana" panose="020B0604030504040204" pitchFamily="34" charset="0"/>
                <a:ea typeface="幼圆" panose="02010509060101010101" pitchFamily="49" charset="-122"/>
              </a:rPr>
              <a:t>等价为</a:t>
            </a:r>
            <a:endParaRPr lang="zh-CN" altLang="en-US" sz="2200" dirty="0">
              <a:latin typeface="Verdana" panose="020B0604030504040204" pitchFamily="34" charset="0"/>
              <a:ea typeface="幼圆" panose="02010509060101010101" pitchFamily="49" charset="-122"/>
            </a:endParaRPr>
          </a:p>
        </p:txBody>
      </p:sp>
      <p:graphicFrame>
        <p:nvGraphicFramePr>
          <p:cNvPr id="171013" name="对象 1"/>
          <p:cNvGraphicFramePr/>
          <p:nvPr/>
        </p:nvGraphicFramePr>
        <p:xfrm>
          <a:off x="3186113" y="2209800"/>
          <a:ext cx="2146300" cy="762000"/>
        </p:xfrm>
        <a:graphic>
          <a:graphicData uri="http://schemas.openxmlformats.org/presentationml/2006/ole">
            <mc:AlternateContent xmlns:mc="http://schemas.openxmlformats.org/markup-compatibility/2006">
              <mc:Choice xmlns:v="urn:schemas-microsoft-com:vml" Requires="v">
                <p:oleObj spid="_x0000_s3204" name="" r:id="rId1" imgW="1202055" imgH="546735" progId="Equation.Ribbit">
                  <p:embed/>
                </p:oleObj>
              </mc:Choice>
              <mc:Fallback>
                <p:oleObj name="" r:id="rId1" imgW="1202055" imgH="546735" progId="Equation.Ribbit">
                  <p:embed/>
                  <p:pic>
                    <p:nvPicPr>
                      <p:cNvPr id="0" name="图片 3203"/>
                      <p:cNvPicPr/>
                      <p:nvPr/>
                    </p:nvPicPr>
                    <p:blipFill>
                      <a:blip r:embed="rId2"/>
                      <a:stretch>
                        <a:fillRect/>
                      </a:stretch>
                    </p:blipFill>
                    <p:spPr>
                      <a:xfrm>
                        <a:off x="3186113" y="2209800"/>
                        <a:ext cx="2146300" cy="762000"/>
                      </a:xfrm>
                      <a:prstGeom prst="rect">
                        <a:avLst/>
                      </a:prstGeom>
                      <a:noFill/>
                      <a:ln w="38100">
                        <a:noFill/>
                        <a:miter/>
                      </a:ln>
                    </p:spPr>
                  </p:pic>
                </p:oleObj>
              </mc:Fallback>
            </mc:AlternateContent>
          </a:graphicData>
        </a:graphic>
      </p:graphicFrame>
      <p:graphicFrame>
        <p:nvGraphicFramePr>
          <p:cNvPr id="171014" name="对象 2"/>
          <p:cNvGraphicFramePr/>
          <p:nvPr/>
        </p:nvGraphicFramePr>
        <p:xfrm>
          <a:off x="2030413" y="3046413"/>
          <a:ext cx="4929187" cy="1039812"/>
        </p:xfrm>
        <a:graphic>
          <a:graphicData uri="http://schemas.openxmlformats.org/presentationml/2006/ole">
            <mc:AlternateContent xmlns:mc="http://schemas.openxmlformats.org/markup-compatibility/2006">
              <mc:Choice xmlns:v="urn:schemas-microsoft-com:vml" Requires="v">
                <p:oleObj spid="_x0000_s3202" name="" r:id="rId3" imgW="3066415" imgH="703580" progId="Equation.Ribbit">
                  <p:embed/>
                </p:oleObj>
              </mc:Choice>
              <mc:Fallback>
                <p:oleObj name="" r:id="rId3" imgW="3066415" imgH="703580" progId="Equation.Ribbit">
                  <p:embed/>
                  <p:pic>
                    <p:nvPicPr>
                      <p:cNvPr id="0" name="图片 3201"/>
                      <p:cNvPicPr/>
                      <p:nvPr/>
                    </p:nvPicPr>
                    <p:blipFill>
                      <a:blip r:embed="rId4"/>
                      <a:stretch>
                        <a:fillRect/>
                      </a:stretch>
                    </p:blipFill>
                    <p:spPr>
                      <a:xfrm>
                        <a:off x="2030413" y="3046413"/>
                        <a:ext cx="4929187" cy="1039812"/>
                      </a:xfrm>
                      <a:prstGeom prst="rect">
                        <a:avLst/>
                      </a:prstGeom>
                      <a:noFill/>
                      <a:ln w="38100">
                        <a:noFill/>
                        <a:miter/>
                      </a:ln>
                    </p:spPr>
                  </p:pic>
                </p:oleObj>
              </mc:Fallback>
            </mc:AlternateContent>
          </a:graphicData>
        </a:graphic>
      </p:graphicFrame>
      <p:graphicFrame>
        <p:nvGraphicFramePr>
          <p:cNvPr id="171015" name="对象 3"/>
          <p:cNvGraphicFramePr/>
          <p:nvPr/>
        </p:nvGraphicFramePr>
        <p:xfrm>
          <a:off x="3151188" y="4953000"/>
          <a:ext cx="2411412" cy="708025"/>
        </p:xfrm>
        <a:graphic>
          <a:graphicData uri="http://schemas.openxmlformats.org/presentationml/2006/ole">
            <mc:AlternateContent xmlns:mc="http://schemas.openxmlformats.org/markup-compatibility/2006">
              <mc:Choice xmlns:v="urn:schemas-microsoft-com:vml" Requires="v">
                <p:oleObj spid="_x0000_s3201" name="" r:id="rId5" imgW="1350645" imgH="508000" progId="Equation.Ribbit">
                  <p:embed/>
                </p:oleObj>
              </mc:Choice>
              <mc:Fallback>
                <p:oleObj name="" r:id="rId5" imgW="1350645" imgH="508000" progId="Equation.Ribbit">
                  <p:embed/>
                  <p:pic>
                    <p:nvPicPr>
                      <p:cNvPr id="0" name="图片 3200"/>
                      <p:cNvPicPr/>
                      <p:nvPr/>
                    </p:nvPicPr>
                    <p:blipFill>
                      <a:blip r:embed="rId6"/>
                      <a:stretch>
                        <a:fillRect/>
                      </a:stretch>
                    </p:blipFill>
                    <p:spPr>
                      <a:xfrm>
                        <a:off x="3151188" y="4953000"/>
                        <a:ext cx="2411412" cy="708025"/>
                      </a:xfrm>
                      <a:prstGeom prst="rect">
                        <a:avLst/>
                      </a:prstGeom>
                      <a:noFill/>
                      <a:ln w="38100">
                        <a:noFill/>
                        <a:miter/>
                      </a:ln>
                    </p:spPr>
                  </p:pic>
                </p:oleObj>
              </mc:Fallback>
            </mc:AlternateContent>
          </a:graphicData>
        </a:graphic>
      </p:graphicFrame>
      <p:graphicFrame>
        <p:nvGraphicFramePr>
          <p:cNvPr id="171016" name="对象 4"/>
          <p:cNvGraphicFramePr/>
          <p:nvPr/>
        </p:nvGraphicFramePr>
        <p:xfrm>
          <a:off x="1990725" y="5867400"/>
          <a:ext cx="5619750" cy="457200"/>
        </p:xfrm>
        <a:graphic>
          <a:graphicData uri="http://schemas.openxmlformats.org/presentationml/2006/ole">
            <mc:AlternateContent xmlns:mc="http://schemas.openxmlformats.org/markup-compatibility/2006">
              <mc:Choice xmlns:v="urn:schemas-microsoft-com:vml" Requires="v">
                <p:oleObj spid="_x0000_s3199" name="" r:id="rId7" imgW="3645535" imgH="276860" progId="Equation.Ribbit">
                  <p:embed/>
                </p:oleObj>
              </mc:Choice>
              <mc:Fallback>
                <p:oleObj name="" r:id="rId7" imgW="3645535" imgH="276860" progId="Equation.Ribbit">
                  <p:embed/>
                  <p:pic>
                    <p:nvPicPr>
                      <p:cNvPr id="0" name="图片 3198"/>
                      <p:cNvPicPr/>
                      <p:nvPr/>
                    </p:nvPicPr>
                    <p:blipFill>
                      <a:blip r:embed="rId8"/>
                      <a:stretch>
                        <a:fillRect/>
                      </a:stretch>
                    </p:blipFill>
                    <p:spPr>
                      <a:xfrm>
                        <a:off x="1990725" y="5867400"/>
                        <a:ext cx="5619750" cy="457200"/>
                      </a:xfrm>
                      <a:prstGeom prst="rect">
                        <a:avLst/>
                      </a:prstGeom>
                      <a:noFill/>
                      <a:ln w="38100">
                        <a:noFill/>
                        <a:miter/>
                      </a:ln>
                    </p:spPr>
                  </p:pic>
                </p:oleObj>
              </mc:Fallback>
            </mc:AlternateContent>
          </a:graphicData>
        </a:graphic>
      </p:graphicFrame>
      <p:graphicFrame>
        <p:nvGraphicFramePr>
          <p:cNvPr id="171017" name="对象 5"/>
          <p:cNvGraphicFramePr/>
          <p:nvPr/>
        </p:nvGraphicFramePr>
        <p:xfrm>
          <a:off x="2362200" y="1893888"/>
          <a:ext cx="371475" cy="307975"/>
        </p:xfrm>
        <a:graphic>
          <a:graphicData uri="http://schemas.openxmlformats.org/presentationml/2006/ole">
            <mc:AlternateContent xmlns:mc="http://schemas.openxmlformats.org/markup-compatibility/2006">
              <mc:Choice xmlns:v="urn:schemas-microsoft-com:vml" Requires="v">
                <p:oleObj spid="_x0000_s3200" name="" r:id="rId9" imgW="186690" imgH="156210" progId="Equation.Ribbit">
                  <p:embed/>
                </p:oleObj>
              </mc:Choice>
              <mc:Fallback>
                <p:oleObj name="" r:id="rId9" imgW="186690" imgH="156210" progId="Equation.Ribbit">
                  <p:embed/>
                  <p:pic>
                    <p:nvPicPr>
                      <p:cNvPr id="0" name="图片 3199"/>
                      <p:cNvPicPr/>
                      <p:nvPr/>
                    </p:nvPicPr>
                    <p:blipFill>
                      <a:blip r:embed="rId10"/>
                      <a:stretch>
                        <a:fillRect/>
                      </a:stretch>
                    </p:blipFill>
                    <p:spPr>
                      <a:xfrm>
                        <a:off x="2362200" y="1893888"/>
                        <a:ext cx="371475" cy="307975"/>
                      </a:xfrm>
                      <a:prstGeom prst="rect">
                        <a:avLst/>
                      </a:prstGeom>
                      <a:noFill/>
                      <a:ln w="38100">
                        <a:noFill/>
                        <a:miter/>
                      </a:ln>
                    </p:spPr>
                  </p:pic>
                </p:oleObj>
              </mc:Fallback>
            </mc:AlternateContent>
          </a:graphicData>
        </a:graphic>
      </p:graphicFrame>
      <p:graphicFrame>
        <p:nvGraphicFramePr>
          <p:cNvPr id="171018" name="对象 6"/>
          <p:cNvGraphicFramePr/>
          <p:nvPr/>
        </p:nvGraphicFramePr>
        <p:xfrm>
          <a:off x="3124200" y="1839913"/>
          <a:ext cx="188913" cy="419100"/>
        </p:xfrm>
        <a:graphic>
          <a:graphicData uri="http://schemas.openxmlformats.org/presentationml/2006/ole">
            <mc:AlternateContent xmlns:mc="http://schemas.openxmlformats.org/markup-compatibility/2006">
              <mc:Choice xmlns:v="urn:schemas-microsoft-com:vml" Requires="v">
                <p:oleObj spid="_x0000_s3203" name="" r:id="rId11" imgW="94615" imgH="211455" progId="Equation.Ribbit">
                  <p:embed/>
                </p:oleObj>
              </mc:Choice>
              <mc:Fallback>
                <p:oleObj name="" r:id="rId11" imgW="94615" imgH="211455" progId="Equation.Ribbit">
                  <p:embed/>
                  <p:pic>
                    <p:nvPicPr>
                      <p:cNvPr id="0" name="图片 3202"/>
                      <p:cNvPicPr/>
                      <p:nvPr/>
                    </p:nvPicPr>
                    <p:blipFill>
                      <a:blip r:embed="rId12"/>
                      <a:stretch>
                        <a:fillRect/>
                      </a:stretch>
                    </p:blipFill>
                    <p:spPr>
                      <a:xfrm>
                        <a:off x="3124200" y="1839913"/>
                        <a:ext cx="188913" cy="419100"/>
                      </a:xfrm>
                      <a:prstGeom prst="rect">
                        <a:avLst/>
                      </a:prstGeom>
                      <a:noFill/>
                      <a:ln w="38100">
                        <a:noFill/>
                        <a:miter/>
                      </a:ln>
                    </p:spPr>
                  </p:pic>
                </p:oleObj>
              </mc:Fallback>
            </mc:AlternateContent>
          </a:graphicData>
        </a:graphic>
      </p:graphicFrame>
      <p:graphicFrame>
        <p:nvGraphicFramePr>
          <p:cNvPr id="171019" name="对象 7"/>
          <p:cNvGraphicFramePr/>
          <p:nvPr/>
        </p:nvGraphicFramePr>
        <p:xfrm>
          <a:off x="4229100" y="1828800"/>
          <a:ext cx="288925" cy="304800"/>
        </p:xfrm>
        <a:graphic>
          <a:graphicData uri="http://schemas.openxmlformats.org/presentationml/2006/ole">
            <mc:AlternateContent xmlns:mc="http://schemas.openxmlformats.org/markup-compatibility/2006">
              <mc:Choice xmlns:v="urn:schemas-microsoft-com:vml" Requires="v">
                <p:oleObj spid="_x0000_s3197" name="" r:id="rId13" imgW="91440" imgH="121920" progId="Equation.Ribbit">
                  <p:embed/>
                </p:oleObj>
              </mc:Choice>
              <mc:Fallback>
                <p:oleObj name="" r:id="rId13" imgW="91440" imgH="121920" progId="Equation.Ribbit">
                  <p:embed/>
                  <p:pic>
                    <p:nvPicPr>
                      <p:cNvPr id="0" name="图片 3196"/>
                      <p:cNvPicPr/>
                      <p:nvPr/>
                    </p:nvPicPr>
                    <p:blipFill>
                      <a:blip r:embed="rId14"/>
                      <a:stretch>
                        <a:fillRect/>
                      </a:stretch>
                    </p:blipFill>
                    <p:spPr>
                      <a:xfrm>
                        <a:off x="4229100" y="1828800"/>
                        <a:ext cx="288925" cy="304800"/>
                      </a:xfrm>
                      <a:prstGeom prst="rect">
                        <a:avLst/>
                      </a:prstGeom>
                      <a:noFill/>
                      <a:ln w="38100">
                        <a:noFill/>
                        <a:miter/>
                      </a:ln>
                    </p:spPr>
                  </p:pic>
                </p:oleObj>
              </mc:Fallback>
            </mc:AlternateContent>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3057" name="内容占位符 3"/>
          <p:cNvSpPr>
            <a:spLocks noGrp="1"/>
          </p:cNvSpPr>
          <p:nvPr>
            <p:ph idx="1"/>
          </p:nvPr>
        </p:nvSpPr>
        <p:spPr>
          <a:xfrm>
            <a:off x="201613" y="1338263"/>
            <a:ext cx="8616950" cy="5138737"/>
          </a:xfrm>
          <a:ln/>
        </p:spPr>
        <p:txBody>
          <a:bodyPr vert="horz" wrap="square" lIns="90488" tIns="44450" rIns="90488" bIns="44450" anchor="t" anchorCtr="0"/>
          <a:p>
            <a:r>
              <a:rPr lang="zh-CN" altLang="en-US" dirty="0">
                <a:ea typeface="宋体" panose="02010600030101010101" pitchFamily="2" charset="-122"/>
              </a:rPr>
              <a:t>由于目标函数是二次的，并且约束条件在参数</a:t>
            </a:r>
            <a:r>
              <a:rPr lang="en-US" altLang="zh-CN" dirty="0">
                <a:ea typeface="宋体" panose="02010600030101010101" pitchFamily="2" charset="-122"/>
              </a:rPr>
              <a:t>    </a:t>
            </a:r>
            <a:r>
              <a:rPr lang="zh-CN" altLang="en-US" dirty="0">
                <a:ea typeface="宋体" panose="02010600030101010101" pitchFamily="2" charset="-122"/>
              </a:rPr>
              <a:t>和</a:t>
            </a:r>
            <a:endParaRPr lang="en-US" altLang="zh-CN" dirty="0">
              <a:ea typeface="宋体" panose="02010600030101010101" pitchFamily="2" charset="-122"/>
            </a:endParaRPr>
          </a:p>
          <a:p>
            <a:pPr>
              <a:buNone/>
            </a:pPr>
            <a:r>
              <a:rPr lang="en-US" altLang="zh-CN" dirty="0">
                <a:ea typeface="宋体" panose="02010600030101010101" pitchFamily="2" charset="-122"/>
              </a:rPr>
              <a:t>	</a:t>
            </a:r>
            <a:r>
              <a:rPr lang="zh-CN" altLang="en-US" dirty="0">
                <a:ea typeface="宋体" panose="02010600030101010101" pitchFamily="2" charset="-122"/>
              </a:rPr>
              <a:t>上是线性的，因此线性支持向量机的学习问题是一个凸二次优化问题，可以直接用现成的优化计算包求解，或者用更高效的拉格朗日乘子法求解。</a:t>
            </a:r>
            <a:endParaRPr lang="en-US" altLang="zh-CN" dirty="0">
              <a:ea typeface="宋体" panose="02010600030101010101" pitchFamily="2" charset="-122"/>
            </a:endParaRPr>
          </a:p>
          <a:p>
            <a:pPr>
              <a:buNone/>
            </a:pPr>
            <a:r>
              <a:rPr lang="en-US" altLang="zh-CN" dirty="0">
                <a:ea typeface="宋体" panose="02010600030101010101" pitchFamily="2" charset="-122"/>
              </a:rPr>
              <a:t>	</a:t>
            </a:r>
            <a:endParaRPr lang="zh-CN" altLang="en-US" dirty="0">
              <a:ea typeface="宋体" panose="02010600030101010101" pitchFamily="2" charset="-122"/>
            </a:endParaRPr>
          </a:p>
        </p:txBody>
      </p:sp>
      <p:pic>
        <p:nvPicPr>
          <p:cNvPr id="173058" name="图片 4"/>
          <p:cNvPicPr>
            <a:picLocks noChangeAspect="1"/>
          </p:cNvPicPr>
          <p:nvPr/>
        </p:nvPicPr>
        <p:blipFill>
          <a:blip r:embed="rId1"/>
          <a:stretch>
            <a:fillRect/>
          </a:stretch>
        </p:blipFill>
        <p:spPr>
          <a:xfrm>
            <a:off x="7788275" y="1522413"/>
            <a:ext cx="311150" cy="287337"/>
          </a:xfrm>
          <a:prstGeom prst="rect">
            <a:avLst/>
          </a:prstGeom>
          <a:noFill/>
          <a:ln w="9525">
            <a:noFill/>
          </a:ln>
        </p:spPr>
      </p:pic>
      <p:pic>
        <p:nvPicPr>
          <p:cNvPr id="173059" name="图片 6"/>
          <p:cNvPicPr>
            <a:picLocks noChangeAspect="1"/>
          </p:cNvPicPr>
          <p:nvPr/>
        </p:nvPicPr>
        <p:blipFill>
          <a:blip r:embed="rId2"/>
          <a:stretch>
            <a:fillRect/>
          </a:stretch>
        </p:blipFill>
        <p:spPr>
          <a:xfrm>
            <a:off x="8458200" y="1447800"/>
            <a:ext cx="165100" cy="371475"/>
          </a:xfrm>
          <a:prstGeom prst="rect">
            <a:avLst/>
          </a:prstGeom>
          <a:noFill/>
          <a:ln w="9525">
            <a:noFill/>
          </a:ln>
        </p:spPr>
      </p:pic>
      <p:sp>
        <p:nvSpPr>
          <p:cNvPr id="173060"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二、线性支持向量机</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内容占位符 2"/>
          <p:cNvSpPr>
            <a:spLocks noGrp="1"/>
          </p:cNvSpPr>
          <p:nvPr>
            <p:ph idx="1"/>
          </p:nvPr>
        </p:nvSpPr>
        <p:spPr/>
        <p:txBody>
          <a:bodyPr vert="horz" wrap="square" lIns="90488" tIns="44450" rIns="90488" bIns="44450" numCol="1" anchor="t" anchorCtr="0" compatLnSpc="1"/>
          <a:lstStyle/>
          <a:p>
            <a:pPr marL="292100" marR="0" lvl="0" indent="-292100" algn="l" defTabSz="914400" rtl="0" eaLnBrk="0" fontAlgn="base" latinLnBrk="0" hangingPunct="0">
              <a:lnSpc>
                <a:spcPct val="100000"/>
              </a:lnSpc>
              <a:spcBef>
                <a:spcPct val="10000"/>
              </a:spcBef>
              <a:spcAft>
                <a:spcPts val="400"/>
              </a:spcAft>
              <a:buClr>
                <a:srgbClr val="0C7B9C"/>
              </a:buClr>
              <a:buSzPct val="75000"/>
              <a:buFont typeface="Monotype Sorts" pitchFamily="2" charset="2"/>
              <a:buChar char="l"/>
              <a:defRPr/>
            </a:pPr>
            <a:r>
              <a:rPr kumimoji="0" lang="zh-CN" altLang="en-US" sz="2800" b="0" i="0" u="none" strike="noStrike" kern="0" cap="none" spc="0" normalizeH="0" baseline="0" noProof="0" dirty="0" smtClean="0">
                <a:ln>
                  <a:noFill/>
                </a:ln>
                <a:solidFill>
                  <a:schemeClr val="tx1"/>
                </a:solidFill>
                <a:effectLst/>
                <a:uLnTx/>
                <a:uFillTx/>
                <a:latin typeface="+mn-lt"/>
                <a:ea typeface="宋体" panose="02010600030101010101" pitchFamily="2" charset="-122"/>
                <a:cs typeface="+mn-cs"/>
              </a:rPr>
              <a:t>拉格朗日乘子法</a:t>
            </a:r>
            <a:endParaRPr kumimoji="0" lang="en-US" altLang="zh-CN" sz="2800" b="0" i="0" u="none" strike="noStrike" kern="0" cap="none" spc="0" normalizeH="0" baseline="0" noProof="0" dirty="0" smtClean="0">
              <a:ln>
                <a:noFill/>
              </a:ln>
              <a:solidFill>
                <a:schemeClr val="tx1"/>
              </a:solidFill>
              <a:effectLst/>
              <a:uLnTx/>
              <a:uFillTx/>
              <a:latin typeface="+mn-lt"/>
              <a:ea typeface="宋体" panose="02010600030101010101" pitchFamily="2" charset="-122"/>
              <a:cs typeface="+mn-cs"/>
            </a:endParaRPr>
          </a:p>
          <a:p>
            <a:pPr marL="800100" marR="0" lvl="1" indent="-342900" algn="l" defTabSz="914400" rtl="0" eaLnBrk="0" fontAlgn="base" latinLnBrk="0" hangingPunct="0">
              <a:lnSpc>
                <a:spcPct val="100000"/>
              </a:lnSpc>
              <a:spcBef>
                <a:spcPct val="10000"/>
              </a:spcBef>
              <a:spcAft>
                <a:spcPts val="400"/>
              </a:spcAft>
              <a:buClr>
                <a:srgbClr val="0C7B9C"/>
              </a:buClr>
              <a:buSzTx/>
              <a:buFont typeface="Wingdings" panose="05000000000000000000" pitchFamily="2" charset="2"/>
              <a:buChar char="ü"/>
              <a:defRPr/>
            </a:pPr>
            <a:r>
              <a:rPr kumimoji="0" lang="zh-CN" altLang="en-US" sz="2400" b="0" i="0" u="none" strike="noStrike" kern="0" cap="none" spc="0" normalizeH="0" baseline="0" noProof="0" dirty="0" smtClean="0">
                <a:ln>
                  <a:noFill/>
                </a:ln>
                <a:solidFill>
                  <a:schemeClr val="tx1"/>
                </a:solidFill>
                <a:effectLst/>
                <a:uLnTx/>
                <a:uFillTx/>
                <a:latin typeface="+mn-lt"/>
                <a:ea typeface="宋体" panose="02010600030101010101" pitchFamily="2" charset="-122"/>
                <a:cs typeface="+mn-ea"/>
              </a:rPr>
              <a:t>第一步：引入拉格朗日乘子          得到拉格朗日函数：</a:t>
            </a:r>
            <a:endParaRPr kumimoji="0" lang="en-US" altLang="zh-CN" sz="2400" b="0" i="0" u="none" strike="noStrike" kern="0" cap="none" spc="0" normalizeH="0" baseline="0" noProof="0" dirty="0" smtClean="0">
              <a:ln>
                <a:noFill/>
              </a:ln>
              <a:solidFill>
                <a:schemeClr val="tx1"/>
              </a:solidFill>
              <a:effectLst/>
              <a:uLnTx/>
              <a:uFillTx/>
              <a:latin typeface="+mn-lt"/>
              <a:ea typeface="宋体" panose="02010600030101010101" pitchFamily="2" charset="-122"/>
              <a:cs typeface="+mn-ea"/>
            </a:endParaRPr>
          </a:p>
          <a:p>
            <a:pPr marL="800100" marR="0" lvl="1" indent="-342900" algn="l" defTabSz="914400" rtl="0" eaLnBrk="0" fontAlgn="base" latinLnBrk="0" hangingPunct="0">
              <a:lnSpc>
                <a:spcPct val="100000"/>
              </a:lnSpc>
              <a:spcBef>
                <a:spcPct val="10000"/>
              </a:spcBef>
              <a:spcAft>
                <a:spcPts val="400"/>
              </a:spcAft>
              <a:buClr>
                <a:srgbClr val="0C7B9C"/>
              </a:buClr>
              <a:buSzTx/>
              <a:buFont typeface="Wingdings" panose="05000000000000000000" pitchFamily="2" charset="2"/>
              <a:buChar char="ü"/>
              <a:defRPr/>
            </a:pPr>
            <a:endParaRPr kumimoji="0" lang="en-US" altLang="zh-CN" sz="2400" b="0" i="0" u="none" strike="noStrike" kern="0" cap="none" spc="0" normalizeH="0" baseline="0" noProof="0" dirty="0" smtClean="0">
              <a:ln>
                <a:noFill/>
              </a:ln>
              <a:solidFill>
                <a:schemeClr val="tx1"/>
              </a:solidFill>
              <a:effectLst/>
              <a:uLnTx/>
              <a:uFillTx/>
              <a:latin typeface="+mn-lt"/>
              <a:ea typeface="宋体" panose="02010600030101010101" pitchFamily="2" charset="-122"/>
              <a:cs typeface="+mn-ea"/>
            </a:endParaRPr>
          </a:p>
          <a:p>
            <a:pPr marL="457200" marR="0" lvl="1" indent="0" algn="l" defTabSz="914400" rtl="0" eaLnBrk="0" fontAlgn="base" latinLnBrk="0" hangingPunct="0">
              <a:lnSpc>
                <a:spcPct val="100000"/>
              </a:lnSpc>
              <a:spcBef>
                <a:spcPct val="10000"/>
              </a:spcBef>
              <a:spcAft>
                <a:spcPts val="400"/>
              </a:spcAft>
              <a:buClr>
                <a:srgbClr val="0C7B9C"/>
              </a:buClr>
              <a:buSzTx/>
              <a:buFont typeface="Monotype Sorts" pitchFamily="2" charset="2"/>
              <a:buNone/>
              <a:defRPr/>
            </a:pPr>
            <a:endParaRPr kumimoji="0" lang="en-US" altLang="zh-CN" sz="2400" b="0" i="0" u="none" strike="noStrike" kern="0" cap="none" spc="0" normalizeH="0" baseline="0" noProof="0" dirty="0" smtClean="0">
              <a:ln>
                <a:noFill/>
              </a:ln>
              <a:solidFill>
                <a:schemeClr val="tx1"/>
              </a:solidFill>
              <a:effectLst/>
              <a:uLnTx/>
              <a:uFillTx/>
              <a:latin typeface="+mn-lt"/>
              <a:ea typeface="宋体" panose="02010600030101010101" pitchFamily="2" charset="-122"/>
              <a:cs typeface="+mn-ea"/>
            </a:endParaRPr>
          </a:p>
          <a:p>
            <a:pPr marL="800100" marR="0" lvl="1" indent="-342900" algn="l" defTabSz="914400" rtl="0" eaLnBrk="0" fontAlgn="base" latinLnBrk="0" hangingPunct="0">
              <a:lnSpc>
                <a:spcPct val="100000"/>
              </a:lnSpc>
              <a:spcBef>
                <a:spcPct val="10000"/>
              </a:spcBef>
              <a:spcAft>
                <a:spcPts val="400"/>
              </a:spcAft>
              <a:buClr>
                <a:srgbClr val="0C7B9C"/>
              </a:buClr>
              <a:buSzTx/>
              <a:buFont typeface="Wingdings" panose="05000000000000000000" pitchFamily="2" charset="2"/>
              <a:buChar char="ü"/>
              <a:defRPr/>
            </a:pPr>
            <a:r>
              <a:rPr kumimoji="0" lang="zh-CN" altLang="en-US" sz="2400" b="0" i="0" u="none" strike="noStrike" kern="0" cap="none" spc="0" normalizeH="0" baseline="0" noProof="0" dirty="0" smtClean="0">
                <a:ln>
                  <a:noFill/>
                </a:ln>
                <a:solidFill>
                  <a:schemeClr val="tx1"/>
                </a:solidFill>
                <a:effectLst/>
                <a:uLnTx/>
                <a:uFillTx/>
                <a:latin typeface="+mn-lt"/>
                <a:ea typeface="宋体" panose="02010600030101010101" pitchFamily="2" charset="-122"/>
                <a:cs typeface="+mn-ea"/>
              </a:rPr>
              <a:t>第二步：令                对</a:t>
            </a:r>
            <a:r>
              <a:rPr kumimoji="0" lang="en-US" altLang="zh-CN" sz="2400" b="1" i="1" u="none" strike="noStrike" kern="0" cap="none" spc="0" normalizeH="0" baseline="0" noProof="0" dirty="0" smtClean="0">
                <a:ln>
                  <a:noFill/>
                </a:ln>
                <a:solidFill>
                  <a:schemeClr val="tx1"/>
                </a:solidFill>
                <a:effectLst/>
                <a:uLnTx/>
                <a:uFillTx/>
                <a:latin typeface="+mn-lt"/>
                <a:ea typeface="宋体" panose="02010600030101010101" pitchFamily="2" charset="-122"/>
                <a:cs typeface="+mn-ea"/>
              </a:rPr>
              <a:t>     </a:t>
            </a:r>
            <a:r>
              <a:rPr kumimoji="0" lang="zh-CN" altLang="en-US" sz="2400" b="0" i="0" u="none" strike="noStrike" kern="0" cap="none" spc="0" normalizeH="0" baseline="0" noProof="0" dirty="0" smtClean="0">
                <a:ln>
                  <a:noFill/>
                </a:ln>
                <a:solidFill>
                  <a:schemeClr val="tx1"/>
                </a:solidFill>
                <a:effectLst/>
                <a:uLnTx/>
                <a:uFillTx/>
                <a:latin typeface="+mn-lt"/>
                <a:ea typeface="宋体" panose="02010600030101010101" pitchFamily="2" charset="-122"/>
                <a:cs typeface="+mn-ea"/>
              </a:rPr>
              <a:t>和</a:t>
            </a:r>
            <a:r>
              <a:rPr kumimoji="0" lang="en-US" altLang="zh-CN" sz="2400" b="0" i="1" u="none" strike="noStrike" kern="0" cap="none" spc="0" normalizeH="0" baseline="0" noProof="0" dirty="0" smtClean="0">
                <a:ln>
                  <a:noFill/>
                </a:ln>
                <a:solidFill>
                  <a:schemeClr val="tx1"/>
                </a:solidFill>
                <a:effectLst/>
                <a:uLnTx/>
                <a:uFillTx/>
                <a:latin typeface="+mn-lt"/>
                <a:ea typeface="宋体" panose="02010600030101010101" pitchFamily="2" charset="-122"/>
                <a:cs typeface="+mn-ea"/>
              </a:rPr>
              <a:t>   </a:t>
            </a:r>
            <a:r>
              <a:rPr kumimoji="0" lang="zh-CN" altLang="en-US" sz="2400" b="0" i="0" u="none" strike="noStrike" kern="0" cap="none" spc="0" normalizeH="0" baseline="0" noProof="0" dirty="0" smtClean="0">
                <a:ln>
                  <a:noFill/>
                </a:ln>
                <a:solidFill>
                  <a:schemeClr val="tx1"/>
                </a:solidFill>
                <a:effectLst/>
                <a:uLnTx/>
                <a:uFillTx/>
                <a:latin typeface="+mn-lt"/>
                <a:ea typeface="宋体" panose="02010600030101010101" pitchFamily="2" charset="-122"/>
                <a:cs typeface="+mn-ea"/>
              </a:rPr>
              <a:t>的偏导为零可得：</a:t>
            </a:r>
            <a:endParaRPr kumimoji="0" lang="en-US" altLang="zh-CN" sz="2400" b="0" i="0" u="none" strike="noStrike" kern="0" cap="none" spc="0" normalizeH="0" baseline="0" noProof="0" dirty="0" smtClean="0">
              <a:ln>
                <a:noFill/>
              </a:ln>
              <a:solidFill>
                <a:schemeClr val="tx1"/>
              </a:solidFill>
              <a:effectLst/>
              <a:uLnTx/>
              <a:uFillTx/>
              <a:latin typeface="+mn-lt"/>
              <a:ea typeface="宋体" panose="02010600030101010101" pitchFamily="2" charset="-122"/>
              <a:cs typeface="+mn-ea"/>
            </a:endParaRPr>
          </a:p>
          <a:p>
            <a:pPr marL="800100" marR="0" lvl="1" indent="-342900" algn="l" defTabSz="914400" rtl="0" eaLnBrk="0" fontAlgn="base" latinLnBrk="0" hangingPunct="0">
              <a:lnSpc>
                <a:spcPct val="100000"/>
              </a:lnSpc>
              <a:spcBef>
                <a:spcPct val="10000"/>
              </a:spcBef>
              <a:spcAft>
                <a:spcPts val="400"/>
              </a:spcAft>
              <a:buClr>
                <a:srgbClr val="0C7B9C"/>
              </a:buClr>
              <a:buSzTx/>
              <a:buFont typeface="Wingdings" panose="05000000000000000000" pitchFamily="2" charset="2"/>
              <a:buChar char="ü"/>
              <a:defRPr/>
            </a:pPr>
            <a:endParaRPr kumimoji="0" lang="en-US" altLang="zh-CN" sz="2400" b="0" i="0" u="none" strike="noStrike" kern="0" cap="none" spc="0" normalizeH="0" baseline="0" noProof="0" dirty="0" smtClean="0">
              <a:ln>
                <a:noFill/>
              </a:ln>
              <a:solidFill>
                <a:schemeClr val="tx1"/>
              </a:solidFill>
              <a:effectLst/>
              <a:uLnTx/>
              <a:uFillTx/>
              <a:latin typeface="+mn-lt"/>
              <a:ea typeface="宋体" panose="02010600030101010101" pitchFamily="2" charset="-122"/>
              <a:cs typeface="+mn-ea"/>
            </a:endParaRPr>
          </a:p>
          <a:p>
            <a:pPr marL="800100" marR="0" lvl="1" indent="-342900" algn="l" defTabSz="914400" rtl="0" eaLnBrk="0" fontAlgn="base" latinLnBrk="0" hangingPunct="0">
              <a:lnSpc>
                <a:spcPct val="100000"/>
              </a:lnSpc>
              <a:spcBef>
                <a:spcPct val="10000"/>
              </a:spcBef>
              <a:spcAft>
                <a:spcPts val="400"/>
              </a:spcAft>
              <a:buClr>
                <a:srgbClr val="0C7B9C"/>
              </a:buClr>
              <a:buSzTx/>
              <a:buFont typeface="Wingdings" panose="05000000000000000000" pitchFamily="2" charset="2"/>
              <a:buChar char="ü"/>
              <a:defRPr/>
            </a:pPr>
            <a:endParaRPr kumimoji="0" lang="en-US" altLang="zh-CN" sz="2400" b="0" i="0" u="none" strike="noStrike" kern="0" cap="none" spc="0" normalizeH="0" baseline="0" noProof="0" dirty="0" smtClean="0">
              <a:ln>
                <a:noFill/>
              </a:ln>
              <a:solidFill>
                <a:schemeClr val="tx1"/>
              </a:solidFill>
              <a:effectLst/>
              <a:uLnTx/>
              <a:uFillTx/>
              <a:latin typeface="+mn-lt"/>
              <a:ea typeface="宋体" panose="02010600030101010101" pitchFamily="2" charset="-122"/>
              <a:cs typeface="+mn-ea"/>
            </a:endParaRPr>
          </a:p>
          <a:p>
            <a:pPr marL="800100" marR="0" lvl="1" indent="-342900" algn="l" defTabSz="914400" rtl="0" eaLnBrk="0" fontAlgn="base" latinLnBrk="0" hangingPunct="0">
              <a:lnSpc>
                <a:spcPct val="100000"/>
              </a:lnSpc>
              <a:spcBef>
                <a:spcPct val="10000"/>
              </a:spcBef>
              <a:spcAft>
                <a:spcPts val="400"/>
              </a:spcAft>
              <a:buClr>
                <a:srgbClr val="0C7B9C"/>
              </a:buClr>
              <a:buSzTx/>
              <a:buFont typeface="Wingdings" panose="05000000000000000000" pitchFamily="2" charset="2"/>
              <a:buChar char="ü"/>
              <a:defRPr/>
            </a:pPr>
            <a:r>
              <a:rPr kumimoji="0" lang="zh-CN" altLang="en-US" sz="2400" b="0" i="0" u="none" strike="noStrike" kern="0" cap="none" spc="0" normalizeH="0" baseline="0" noProof="0" dirty="0" smtClean="0">
                <a:ln>
                  <a:noFill/>
                </a:ln>
                <a:solidFill>
                  <a:schemeClr val="tx1"/>
                </a:solidFill>
                <a:effectLst/>
                <a:uLnTx/>
                <a:uFillTx/>
                <a:latin typeface="+mn-lt"/>
                <a:ea typeface="宋体" panose="02010600030101010101" pitchFamily="2" charset="-122"/>
                <a:cs typeface="+mn-ea"/>
              </a:rPr>
              <a:t>第三步：回代拉格朗日函数得到对偶优化问题：</a:t>
            </a:r>
            <a:endParaRPr kumimoji="0" lang="zh-CN" altLang="en-US" sz="2400" b="0" i="0" u="none" strike="noStrike" kern="0" cap="none" spc="0" normalizeH="0" baseline="0" noProof="0" dirty="0" smtClean="0">
              <a:ln>
                <a:noFill/>
              </a:ln>
              <a:solidFill>
                <a:schemeClr val="tx1"/>
              </a:solidFill>
              <a:effectLst/>
              <a:uLnTx/>
              <a:uFillTx/>
              <a:latin typeface="+mn-lt"/>
              <a:ea typeface="宋体" panose="02010600030101010101" pitchFamily="2" charset="-122"/>
              <a:cs typeface="+mn-ea"/>
            </a:endParaRPr>
          </a:p>
        </p:txBody>
      </p:sp>
      <p:sp>
        <p:nvSpPr>
          <p:cNvPr id="175106"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二、线性支持向量机</a:t>
            </a:r>
            <a:endParaRPr lang="zh-CN" altLang="en-US" sz="3600" dirty="0">
              <a:solidFill>
                <a:srgbClr val="0000CC"/>
              </a:solidFill>
              <a:latin typeface="楷体" panose="02010609060101010101" pitchFamily="49" charset="-122"/>
              <a:ea typeface="楷体" panose="02010609060101010101" pitchFamily="49" charset="-122"/>
            </a:endParaRPr>
          </a:p>
        </p:txBody>
      </p:sp>
      <p:graphicFrame>
        <p:nvGraphicFramePr>
          <p:cNvPr id="175107" name="对象 1"/>
          <p:cNvGraphicFramePr/>
          <p:nvPr/>
        </p:nvGraphicFramePr>
        <p:xfrm>
          <a:off x="4953000" y="1717675"/>
          <a:ext cx="762000" cy="339725"/>
        </p:xfrm>
        <a:graphic>
          <a:graphicData uri="http://schemas.openxmlformats.org/presentationml/2006/ole">
            <mc:AlternateContent xmlns:mc="http://schemas.openxmlformats.org/markup-compatibility/2006">
              <mc:Choice xmlns:v="urn:schemas-microsoft-com:vml" Requires="v">
                <p:oleObj spid="_x0000_s3195" name="" r:id="rId1" imgW="605155" imgH="215265" progId="Equation.Ribbit">
                  <p:embed/>
                </p:oleObj>
              </mc:Choice>
              <mc:Fallback>
                <p:oleObj name="" r:id="rId1" imgW="605155" imgH="215265" progId="Equation.Ribbit">
                  <p:embed/>
                  <p:pic>
                    <p:nvPicPr>
                      <p:cNvPr id="0" name="图片 3194"/>
                      <p:cNvPicPr/>
                      <p:nvPr/>
                    </p:nvPicPr>
                    <p:blipFill>
                      <a:blip r:embed="rId2"/>
                      <a:stretch>
                        <a:fillRect/>
                      </a:stretch>
                    </p:blipFill>
                    <p:spPr>
                      <a:xfrm>
                        <a:off x="4953000" y="1717675"/>
                        <a:ext cx="762000" cy="339725"/>
                      </a:xfrm>
                      <a:prstGeom prst="rect">
                        <a:avLst/>
                      </a:prstGeom>
                      <a:noFill/>
                      <a:ln w="38100">
                        <a:noFill/>
                        <a:miter/>
                      </a:ln>
                    </p:spPr>
                  </p:pic>
                </p:oleObj>
              </mc:Fallback>
            </mc:AlternateContent>
          </a:graphicData>
        </a:graphic>
      </p:graphicFrame>
      <p:graphicFrame>
        <p:nvGraphicFramePr>
          <p:cNvPr id="175108" name="对象 2"/>
          <p:cNvGraphicFramePr/>
          <p:nvPr/>
        </p:nvGraphicFramePr>
        <p:xfrm>
          <a:off x="2233613" y="2133600"/>
          <a:ext cx="5589587" cy="914400"/>
        </p:xfrm>
        <a:graphic>
          <a:graphicData uri="http://schemas.openxmlformats.org/presentationml/2006/ole">
            <mc:AlternateContent xmlns:mc="http://schemas.openxmlformats.org/markup-compatibility/2006">
              <mc:Choice xmlns:v="urn:schemas-microsoft-com:vml" Requires="v">
                <p:oleObj spid="_x0000_s3209" name="" r:id="rId3" imgW="4508500" imgH="647065" progId="Equation.Ribbit">
                  <p:embed/>
                </p:oleObj>
              </mc:Choice>
              <mc:Fallback>
                <p:oleObj name="" r:id="rId3" imgW="4508500" imgH="647065" progId="Equation.Ribbit">
                  <p:embed/>
                  <p:pic>
                    <p:nvPicPr>
                      <p:cNvPr id="0" name="图片 3208"/>
                      <p:cNvPicPr/>
                      <p:nvPr/>
                    </p:nvPicPr>
                    <p:blipFill>
                      <a:blip r:embed="rId4"/>
                      <a:stretch>
                        <a:fillRect/>
                      </a:stretch>
                    </p:blipFill>
                    <p:spPr>
                      <a:xfrm>
                        <a:off x="2233613" y="2133600"/>
                        <a:ext cx="5589587" cy="914400"/>
                      </a:xfrm>
                      <a:prstGeom prst="rect">
                        <a:avLst/>
                      </a:prstGeom>
                      <a:noFill/>
                      <a:ln w="38100">
                        <a:noFill/>
                        <a:miter/>
                      </a:ln>
                    </p:spPr>
                  </p:pic>
                </p:oleObj>
              </mc:Fallback>
            </mc:AlternateContent>
          </a:graphicData>
        </a:graphic>
      </p:graphicFrame>
      <p:graphicFrame>
        <p:nvGraphicFramePr>
          <p:cNvPr id="175109" name="对象 3"/>
          <p:cNvGraphicFramePr/>
          <p:nvPr/>
        </p:nvGraphicFramePr>
        <p:xfrm>
          <a:off x="2859088" y="3124200"/>
          <a:ext cx="1339850" cy="346075"/>
        </p:xfrm>
        <a:graphic>
          <a:graphicData uri="http://schemas.openxmlformats.org/presentationml/2006/ole">
            <mc:AlternateContent xmlns:mc="http://schemas.openxmlformats.org/markup-compatibility/2006">
              <mc:Choice xmlns:v="urn:schemas-microsoft-com:vml" Requires="v">
                <p:oleObj spid="_x0000_s3210" name="" r:id="rId5" imgW="959485" imgH="247015" progId="Equation.Ribbit">
                  <p:embed/>
                </p:oleObj>
              </mc:Choice>
              <mc:Fallback>
                <p:oleObj name="" r:id="rId5" imgW="959485" imgH="247015" progId="Equation.Ribbit">
                  <p:embed/>
                  <p:pic>
                    <p:nvPicPr>
                      <p:cNvPr id="0" name="图片 3209"/>
                      <p:cNvPicPr/>
                      <p:nvPr/>
                    </p:nvPicPr>
                    <p:blipFill>
                      <a:blip r:embed="rId6"/>
                      <a:stretch>
                        <a:fillRect/>
                      </a:stretch>
                    </p:blipFill>
                    <p:spPr>
                      <a:xfrm>
                        <a:off x="2859088" y="3124200"/>
                        <a:ext cx="1339850" cy="346075"/>
                      </a:xfrm>
                      <a:prstGeom prst="rect">
                        <a:avLst/>
                      </a:prstGeom>
                      <a:noFill/>
                      <a:ln w="38100">
                        <a:noFill/>
                        <a:miter/>
                      </a:ln>
                    </p:spPr>
                  </p:pic>
                </p:oleObj>
              </mc:Fallback>
            </mc:AlternateContent>
          </a:graphicData>
        </a:graphic>
      </p:graphicFrame>
      <p:graphicFrame>
        <p:nvGraphicFramePr>
          <p:cNvPr id="175110" name="对象 4"/>
          <p:cNvGraphicFramePr/>
          <p:nvPr/>
        </p:nvGraphicFramePr>
        <p:xfrm>
          <a:off x="4519613" y="3124200"/>
          <a:ext cx="280987" cy="304800"/>
        </p:xfrm>
        <a:graphic>
          <a:graphicData uri="http://schemas.openxmlformats.org/presentationml/2006/ole">
            <mc:AlternateContent xmlns:mc="http://schemas.openxmlformats.org/markup-compatibility/2006">
              <mc:Choice xmlns:v="urn:schemas-microsoft-com:vml" Requires="v">
                <p:oleObj spid="_x0000_s3211" name="" r:id="rId7" imgW="186690" imgH="156210" progId="Equation.Ribbit">
                  <p:embed/>
                </p:oleObj>
              </mc:Choice>
              <mc:Fallback>
                <p:oleObj name="" r:id="rId7" imgW="186690" imgH="156210" progId="Equation.Ribbit">
                  <p:embed/>
                  <p:pic>
                    <p:nvPicPr>
                      <p:cNvPr id="0" name="图片 3210"/>
                      <p:cNvPicPr/>
                      <p:nvPr/>
                    </p:nvPicPr>
                    <p:blipFill>
                      <a:blip r:embed="rId8"/>
                      <a:stretch>
                        <a:fillRect/>
                      </a:stretch>
                    </p:blipFill>
                    <p:spPr>
                      <a:xfrm>
                        <a:off x="4519613" y="3124200"/>
                        <a:ext cx="280987" cy="304800"/>
                      </a:xfrm>
                      <a:prstGeom prst="rect">
                        <a:avLst/>
                      </a:prstGeom>
                      <a:noFill/>
                      <a:ln w="38100">
                        <a:noFill/>
                        <a:miter/>
                      </a:ln>
                    </p:spPr>
                  </p:pic>
                </p:oleObj>
              </mc:Fallback>
            </mc:AlternateContent>
          </a:graphicData>
        </a:graphic>
      </p:graphicFrame>
      <p:graphicFrame>
        <p:nvGraphicFramePr>
          <p:cNvPr id="175111" name="对象 5"/>
          <p:cNvGraphicFramePr/>
          <p:nvPr/>
        </p:nvGraphicFramePr>
        <p:xfrm>
          <a:off x="5257800" y="3124200"/>
          <a:ext cx="188913" cy="304800"/>
        </p:xfrm>
        <a:graphic>
          <a:graphicData uri="http://schemas.openxmlformats.org/presentationml/2006/ole">
            <mc:AlternateContent xmlns:mc="http://schemas.openxmlformats.org/markup-compatibility/2006">
              <mc:Choice xmlns:v="urn:schemas-microsoft-com:vml" Requires="v">
                <p:oleObj spid="_x0000_s3212" name="" r:id="rId9" imgW="94615" imgH="211455" progId="Equation.Ribbit">
                  <p:embed/>
                </p:oleObj>
              </mc:Choice>
              <mc:Fallback>
                <p:oleObj name="" r:id="rId9" imgW="94615" imgH="211455" progId="Equation.Ribbit">
                  <p:embed/>
                  <p:pic>
                    <p:nvPicPr>
                      <p:cNvPr id="0" name="图片 3211"/>
                      <p:cNvPicPr/>
                      <p:nvPr/>
                    </p:nvPicPr>
                    <p:blipFill>
                      <a:blip r:embed="rId10"/>
                      <a:stretch>
                        <a:fillRect/>
                      </a:stretch>
                    </p:blipFill>
                    <p:spPr>
                      <a:xfrm>
                        <a:off x="5257800" y="3124200"/>
                        <a:ext cx="188913" cy="304800"/>
                      </a:xfrm>
                      <a:prstGeom prst="rect">
                        <a:avLst/>
                      </a:prstGeom>
                      <a:noFill/>
                      <a:ln w="38100">
                        <a:noFill/>
                        <a:miter/>
                      </a:ln>
                    </p:spPr>
                  </p:pic>
                </p:oleObj>
              </mc:Fallback>
            </mc:AlternateContent>
          </a:graphicData>
        </a:graphic>
      </p:graphicFrame>
      <p:graphicFrame>
        <p:nvGraphicFramePr>
          <p:cNvPr id="175112" name="对象 6"/>
          <p:cNvGraphicFramePr/>
          <p:nvPr/>
        </p:nvGraphicFramePr>
        <p:xfrm>
          <a:off x="2209800" y="3505200"/>
          <a:ext cx="3886200" cy="762000"/>
        </p:xfrm>
        <a:graphic>
          <a:graphicData uri="http://schemas.openxmlformats.org/presentationml/2006/ole">
            <mc:AlternateContent xmlns:mc="http://schemas.openxmlformats.org/markup-compatibility/2006">
              <mc:Choice xmlns:v="urn:schemas-microsoft-com:vml" Requires="v">
                <p:oleObj spid="_x0000_s3205" name="" r:id="rId11" imgW="2724150" imgH="647700" progId="Equation.Ribbit">
                  <p:embed/>
                </p:oleObj>
              </mc:Choice>
              <mc:Fallback>
                <p:oleObj name="" r:id="rId11" imgW="2724150" imgH="647700" progId="Equation.Ribbit">
                  <p:embed/>
                  <p:pic>
                    <p:nvPicPr>
                      <p:cNvPr id="0" name="图片 3204"/>
                      <p:cNvPicPr/>
                      <p:nvPr/>
                    </p:nvPicPr>
                    <p:blipFill>
                      <a:blip r:embed="rId12"/>
                      <a:stretch>
                        <a:fillRect/>
                      </a:stretch>
                    </p:blipFill>
                    <p:spPr>
                      <a:xfrm>
                        <a:off x="2209800" y="3505200"/>
                        <a:ext cx="3886200" cy="762000"/>
                      </a:xfrm>
                      <a:prstGeom prst="rect">
                        <a:avLst/>
                      </a:prstGeom>
                      <a:noFill/>
                      <a:ln w="38100">
                        <a:noFill/>
                        <a:miter/>
                      </a:ln>
                    </p:spPr>
                  </p:pic>
                </p:oleObj>
              </mc:Fallback>
            </mc:AlternateContent>
          </a:graphicData>
        </a:graphic>
      </p:graphicFrame>
      <p:graphicFrame>
        <p:nvGraphicFramePr>
          <p:cNvPr id="175113" name="对象 7"/>
          <p:cNvGraphicFramePr/>
          <p:nvPr/>
        </p:nvGraphicFramePr>
        <p:xfrm>
          <a:off x="2209800" y="5029200"/>
          <a:ext cx="5562600" cy="762000"/>
        </p:xfrm>
        <a:graphic>
          <a:graphicData uri="http://schemas.openxmlformats.org/presentationml/2006/ole">
            <mc:AlternateContent xmlns:mc="http://schemas.openxmlformats.org/markup-compatibility/2006">
              <mc:Choice xmlns:v="urn:schemas-microsoft-com:vml" Requires="v">
                <p:oleObj spid="_x0000_s3215" name="" r:id="rId13" imgW="3886835" imgH="685165" progId="Equation.Ribbit">
                  <p:embed/>
                </p:oleObj>
              </mc:Choice>
              <mc:Fallback>
                <p:oleObj name="" r:id="rId13" imgW="3886835" imgH="685165" progId="Equation.Ribbit">
                  <p:embed/>
                  <p:pic>
                    <p:nvPicPr>
                      <p:cNvPr id="0" name="图片 3214"/>
                      <p:cNvPicPr/>
                      <p:nvPr/>
                    </p:nvPicPr>
                    <p:blipFill>
                      <a:blip r:embed="rId14"/>
                      <a:stretch>
                        <a:fillRect/>
                      </a:stretch>
                    </p:blipFill>
                    <p:spPr>
                      <a:xfrm>
                        <a:off x="2209800" y="5029200"/>
                        <a:ext cx="5562600" cy="762000"/>
                      </a:xfrm>
                      <a:prstGeom prst="rect">
                        <a:avLst/>
                      </a:prstGeom>
                      <a:noFill/>
                      <a:ln w="38100">
                        <a:noFill/>
                        <a:miter/>
                      </a:ln>
                    </p:spPr>
                  </p:pic>
                </p:oleObj>
              </mc:Fallback>
            </mc:AlternateContent>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7153" name="内容占位符 2"/>
          <p:cNvSpPr>
            <a:spLocks noGrp="1"/>
          </p:cNvSpPr>
          <p:nvPr>
            <p:ph idx="1"/>
          </p:nvPr>
        </p:nvSpPr>
        <p:spPr>
          <a:ln/>
        </p:spPr>
        <p:txBody>
          <a:bodyPr vert="horz" wrap="square" lIns="90488" tIns="44450" rIns="90488" bIns="44450" anchor="t" anchorCtr="0"/>
          <a:p>
            <a:r>
              <a:rPr lang="zh-CN" altLang="en-US" dirty="0">
                <a:ea typeface="宋体" panose="02010600030101010101" pitchFamily="2" charset="-122"/>
              </a:rPr>
              <a:t>因为对偶优化问题的二次项前面有个负号，而原始线性支持向量机学习的优化问题的二次项前面没有负号，这说明原来要优化的最小化问题已经转化成了最大化对偶优化问题。即：</a:t>
            </a:r>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a:p>
            <a:r>
              <a:rPr lang="zh-CN" altLang="en-US" dirty="0">
                <a:ea typeface="宋体" panose="02010600030101010101" pitchFamily="2" charset="-122"/>
              </a:rPr>
              <a:t>不过，如果再对上述最大问题稍作变形，就可等价为下面的最小化问题：</a:t>
            </a:r>
            <a:endParaRPr lang="en-US" altLang="zh-CN" dirty="0">
              <a:ea typeface="宋体" panose="02010600030101010101" pitchFamily="2" charset="-122"/>
            </a:endParaRPr>
          </a:p>
        </p:txBody>
      </p:sp>
      <p:sp>
        <p:nvSpPr>
          <p:cNvPr id="177154"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二、线性支持向量机</a:t>
            </a:r>
            <a:endParaRPr lang="zh-CN" altLang="en-US" sz="3600" dirty="0">
              <a:solidFill>
                <a:srgbClr val="0000CC"/>
              </a:solidFill>
              <a:latin typeface="楷体" panose="02010609060101010101" pitchFamily="49" charset="-122"/>
              <a:ea typeface="楷体" panose="02010609060101010101" pitchFamily="49" charset="-122"/>
            </a:endParaRPr>
          </a:p>
        </p:txBody>
      </p:sp>
      <p:graphicFrame>
        <p:nvGraphicFramePr>
          <p:cNvPr id="177155" name="对象 1"/>
          <p:cNvGraphicFramePr/>
          <p:nvPr/>
        </p:nvGraphicFramePr>
        <p:xfrm>
          <a:off x="2508250" y="2967038"/>
          <a:ext cx="4968875" cy="982662"/>
        </p:xfrm>
        <a:graphic>
          <a:graphicData uri="http://schemas.openxmlformats.org/presentationml/2006/ole">
            <mc:AlternateContent xmlns:mc="http://schemas.openxmlformats.org/markup-compatibility/2006">
              <mc:Choice xmlns:v="urn:schemas-microsoft-com:vml" Requires="v">
                <p:oleObj spid="_x0000_s3208" name="" r:id="rId1" imgW="3460750" imgH="685165" progId="Equation.Ribbit">
                  <p:embed/>
                </p:oleObj>
              </mc:Choice>
              <mc:Fallback>
                <p:oleObj name="" r:id="rId1" imgW="3460750" imgH="685165" progId="Equation.Ribbit">
                  <p:embed/>
                  <p:pic>
                    <p:nvPicPr>
                      <p:cNvPr id="0" name="图片 3207"/>
                      <p:cNvPicPr/>
                      <p:nvPr/>
                    </p:nvPicPr>
                    <p:blipFill>
                      <a:blip r:embed="rId2"/>
                      <a:stretch>
                        <a:fillRect/>
                      </a:stretch>
                    </p:blipFill>
                    <p:spPr>
                      <a:xfrm>
                        <a:off x="2508250" y="2967038"/>
                        <a:ext cx="4968875" cy="982662"/>
                      </a:xfrm>
                      <a:prstGeom prst="rect">
                        <a:avLst/>
                      </a:prstGeom>
                      <a:noFill/>
                      <a:ln w="38100">
                        <a:noFill/>
                        <a:miter/>
                      </a:ln>
                    </p:spPr>
                  </p:pic>
                </p:oleObj>
              </mc:Fallback>
            </mc:AlternateContent>
          </a:graphicData>
        </a:graphic>
      </p:graphicFrame>
      <p:graphicFrame>
        <p:nvGraphicFramePr>
          <p:cNvPr id="177156" name="Object 6"/>
          <p:cNvGraphicFramePr/>
          <p:nvPr/>
        </p:nvGraphicFramePr>
        <p:xfrm>
          <a:off x="2463800" y="5029200"/>
          <a:ext cx="4629150" cy="915988"/>
        </p:xfrm>
        <a:graphic>
          <a:graphicData uri="http://schemas.openxmlformats.org/presentationml/2006/ole">
            <mc:AlternateContent xmlns:mc="http://schemas.openxmlformats.org/markup-compatibility/2006">
              <mc:Choice xmlns:v="urn:schemas-microsoft-com:vml" Requires="v">
                <p:oleObj spid="_x0000_s3206" name="" r:id="rId3" imgW="2335530" imgH="462280" progId="Equation.Ribbit">
                  <p:embed/>
                </p:oleObj>
              </mc:Choice>
              <mc:Fallback>
                <p:oleObj name="" r:id="rId3" imgW="2335530" imgH="462280" progId="Equation.Ribbit">
                  <p:embed/>
                  <p:pic>
                    <p:nvPicPr>
                      <p:cNvPr id="0" name="图片 3205"/>
                      <p:cNvPicPr/>
                      <p:nvPr/>
                    </p:nvPicPr>
                    <p:blipFill>
                      <a:blip r:embed="rId4"/>
                      <a:stretch>
                        <a:fillRect/>
                      </a:stretch>
                    </p:blipFill>
                    <p:spPr>
                      <a:xfrm>
                        <a:off x="2463800" y="5029200"/>
                        <a:ext cx="4629150" cy="915988"/>
                      </a:xfrm>
                      <a:prstGeom prst="rect">
                        <a:avLst/>
                      </a:prstGeom>
                      <a:noFill/>
                      <a:ln w="38100">
                        <a:noFill/>
                        <a:miter/>
                      </a:ln>
                    </p:spPr>
                  </p:pic>
                </p:oleObj>
              </mc:Fallback>
            </mc:AlternateContent>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9201" name="内容占位符 2"/>
          <p:cNvSpPr>
            <a:spLocks noGrp="1"/>
          </p:cNvSpPr>
          <p:nvPr>
            <p:ph idx="1"/>
          </p:nvPr>
        </p:nvSpPr>
        <p:spPr>
          <a:ln/>
        </p:spPr>
        <p:txBody>
          <a:bodyPr vert="horz" wrap="square" lIns="90488" tIns="44450" rIns="90488" bIns="44450" anchor="t" anchorCtr="0"/>
          <a:p>
            <a:r>
              <a:rPr lang="zh-CN" altLang="en-US" dirty="0">
                <a:ea typeface="宋体" panose="02010600030101010101" pitchFamily="2" charset="-122"/>
              </a:rPr>
              <a:t>再结合拉格朗日函数的约束条件，就可得到原始问题的最终优化问题：</a:t>
            </a:r>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p:txBody>
      </p:sp>
      <p:sp>
        <p:nvSpPr>
          <p:cNvPr id="179202"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二、线性支持向量机</a:t>
            </a:r>
            <a:endParaRPr lang="zh-CN" altLang="en-US" sz="3600" dirty="0">
              <a:solidFill>
                <a:srgbClr val="0000CC"/>
              </a:solidFill>
              <a:latin typeface="楷体" panose="02010609060101010101" pitchFamily="49" charset="-122"/>
              <a:ea typeface="楷体" panose="02010609060101010101" pitchFamily="49" charset="-122"/>
            </a:endParaRPr>
          </a:p>
        </p:txBody>
      </p:sp>
      <p:graphicFrame>
        <p:nvGraphicFramePr>
          <p:cNvPr id="179203" name="Object 6"/>
          <p:cNvGraphicFramePr/>
          <p:nvPr/>
        </p:nvGraphicFramePr>
        <p:xfrm>
          <a:off x="2181225" y="2286000"/>
          <a:ext cx="4629150" cy="915988"/>
        </p:xfrm>
        <a:graphic>
          <a:graphicData uri="http://schemas.openxmlformats.org/presentationml/2006/ole">
            <mc:AlternateContent xmlns:mc="http://schemas.openxmlformats.org/markup-compatibility/2006">
              <mc:Choice xmlns:v="urn:schemas-microsoft-com:vml" Requires="v">
                <p:oleObj spid="_x0000_s3214" name="" r:id="rId1" imgW="2335530" imgH="462280" progId="Equation.Ribbit">
                  <p:embed/>
                </p:oleObj>
              </mc:Choice>
              <mc:Fallback>
                <p:oleObj name="" r:id="rId1" imgW="2335530" imgH="462280" progId="Equation.Ribbit">
                  <p:embed/>
                  <p:pic>
                    <p:nvPicPr>
                      <p:cNvPr id="0" name="图片 3213"/>
                      <p:cNvPicPr/>
                      <p:nvPr/>
                    </p:nvPicPr>
                    <p:blipFill>
                      <a:blip r:embed="rId2"/>
                      <a:stretch>
                        <a:fillRect/>
                      </a:stretch>
                    </p:blipFill>
                    <p:spPr>
                      <a:xfrm>
                        <a:off x="2181225" y="2286000"/>
                        <a:ext cx="4629150" cy="915988"/>
                      </a:xfrm>
                      <a:prstGeom prst="rect">
                        <a:avLst/>
                      </a:prstGeom>
                      <a:noFill/>
                      <a:ln w="38100">
                        <a:noFill/>
                        <a:miter/>
                      </a:ln>
                    </p:spPr>
                  </p:pic>
                </p:oleObj>
              </mc:Fallback>
            </mc:AlternateContent>
          </a:graphicData>
        </a:graphic>
      </p:graphicFrame>
      <p:graphicFrame>
        <p:nvGraphicFramePr>
          <p:cNvPr id="179204" name="Object 7"/>
          <p:cNvGraphicFramePr/>
          <p:nvPr/>
        </p:nvGraphicFramePr>
        <p:xfrm>
          <a:off x="2125663" y="3767138"/>
          <a:ext cx="5294312" cy="868362"/>
        </p:xfrm>
        <a:graphic>
          <a:graphicData uri="http://schemas.openxmlformats.org/presentationml/2006/ole">
            <mc:AlternateContent xmlns:mc="http://schemas.openxmlformats.org/markup-compatibility/2006">
              <mc:Choice xmlns:v="urn:schemas-microsoft-com:vml" Requires="v">
                <p:oleObj spid="_x0000_s3213" name="" r:id="rId3" imgW="2669540" imgH="438150" progId="Equation.Ribbit">
                  <p:embed/>
                </p:oleObj>
              </mc:Choice>
              <mc:Fallback>
                <p:oleObj name="" r:id="rId3" imgW="2669540" imgH="438150" progId="Equation.Ribbit">
                  <p:embed/>
                  <p:pic>
                    <p:nvPicPr>
                      <p:cNvPr id="0" name="图片 3212"/>
                      <p:cNvPicPr/>
                      <p:nvPr/>
                    </p:nvPicPr>
                    <p:blipFill>
                      <a:blip r:embed="rId4"/>
                      <a:stretch>
                        <a:fillRect/>
                      </a:stretch>
                    </p:blipFill>
                    <p:spPr>
                      <a:xfrm>
                        <a:off x="2125663" y="3767138"/>
                        <a:ext cx="5294312" cy="868362"/>
                      </a:xfrm>
                      <a:prstGeom prst="rect">
                        <a:avLst/>
                      </a:prstGeom>
                      <a:noFill/>
                      <a:ln w="38100">
                        <a:noFill/>
                        <a:miter/>
                      </a:ln>
                    </p:spPr>
                  </p:pic>
                </p:oleObj>
              </mc:Fallback>
            </mc:AlternateContent>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1249" name="内容占位符 2"/>
          <p:cNvSpPr>
            <a:spLocks noGrp="1"/>
          </p:cNvSpPr>
          <p:nvPr>
            <p:ph idx="1"/>
          </p:nvPr>
        </p:nvSpPr>
        <p:spPr>
          <a:xfrm>
            <a:off x="304800" y="1143000"/>
            <a:ext cx="8610600" cy="5181600"/>
          </a:xfrm>
          <a:ln/>
        </p:spPr>
        <p:txBody>
          <a:bodyPr vert="horz" wrap="square" lIns="90488" tIns="44450" rIns="90488" bIns="44450" anchor="t" anchorCtr="0"/>
          <a:p>
            <a:r>
              <a:rPr lang="zh-CN" altLang="en-US" dirty="0">
                <a:ea typeface="宋体" panose="02010600030101010101" pitchFamily="2" charset="-122"/>
              </a:rPr>
              <a:t>解出    后，求出    和  即可得到线性</a:t>
            </a:r>
            <a:r>
              <a:rPr lang="en-US" altLang="zh-CN" dirty="0">
                <a:ea typeface="宋体" panose="02010600030101010101" pitchFamily="2" charset="-122"/>
              </a:rPr>
              <a:t>SVM</a:t>
            </a:r>
            <a:r>
              <a:rPr lang="zh-CN" altLang="en-US" dirty="0">
                <a:ea typeface="宋体" panose="02010600030101010101" pitchFamily="2" charset="-122"/>
              </a:rPr>
              <a:t>的最终模型：</a:t>
            </a:r>
            <a:endParaRPr lang="en-US" altLang="zh-CN" dirty="0">
              <a:ea typeface="宋体" panose="02010600030101010101" pitchFamily="2" charset="-122"/>
            </a:endParaRPr>
          </a:p>
          <a:p>
            <a:r>
              <a:rPr lang="zh-CN" altLang="en-US" dirty="0">
                <a:ea typeface="宋体" panose="02010600030101010101" pitchFamily="2" charset="-122"/>
              </a:rPr>
              <a:t>因为线性</a:t>
            </a:r>
            <a:r>
              <a:rPr lang="en-US" altLang="zh-CN" dirty="0">
                <a:ea typeface="宋体" panose="02010600030101010101" pitchFamily="2" charset="-122"/>
              </a:rPr>
              <a:t>SVM</a:t>
            </a:r>
            <a:r>
              <a:rPr lang="zh-CN" altLang="en-US" dirty="0">
                <a:ea typeface="宋体" panose="02010600030101010101" pitchFamily="2" charset="-122"/>
              </a:rPr>
              <a:t>还需满足不等式约束                 ，同时</a:t>
            </a:r>
            <a:r>
              <a:rPr lang="en-US" altLang="zh-CN" dirty="0">
                <a:ea typeface="宋体" panose="02010600030101010101" pitchFamily="2" charset="-122"/>
              </a:rPr>
              <a:t>	          </a:t>
            </a:r>
            <a:r>
              <a:rPr lang="zh-CN" altLang="en-US" dirty="0">
                <a:ea typeface="宋体" panose="02010600030101010101" pitchFamily="2" charset="-122"/>
              </a:rPr>
              <a:t>，所以可以把不等式约束变换成等式约束，这种变换得到拉格朗日乘子约束，也称作为</a:t>
            </a:r>
            <a:r>
              <a:rPr lang="en-US" altLang="zh-CN" dirty="0">
                <a:ea typeface="宋体" panose="02010600030101010101" pitchFamily="2" charset="-122"/>
              </a:rPr>
              <a:t>Karush-Kuhn-Tucker (KKT) </a:t>
            </a:r>
            <a:r>
              <a:rPr lang="zh-CN" altLang="en-US" dirty="0">
                <a:ea typeface="宋体" panose="02010600030101010101" pitchFamily="2" charset="-122"/>
              </a:rPr>
              <a:t>条件：</a:t>
            </a:r>
            <a:endParaRPr lang="en-US" altLang="zh-CN" dirty="0">
              <a:ea typeface="宋体" panose="02010600030101010101" pitchFamily="2" charset="-122"/>
            </a:endParaRPr>
          </a:p>
          <a:p>
            <a:r>
              <a:rPr lang="en-US" altLang="zh-CN" dirty="0">
                <a:ea typeface="宋体" panose="02010600030101010101" pitchFamily="2" charset="-122"/>
              </a:rPr>
              <a:t>KKT</a:t>
            </a:r>
            <a:r>
              <a:rPr lang="zh-CN" altLang="en-US" dirty="0">
                <a:ea typeface="宋体" panose="02010600030101010101" pitchFamily="2" charset="-122"/>
              </a:rPr>
              <a:t>条件表明，除非训练样本满足                ，否则必有拉格朗日乘子         。那些         的训练样本，即                的训练样本都落在最大边缘的边界   和</a:t>
            </a:r>
            <a:r>
              <a:rPr lang="en-US" altLang="zh-CN" dirty="0">
                <a:ea typeface="宋体" panose="02010600030101010101" pitchFamily="2" charset="-122"/>
              </a:rPr>
              <a:t>            </a:t>
            </a:r>
            <a:r>
              <a:rPr lang="zh-CN" altLang="en-US" dirty="0">
                <a:ea typeface="宋体" panose="02010600030101010101" pitchFamily="2" charset="-122"/>
              </a:rPr>
              <a:t>上，都是支持向量。可见，最终支持向量机模型的参数    和  仅仅依赖于这些支持向量。</a:t>
            </a:r>
            <a:endParaRPr lang="zh-CN" altLang="en-US" dirty="0">
              <a:ea typeface="宋体" panose="02010600030101010101" pitchFamily="2" charset="-122"/>
            </a:endParaRPr>
          </a:p>
        </p:txBody>
      </p:sp>
      <p:sp>
        <p:nvSpPr>
          <p:cNvPr id="181250"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 typeface="Arial" panose="020B0604020202020204" pitchFamily="34" charset="0"/>
            </a:pPr>
            <a:r>
              <a:rPr lang="zh-CN" altLang="en-US" sz="3600" dirty="0">
                <a:solidFill>
                  <a:srgbClr val="0000CC"/>
                </a:solidFill>
                <a:latin typeface="楷体" panose="02010609060101010101" pitchFamily="49" charset="-122"/>
                <a:ea typeface="楷体" panose="02010609060101010101" pitchFamily="49" charset="-122"/>
              </a:rPr>
              <a:t>二、线性支持向量机</a:t>
            </a:r>
            <a:endParaRPr lang="zh-CN" altLang="en-US" sz="3600" dirty="0">
              <a:solidFill>
                <a:srgbClr val="0000CC"/>
              </a:solidFill>
              <a:latin typeface="楷体" panose="02010609060101010101" pitchFamily="49" charset="-122"/>
              <a:ea typeface="楷体" panose="02010609060101010101" pitchFamily="49" charset="-122"/>
            </a:endParaRPr>
          </a:p>
        </p:txBody>
      </p:sp>
      <p:graphicFrame>
        <p:nvGraphicFramePr>
          <p:cNvPr id="181251" name="对象 1"/>
          <p:cNvGraphicFramePr>
            <a:graphicFrameLocks noChangeAspect="1"/>
          </p:cNvGraphicFramePr>
          <p:nvPr/>
        </p:nvGraphicFramePr>
        <p:xfrm>
          <a:off x="1462088" y="1263650"/>
          <a:ext cx="274637" cy="304800"/>
        </p:xfrm>
        <a:graphic>
          <a:graphicData uri="http://schemas.openxmlformats.org/presentationml/2006/ole">
            <mc:AlternateContent xmlns:mc="http://schemas.openxmlformats.org/markup-compatibility/2006">
              <mc:Choice xmlns:v="urn:schemas-microsoft-com:vml" Requires="v">
                <p:oleObj spid="_x0000_s3207" name="" r:id="rId1" imgW="138430" imgH="153670" progId="Equation.Ribbit">
                  <p:embed/>
                </p:oleObj>
              </mc:Choice>
              <mc:Fallback>
                <p:oleObj name="" r:id="rId1" imgW="138430" imgH="153670" progId="Equation.Ribbit">
                  <p:embed/>
                  <p:pic>
                    <p:nvPicPr>
                      <p:cNvPr id="0" name="图片 3206"/>
                      <p:cNvPicPr/>
                      <p:nvPr/>
                    </p:nvPicPr>
                    <p:blipFill>
                      <a:blip r:embed="rId2"/>
                      <a:stretch>
                        <a:fillRect/>
                      </a:stretch>
                    </p:blipFill>
                    <p:spPr>
                      <a:xfrm>
                        <a:off x="1462088" y="1263650"/>
                        <a:ext cx="274637" cy="304800"/>
                      </a:xfrm>
                      <a:prstGeom prst="rect">
                        <a:avLst/>
                      </a:prstGeom>
                      <a:noFill/>
                      <a:ln w="38100">
                        <a:noFill/>
                        <a:miter/>
                      </a:ln>
                    </p:spPr>
                  </p:pic>
                </p:oleObj>
              </mc:Fallback>
            </mc:AlternateContent>
          </a:graphicData>
        </a:graphic>
      </p:graphicFrame>
      <p:graphicFrame>
        <p:nvGraphicFramePr>
          <p:cNvPr id="181252" name="对象 2"/>
          <p:cNvGraphicFramePr>
            <a:graphicFrameLocks noChangeAspect="1"/>
          </p:cNvGraphicFramePr>
          <p:nvPr/>
        </p:nvGraphicFramePr>
        <p:xfrm>
          <a:off x="3213100" y="1268413"/>
          <a:ext cx="371475" cy="307975"/>
        </p:xfrm>
        <a:graphic>
          <a:graphicData uri="http://schemas.openxmlformats.org/presentationml/2006/ole">
            <mc:AlternateContent xmlns:mc="http://schemas.openxmlformats.org/markup-compatibility/2006">
              <mc:Choice xmlns:v="urn:schemas-microsoft-com:vml" Requires="v">
                <p:oleObj spid="_x0000_s3226" name="" r:id="rId3" imgW="186690" imgH="156210" progId="Equation.Ribbit">
                  <p:embed/>
                </p:oleObj>
              </mc:Choice>
              <mc:Fallback>
                <p:oleObj name="" r:id="rId3" imgW="186690" imgH="156210" progId="Equation.Ribbit">
                  <p:embed/>
                  <p:pic>
                    <p:nvPicPr>
                      <p:cNvPr id="0" name="图片 3225"/>
                      <p:cNvPicPr/>
                      <p:nvPr/>
                    </p:nvPicPr>
                    <p:blipFill>
                      <a:blip r:embed="rId4"/>
                      <a:stretch>
                        <a:fillRect/>
                      </a:stretch>
                    </p:blipFill>
                    <p:spPr>
                      <a:xfrm>
                        <a:off x="3213100" y="1268413"/>
                        <a:ext cx="371475" cy="307975"/>
                      </a:xfrm>
                      <a:prstGeom prst="rect">
                        <a:avLst/>
                      </a:prstGeom>
                      <a:noFill/>
                      <a:ln w="38100">
                        <a:noFill/>
                        <a:miter/>
                      </a:ln>
                    </p:spPr>
                  </p:pic>
                </p:oleObj>
              </mc:Fallback>
            </mc:AlternateContent>
          </a:graphicData>
        </a:graphic>
      </p:graphicFrame>
      <p:graphicFrame>
        <p:nvGraphicFramePr>
          <p:cNvPr id="181253" name="对象 3"/>
          <p:cNvGraphicFramePr>
            <a:graphicFrameLocks noChangeAspect="1"/>
          </p:cNvGraphicFramePr>
          <p:nvPr/>
        </p:nvGraphicFramePr>
        <p:xfrm>
          <a:off x="3963988" y="1219200"/>
          <a:ext cx="188912" cy="342900"/>
        </p:xfrm>
        <a:graphic>
          <a:graphicData uri="http://schemas.openxmlformats.org/presentationml/2006/ole">
            <mc:AlternateContent xmlns:mc="http://schemas.openxmlformats.org/markup-compatibility/2006">
              <mc:Choice xmlns:v="urn:schemas-microsoft-com:vml" Requires="v">
                <p:oleObj spid="_x0000_s3222" name="" r:id="rId5" imgW="94615" imgH="211455" progId="Equation.Ribbit">
                  <p:embed/>
                </p:oleObj>
              </mc:Choice>
              <mc:Fallback>
                <p:oleObj name="" r:id="rId5" imgW="94615" imgH="211455" progId="Equation.Ribbit">
                  <p:embed/>
                  <p:pic>
                    <p:nvPicPr>
                      <p:cNvPr id="0" name="图片 3221"/>
                      <p:cNvPicPr/>
                      <p:nvPr/>
                    </p:nvPicPr>
                    <p:blipFill>
                      <a:blip r:embed="rId6"/>
                      <a:stretch>
                        <a:fillRect/>
                      </a:stretch>
                    </p:blipFill>
                    <p:spPr>
                      <a:xfrm>
                        <a:off x="3963988" y="1219200"/>
                        <a:ext cx="188912" cy="342900"/>
                      </a:xfrm>
                      <a:prstGeom prst="rect">
                        <a:avLst/>
                      </a:prstGeom>
                      <a:noFill/>
                      <a:ln w="38100">
                        <a:noFill/>
                        <a:miter/>
                      </a:ln>
                    </p:spPr>
                  </p:pic>
                </p:oleObj>
              </mc:Fallback>
            </mc:AlternateContent>
          </a:graphicData>
        </a:graphic>
      </p:graphicFrame>
      <p:graphicFrame>
        <p:nvGraphicFramePr>
          <p:cNvPr id="181254" name="对象 4"/>
          <p:cNvGraphicFramePr>
            <a:graphicFrameLocks noChangeAspect="1"/>
          </p:cNvGraphicFramePr>
          <p:nvPr/>
        </p:nvGraphicFramePr>
        <p:xfrm>
          <a:off x="1165225" y="1600200"/>
          <a:ext cx="4641850" cy="609600"/>
        </p:xfrm>
        <a:graphic>
          <a:graphicData uri="http://schemas.openxmlformats.org/presentationml/2006/ole">
            <mc:AlternateContent xmlns:mc="http://schemas.openxmlformats.org/markup-compatibility/2006">
              <mc:Choice xmlns:v="urn:schemas-microsoft-com:vml" Requires="v">
                <p:oleObj spid="_x0000_s3221" name="" r:id="rId7" imgW="3388360" imgH="647065" progId="Equation.Ribbit">
                  <p:embed/>
                </p:oleObj>
              </mc:Choice>
              <mc:Fallback>
                <p:oleObj name="" r:id="rId7" imgW="3388360" imgH="647065" progId="Equation.Ribbit">
                  <p:embed/>
                  <p:pic>
                    <p:nvPicPr>
                      <p:cNvPr id="0" name="图片 3220"/>
                      <p:cNvPicPr/>
                      <p:nvPr/>
                    </p:nvPicPr>
                    <p:blipFill>
                      <a:blip r:embed="rId8"/>
                      <a:stretch>
                        <a:fillRect/>
                      </a:stretch>
                    </p:blipFill>
                    <p:spPr>
                      <a:xfrm>
                        <a:off x="1165225" y="1600200"/>
                        <a:ext cx="4641850" cy="609600"/>
                      </a:xfrm>
                      <a:prstGeom prst="rect">
                        <a:avLst/>
                      </a:prstGeom>
                      <a:noFill/>
                      <a:ln w="38100">
                        <a:noFill/>
                        <a:miter/>
                      </a:ln>
                    </p:spPr>
                  </p:pic>
                </p:oleObj>
              </mc:Fallback>
            </mc:AlternateContent>
          </a:graphicData>
        </a:graphic>
      </p:graphicFrame>
      <p:graphicFrame>
        <p:nvGraphicFramePr>
          <p:cNvPr id="181255" name="对象 5"/>
          <p:cNvGraphicFramePr>
            <a:graphicFrameLocks noChangeAspect="1"/>
          </p:cNvGraphicFramePr>
          <p:nvPr/>
        </p:nvGraphicFramePr>
        <p:xfrm>
          <a:off x="6110288" y="2209800"/>
          <a:ext cx="1627187" cy="371475"/>
        </p:xfrm>
        <a:graphic>
          <a:graphicData uri="http://schemas.openxmlformats.org/presentationml/2006/ole">
            <mc:AlternateContent xmlns:mc="http://schemas.openxmlformats.org/markup-compatibility/2006">
              <mc:Choice xmlns:v="urn:schemas-microsoft-com:vml" Requires="v">
                <p:oleObj spid="_x0000_s3220" name="" r:id="rId9" imgW="1083945" imgH="247015" progId="Equation.Ribbit">
                  <p:embed/>
                </p:oleObj>
              </mc:Choice>
              <mc:Fallback>
                <p:oleObj name="" r:id="rId9" imgW="1083945" imgH="247015" progId="Equation.Ribbit">
                  <p:embed/>
                  <p:pic>
                    <p:nvPicPr>
                      <p:cNvPr id="0" name="图片 3219"/>
                      <p:cNvPicPr/>
                      <p:nvPr/>
                    </p:nvPicPr>
                    <p:blipFill>
                      <a:blip r:embed="rId10"/>
                      <a:stretch>
                        <a:fillRect/>
                      </a:stretch>
                    </p:blipFill>
                    <p:spPr>
                      <a:xfrm>
                        <a:off x="6110288" y="2209800"/>
                        <a:ext cx="1627187" cy="371475"/>
                      </a:xfrm>
                      <a:prstGeom prst="rect">
                        <a:avLst/>
                      </a:prstGeom>
                      <a:noFill/>
                      <a:ln w="38100">
                        <a:noFill/>
                        <a:miter/>
                      </a:ln>
                    </p:spPr>
                  </p:pic>
                </p:oleObj>
              </mc:Fallback>
            </mc:AlternateContent>
          </a:graphicData>
        </a:graphic>
      </p:graphicFrame>
      <p:graphicFrame>
        <p:nvGraphicFramePr>
          <p:cNvPr id="181256" name="对象 6"/>
          <p:cNvGraphicFramePr>
            <a:graphicFrameLocks noChangeAspect="1"/>
          </p:cNvGraphicFramePr>
          <p:nvPr/>
        </p:nvGraphicFramePr>
        <p:xfrm>
          <a:off x="1063625" y="2590800"/>
          <a:ext cx="1031875" cy="368300"/>
        </p:xfrm>
        <a:graphic>
          <a:graphicData uri="http://schemas.openxmlformats.org/presentationml/2006/ole">
            <mc:AlternateContent xmlns:mc="http://schemas.openxmlformats.org/markup-compatibility/2006">
              <mc:Choice xmlns:v="urn:schemas-microsoft-com:vml" Requires="v">
                <p:oleObj spid="_x0000_s3225" name="" r:id="rId11" imgW="605155" imgH="215265" progId="Equation.Ribbit">
                  <p:embed/>
                </p:oleObj>
              </mc:Choice>
              <mc:Fallback>
                <p:oleObj name="" r:id="rId11" imgW="605155" imgH="215265" progId="Equation.Ribbit">
                  <p:embed/>
                  <p:pic>
                    <p:nvPicPr>
                      <p:cNvPr id="0" name="图片 3224"/>
                      <p:cNvPicPr/>
                      <p:nvPr/>
                    </p:nvPicPr>
                    <p:blipFill>
                      <a:blip r:embed="rId12"/>
                      <a:stretch>
                        <a:fillRect/>
                      </a:stretch>
                    </p:blipFill>
                    <p:spPr>
                      <a:xfrm>
                        <a:off x="1063625" y="2590800"/>
                        <a:ext cx="1031875" cy="368300"/>
                      </a:xfrm>
                      <a:prstGeom prst="rect">
                        <a:avLst/>
                      </a:prstGeom>
                      <a:noFill/>
                      <a:ln w="38100">
                        <a:noFill/>
                        <a:miter/>
                      </a:ln>
                    </p:spPr>
                  </p:pic>
                </p:oleObj>
              </mc:Fallback>
            </mc:AlternateContent>
          </a:graphicData>
        </a:graphic>
      </p:graphicFrame>
      <p:graphicFrame>
        <p:nvGraphicFramePr>
          <p:cNvPr id="181257" name="对象 7"/>
          <p:cNvGraphicFramePr>
            <a:graphicFrameLocks noChangeAspect="1"/>
          </p:cNvGraphicFramePr>
          <p:nvPr/>
        </p:nvGraphicFramePr>
        <p:xfrm>
          <a:off x="6034088" y="3429000"/>
          <a:ext cx="2786062" cy="381000"/>
        </p:xfrm>
        <a:graphic>
          <a:graphicData uri="http://schemas.openxmlformats.org/presentationml/2006/ole">
            <mc:AlternateContent xmlns:mc="http://schemas.openxmlformats.org/markup-compatibility/2006">
              <mc:Choice xmlns:v="urn:schemas-microsoft-com:vml" Requires="v">
                <p:oleObj spid="_x0000_s3228" name="" r:id="rId13" imgW="1810385" imgH="247015" progId="Equation.Ribbit">
                  <p:embed/>
                </p:oleObj>
              </mc:Choice>
              <mc:Fallback>
                <p:oleObj name="" r:id="rId13" imgW="1810385" imgH="247015" progId="Equation.Ribbit">
                  <p:embed/>
                  <p:pic>
                    <p:nvPicPr>
                      <p:cNvPr id="0" name="图片 3227"/>
                      <p:cNvPicPr/>
                      <p:nvPr/>
                    </p:nvPicPr>
                    <p:blipFill>
                      <a:blip r:embed="rId14"/>
                      <a:stretch>
                        <a:fillRect/>
                      </a:stretch>
                    </p:blipFill>
                    <p:spPr>
                      <a:xfrm>
                        <a:off x="6034088" y="3429000"/>
                        <a:ext cx="2786062" cy="381000"/>
                      </a:xfrm>
                      <a:prstGeom prst="rect">
                        <a:avLst/>
                      </a:prstGeom>
                      <a:noFill/>
                      <a:ln w="38100">
                        <a:noFill/>
                        <a:miter/>
                      </a:ln>
                    </p:spPr>
                  </p:pic>
                </p:oleObj>
              </mc:Fallback>
            </mc:AlternateContent>
          </a:graphicData>
        </a:graphic>
      </p:graphicFrame>
      <p:graphicFrame>
        <p:nvGraphicFramePr>
          <p:cNvPr id="181258" name="对象 8"/>
          <p:cNvGraphicFramePr>
            <a:graphicFrameLocks noChangeAspect="1"/>
          </p:cNvGraphicFramePr>
          <p:nvPr/>
        </p:nvGraphicFramePr>
        <p:xfrm>
          <a:off x="6096000" y="3962400"/>
          <a:ext cx="1524000" cy="355600"/>
        </p:xfrm>
        <a:graphic>
          <a:graphicData uri="http://schemas.openxmlformats.org/presentationml/2006/ole">
            <mc:AlternateContent xmlns:mc="http://schemas.openxmlformats.org/markup-compatibility/2006">
              <mc:Choice xmlns:v="urn:schemas-microsoft-com:vml" Requires="v">
                <p:oleObj spid="_x0000_s3218" name="" r:id="rId15" imgW="1058545" imgH="247015" progId="Equation.Ribbit">
                  <p:embed/>
                </p:oleObj>
              </mc:Choice>
              <mc:Fallback>
                <p:oleObj name="" r:id="rId15" imgW="1058545" imgH="247015" progId="Equation.Ribbit">
                  <p:embed/>
                  <p:pic>
                    <p:nvPicPr>
                      <p:cNvPr id="0" name="图片 3217"/>
                      <p:cNvPicPr/>
                      <p:nvPr/>
                    </p:nvPicPr>
                    <p:blipFill>
                      <a:blip r:embed="rId16"/>
                      <a:stretch>
                        <a:fillRect/>
                      </a:stretch>
                    </p:blipFill>
                    <p:spPr>
                      <a:xfrm>
                        <a:off x="6096000" y="3962400"/>
                        <a:ext cx="1524000" cy="355600"/>
                      </a:xfrm>
                      <a:prstGeom prst="rect">
                        <a:avLst/>
                      </a:prstGeom>
                      <a:noFill/>
                      <a:ln w="38100">
                        <a:noFill/>
                        <a:miter/>
                      </a:ln>
                    </p:spPr>
                  </p:pic>
                </p:oleObj>
              </mc:Fallback>
            </mc:AlternateContent>
          </a:graphicData>
        </a:graphic>
      </p:graphicFrame>
      <p:graphicFrame>
        <p:nvGraphicFramePr>
          <p:cNvPr id="181259" name="对象 9"/>
          <p:cNvGraphicFramePr>
            <a:graphicFrameLocks noChangeAspect="1"/>
          </p:cNvGraphicFramePr>
          <p:nvPr/>
        </p:nvGraphicFramePr>
        <p:xfrm>
          <a:off x="3581400" y="4419600"/>
          <a:ext cx="838200" cy="306388"/>
        </p:xfrm>
        <a:graphic>
          <a:graphicData uri="http://schemas.openxmlformats.org/presentationml/2006/ole">
            <mc:AlternateContent xmlns:mc="http://schemas.openxmlformats.org/markup-compatibility/2006">
              <mc:Choice xmlns:v="urn:schemas-microsoft-com:vml" Requires="v">
                <p:oleObj spid="_x0000_s3229" name="" r:id="rId17" imgW="591820" imgH="215265" progId="Equation.Ribbit">
                  <p:embed/>
                </p:oleObj>
              </mc:Choice>
              <mc:Fallback>
                <p:oleObj name="" r:id="rId17" imgW="591820" imgH="215265" progId="Equation.Ribbit">
                  <p:embed/>
                  <p:pic>
                    <p:nvPicPr>
                      <p:cNvPr id="0" name="图片 3228"/>
                      <p:cNvPicPr/>
                      <p:nvPr/>
                    </p:nvPicPr>
                    <p:blipFill>
                      <a:blip r:embed="rId18"/>
                      <a:stretch>
                        <a:fillRect/>
                      </a:stretch>
                    </p:blipFill>
                    <p:spPr>
                      <a:xfrm>
                        <a:off x="3581400" y="4419600"/>
                        <a:ext cx="838200" cy="306388"/>
                      </a:xfrm>
                      <a:prstGeom prst="rect">
                        <a:avLst/>
                      </a:prstGeom>
                      <a:noFill/>
                      <a:ln w="38100">
                        <a:noFill/>
                        <a:miter/>
                      </a:ln>
                    </p:spPr>
                  </p:pic>
                </p:oleObj>
              </mc:Fallback>
            </mc:AlternateContent>
          </a:graphicData>
        </a:graphic>
      </p:graphicFrame>
      <p:graphicFrame>
        <p:nvGraphicFramePr>
          <p:cNvPr id="181260" name="对象 10"/>
          <p:cNvGraphicFramePr>
            <a:graphicFrameLocks noChangeAspect="1"/>
          </p:cNvGraphicFramePr>
          <p:nvPr/>
        </p:nvGraphicFramePr>
        <p:xfrm>
          <a:off x="5486400" y="4370388"/>
          <a:ext cx="914400" cy="355600"/>
        </p:xfrm>
        <a:graphic>
          <a:graphicData uri="http://schemas.openxmlformats.org/presentationml/2006/ole">
            <mc:AlternateContent xmlns:mc="http://schemas.openxmlformats.org/markup-compatibility/2006">
              <mc:Choice xmlns:v="urn:schemas-microsoft-com:vml" Requires="v">
                <p:oleObj spid="_x0000_s3223" name="" r:id="rId19" imgW="601345" imgH="215265" progId="Equation.Ribbit">
                  <p:embed/>
                </p:oleObj>
              </mc:Choice>
              <mc:Fallback>
                <p:oleObj name="" r:id="rId19" imgW="601345" imgH="215265" progId="Equation.Ribbit">
                  <p:embed/>
                  <p:pic>
                    <p:nvPicPr>
                      <p:cNvPr id="0" name="图片 3222"/>
                      <p:cNvPicPr/>
                      <p:nvPr/>
                    </p:nvPicPr>
                    <p:blipFill>
                      <a:blip r:embed="rId20"/>
                      <a:stretch>
                        <a:fillRect/>
                      </a:stretch>
                    </p:blipFill>
                    <p:spPr>
                      <a:xfrm>
                        <a:off x="5486400" y="4370388"/>
                        <a:ext cx="914400" cy="355600"/>
                      </a:xfrm>
                      <a:prstGeom prst="rect">
                        <a:avLst/>
                      </a:prstGeom>
                      <a:noFill/>
                      <a:ln w="38100">
                        <a:noFill/>
                        <a:miter/>
                      </a:ln>
                    </p:spPr>
                  </p:pic>
                </p:oleObj>
              </mc:Fallback>
            </mc:AlternateContent>
          </a:graphicData>
        </a:graphic>
      </p:graphicFrame>
      <p:graphicFrame>
        <p:nvGraphicFramePr>
          <p:cNvPr id="181261" name="对象 11"/>
          <p:cNvGraphicFramePr>
            <a:graphicFrameLocks noChangeAspect="1"/>
          </p:cNvGraphicFramePr>
          <p:nvPr/>
        </p:nvGraphicFramePr>
        <p:xfrm>
          <a:off x="1071563" y="4791075"/>
          <a:ext cx="1517650" cy="390525"/>
        </p:xfrm>
        <a:graphic>
          <a:graphicData uri="http://schemas.openxmlformats.org/presentationml/2006/ole">
            <mc:AlternateContent xmlns:mc="http://schemas.openxmlformats.org/markup-compatibility/2006">
              <mc:Choice xmlns:v="urn:schemas-microsoft-com:vml" Requires="v">
                <p:oleObj spid="_x0000_s3219" name="" r:id="rId21" imgW="1058545" imgH="247015" progId="Equation.Ribbit">
                  <p:embed/>
                </p:oleObj>
              </mc:Choice>
              <mc:Fallback>
                <p:oleObj name="" r:id="rId21" imgW="1058545" imgH="247015" progId="Equation.Ribbit">
                  <p:embed/>
                  <p:pic>
                    <p:nvPicPr>
                      <p:cNvPr id="0" name="图片 3218"/>
                      <p:cNvPicPr/>
                      <p:nvPr/>
                    </p:nvPicPr>
                    <p:blipFill>
                      <a:blip r:embed="rId16"/>
                      <a:stretch>
                        <a:fillRect/>
                      </a:stretch>
                    </p:blipFill>
                    <p:spPr>
                      <a:xfrm>
                        <a:off x="1071563" y="4791075"/>
                        <a:ext cx="1517650" cy="390525"/>
                      </a:xfrm>
                      <a:prstGeom prst="rect">
                        <a:avLst/>
                      </a:prstGeom>
                      <a:noFill/>
                      <a:ln w="38100">
                        <a:noFill/>
                        <a:miter/>
                      </a:ln>
                    </p:spPr>
                  </p:pic>
                </p:oleObj>
              </mc:Fallback>
            </mc:AlternateContent>
          </a:graphicData>
        </a:graphic>
      </p:graphicFrame>
      <p:graphicFrame>
        <p:nvGraphicFramePr>
          <p:cNvPr id="181262" name="对象 12"/>
          <p:cNvGraphicFramePr>
            <a:graphicFrameLocks noChangeAspect="1"/>
          </p:cNvGraphicFramePr>
          <p:nvPr/>
        </p:nvGraphicFramePr>
        <p:xfrm>
          <a:off x="7924800" y="4802188"/>
          <a:ext cx="355600" cy="366712"/>
        </p:xfrm>
        <a:graphic>
          <a:graphicData uri="http://schemas.openxmlformats.org/presentationml/2006/ole">
            <mc:AlternateContent xmlns:mc="http://schemas.openxmlformats.org/markup-compatibility/2006">
              <mc:Choice xmlns:v="urn:schemas-microsoft-com:vml" Requires="v">
                <p:oleObj spid="_x0000_s3230" name="" r:id="rId22" imgW="216535" imgH="222885" progId="Equation.Ribbit">
                  <p:embed/>
                </p:oleObj>
              </mc:Choice>
              <mc:Fallback>
                <p:oleObj name="" r:id="rId22" imgW="216535" imgH="222885" progId="Equation.Ribbit">
                  <p:embed/>
                  <p:pic>
                    <p:nvPicPr>
                      <p:cNvPr id="0" name="图片 3229"/>
                      <p:cNvPicPr/>
                      <p:nvPr/>
                    </p:nvPicPr>
                    <p:blipFill>
                      <a:blip r:embed="rId23"/>
                      <a:stretch>
                        <a:fillRect/>
                      </a:stretch>
                    </p:blipFill>
                    <p:spPr>
                      <a:xfrm>
                        <a:off x="7924800" y="4802188"/>
                        <a:ext cx="355600" cy="366712"/>
                      </a:xfrm>
                      <a:prstGeom prst="rect">
                        <a:avLst/>
                      </a:prstGeom>
                      <a:noFill/>
                      <a:ln w="38100">
                        <a:noFill/>
                        <a:miter/>
                      </a:ln>
                    </p:spPr>
                  </p:pic>
                </p:oleObj>
              </mc:Fallback>
            </mc:AlternateContent>
          </a:graphicData>
        </a:graphic>
      </p:graphicFrame>
      <p:graphicFrame>
        <p:nvGraphicFramePr>
          <p:cNvPr id="181263" name="对象 13"/>
          <p:cNvGraphicFramePr>
            <a:graphicFrameLocks noChangeAspect="1"/>
          </p:cNvGraphicFramePr>
          <p:nvPr/>
        </p:nvGraphicFramePr>
        <p:xfrm>
          <a:off x="8607425" y="4802188"/>
          <a:ext cx="363538" cy="366712"/>
        </p:xfrm>
        <a:graphic>
          <a:graphicData uri="http://schemas.openxmlformats.org/presentationml/2006/ole">
            <mc:AlternateContent xmlns:mc="http://schemas.openxmlformats.org/markup-compatibility/2006">
              <mc:Choice xmlns:v="urn:schemas-microsoft-com:vml" Requires="v">
                <p:oleObj spid="_x0000_s3216" name="" r:id="rId24" imgW="221615" imgH="223520" progId="Equation.Ribbit">
                  <p:embed/>
                </p:oleObj>
              </mc:Choice>
              <mc:Fallback>
                <p:oleObj name="" r:id="rId24" imgW="221615" imgH="223520" progId="Equation.Ribbit">
                  <p:embed/>
                  <p:pic>
                    <p:nvPicPr>
                      <p:cNvPr id="0" name="图片 3215"/>
                      <p:cNvPicPr/>
                      <p:nvPr/>
                    </p:nvPicPr>
                    <p:blipFill>
                      <a:blip r:embed="rId25"/>
                      <a:stretch>
                        <a:fillRect/>
                      </a:stretch>
                    </p:blipFill>
                    <p:spPr>
                      <a:xfrm>
                        <a:off x="8607425" y="4802188"/>
                        <a:ext cx="363538" cy="366712"/>
                      </a:xfrm>
                      <a:prstGeom prst="rect">
                        <a:avLst/>
                      </a:prstGeom>
                      <a:noFill/>
                      <a:ln w="38100">
                        <a:noFill/>
                        <a:miter/>
                      </a:ln>
                    </p:spPr>
                  </p:pic>
                </p:oleObj>
              </mc:Fallback>
            </mc:AlternateContent>
          </a:graphicData>
        </a:graphic>
      </p:graphicFrame>
      <p:graphicFrame>
        <p:nvGraphicFramePr>
          <p:cNvPr id="181264" name="对象 14"/>
          <p:cNvGraphicFramePr>
            <a:graphicFrameLocks noChangeAspect="1"/>
          </p:cNvGraphicFramePr>
          <p:nvPr/>
        </p:nvGraphicFramePr>
        <p:xfrm>
          <a:off x="1447800" y="5662613"/>
          <a:ext cx="371475" cy="307975"/>
        </p:xfrm>
        <a:graphic>
          <a:graphicData uri="http://schemas.openxmlformats.org/presentationml/2006/ole">
            <mc:AlternateContent xmlns:mc="http://schemas.openxmlformats.org/markup-compatibility/2006">
              <mc:Choice xmlns:v="urn:schemas-microsoft-com:vml" Requires="v">
                <p:oleObj spid="_x0000_s3224" name="" r:id="rId26" imgW="186690" imgH="156210" progId="Equation.Ribbit">
                  <p:embed/>
                </p:oleObj>
              </mc:Choice>
              <mc:Fallback>
                <p:oleObj name="" r:id="rId26" imgW="186690" imgH="156210" progId="Equation.Ribbit">
                  <p:embed/>
                  <p:pic>
                    <p:nvPicPr>
                      <p:cNvPr id="0" name="图片 3223"/>
                      <p:cNvPicPr/>
                      <p:nvPr/>
                    </p:nvPicPr>
                    <p:blipFill>
                      <a:blip r:embed="rId4"/>
                      <a:stretch>
                        <a:fillRect/>
                      </a:stretch>
                    </p:blipFill>
                    <p:spPr>
                      <a:xfrm>
                        <a:off x="1447800" y="5662613"/>
                        <a:ext cx="371475" cy="307975"/>
                      </a:xfrm>
                      <a:prstGeom prst="rect">
                        <a:avLst/>
                      </a:prstGeom>
                      <a:noFill/>
                      <a:ln w="38100">
                        <a:noFill/>
                        <a:miter/>
                      </a:ln>
                    </p:spPr>
                  </p:pic>
                </p:oleObj>
              </mc:Fallback>
            </mc:AlternateContent>
          </a:graphicData>
        </a:graphic>
      </p:graphicFrame>
      <p:graphicFrame>
        <p:nvGraphicFramePr>
          <p:cNvPr id="181265" name="对象 15"/>
          <p:cNvGraphicFramePr>
            <a:graphicFrameLocks noChangeAspect="1"/>
          </p:cNvGraphicFramePr>
          <p:nvPr/>
        </p:nvGraphicFramePr>
        <p:xfrm>
          <a:off x="2133600" y="5640388"/>
          <a:ext cx="188913" cy="342900"/>
        </p:xfrm>
        <a:graphic>
          <a:graphicData uri="http://schemas.openxmlformats.org/presentationml/2006/ole">
            <mc:AlternateContent xmlns:mc="http://schemas.openxmlformats.org/markup-compatibility/2006">
              <mc:Choice xmlns:v="urn:schemas-microsoft-com:vml" Requires="v">
                <p:oleObj spid="_x0000_s3217" name="" r:id="rId27" imgW="94615" imgH="211455" progId="Equation.Ribbit">
                  <p:embed/>
                </p:oleObj>
              </mc:Choice>
              <mc:Fallback>
                <p:oleObj name="" r:id="rId27" imgW="94615" imgH="211455" progId="Equation.Ribbit">
                  <p:embed/>
                  <p:pic>
                    <p:nvPicPr>
                      <p:cNvPr id="0" name="图片 3216"/>
                      <p:cNvPicPr/>
                      <p:nvPr/>
                    </p:nvPicPr>
                    <p:blipFill>
                      <a:blip r:embed="rId6"/>
                      <a:stretch>
                        <a:fillRect/>
                      </a:stretch>
                    </p:blipFill>
                    <p:spPr>
                      <a:xfrm>
                        <a:off x="2133600" y="5640388"/>
                        <a:ext cx="188913" cy="342900"/>
                      </a:xfrm>
                      <a:prstGeom prst="rect">
                        <a:avLst/>
                      </a:prstGeom>
                      <a:noFill/>
                      <a:ln w="38100">
                        <a:noFill/>
                        <a:miter/>
                      </a:ln>
                    </p:spPr>
                  </p:pic>
                </p:oleObj>
              </mc:Fallback>
            </mc:AlternateContent>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3297" name="内容占位符 3"/>
          <p:cNvSpPr>
            <a:spLocks noGrp="1"/>
          </p:cNvSpPr>
          <p:nvPr>
            <p:ph idx="1"/>
          </p:nvPr>
        </p:nvSpPr>
        <p:spPr>
          <a:xfrm>
            <a:off x="201613" y="1338263"/>
            <a:ext cx="8616950" cy="5138737"/>
          </a:xfrm>
          <a:ln/>
        </p:spPr>
        <p:txBody>
          <a:bodyPr vert="horz" wrap="square" lIns="90488" tIns="44450" rIns="90488" bIns="44450" anchor="t" anchorCtr="0"/>
          <a:p>
            <a:r>
              <a:rPr lang="zh-CN" altLang="en-US" dirty="0">
                <a:ea typeface="宋体" panose="02010600030101010101" pitchFamily="2" charset="-122"/>
              </a:rPr>
              <a:t>由于对偶优化问题是一个二次规划问题，可使用通用的二次规划算法来求解；然而，该问题的规模正比于训练样本的数目，对于大型数据集，会造成很大的开销。为了避开这个障碍，人们通过利用问题本身的特性，提出了很多高效的算法，比如：</a:t>
            </a:r>
            <a:r>
              <a:rPr lang="en-US" altLang="zh-CN" dirty="0">
                <a:ea typeface="宋体" panose="02010600030101010101" pitchFamily="2" charset="-122"/>
              </a:rPr>
              <a:t>SMO</a:t>
            </a:r>
            <a:r>
              <a:rPr lang="zh-CN" altLang="en-US" dirty="0">
                <a:ea typeface="宋体" panose="02010600030101010101" pitchFamily="2" charset="-122"/>
              </a:rPr>
              <a:t>序列最小化优化算法 </a:t>
            </a:r>
            <a:r>
              <a:rPr lang="en-US" altLang="zh-CN" dirty="0">
                <a:ea typeface="宋体" panose="02010600030101010101" pitchFamily="2" charset="-122"/>
              </a:rPr>
              <a:t>(Sequential Minimal Optimization) </a:t>
            </a:r>
            <a:r>
              <a:rPr lang="zh-CN" altLang="en-US" dirty="0">
                <a:ea typeface="宋体" panose="02010600030101010101" pitchFamily="2" charset="-122"/>
              </a:rPr>
              <a:t>就是其中一个著名的代表，具体算法可参阅</a:t>
            </a:r>
            <a:r>
              <a:rPr lang="en-US" altLang="zh-CN" dirty="0">
                <a:ea typeface="宋体" panose="02010600030101010101" pitchFamily="2" charset="-122"/>
              </a:rPr>
              <a:t>[Platt ,1998]</a:t>
            </a:r>
            <a:r>
              <a:rPr lang="zh-CN" altLang="en-US" dirty="0">
                <a:ea typeface="宋体" panose="02010600030101010101" pitchFamily="2" charset="-122"/>
              </a:rPr>
              <a:t>：</a:t>
            </a:r>
            <a:endParaRPr lang="en-US" altLang="zh-CN" dirty="0">
              <a:ea typeface="宋体" panose="02010600030101010101" pitchFamily="2" charset="-122"/>
            </a:endParaRPr>
          </a:p>
          <a:p>
            <a:pPr>
              <a:buNone/>
            </a:pPr>
            <a:r>
              <a:rPr lang="en-US" altLang="zh-CN" dirty="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J. Platt: </a:t>
            </a:r>
            <a:r>
              <a:rPr lang="en-US" altLang="zh-CN" sz="2400" dirty="0">
                <a:solidFill>
                  <a:srgbClr val="FF0000"/>
                </a:solidFill>
                <a:latin typeface="Times New Roman" panose="02020603050405020304" pitchFamily="18" charset="0"/>
                <a:ea typeface="宋体" panose="02010600030101010101" pitchFamily="2" charset="-122"/>
              </a:rPr>
              <a:t>Fast Training of Support Vector Machines using Sequential Minimal Optimization</a:t>
            </a:r>
            <a:r>
              <a:rPr lang="en-US" altLang="zh-CN" sz="2400" dirty="0">
                <a:latin typeface="Times New Roman" panose="02020603050405020304" pitchFamily="18" charset="0"/>
                <a:ea typeface="宋体" panose="02010600030101010101" pitchFamily="2" charset="-122"/>
              </a:rPr>
              <a:t>. In B. Schoelkopf and C. Burges and A. Smola, editors, Advances in Kernel Methods - Support Vector Learning, 1998.	</a:t>
            </a:r>
            <a:endParaRPr lang="zh-CN" altLang="en-US" sz="2400" dirty="0">
              <a:latin typeface="Times New Roman" panose="02020603050405020304" pitchFamily="18" charset="0"/>
              <a:ea typeface="宋体" panose="02010600030101010101" pitchFamily="2" charset="-122"/>
            </a:endParaRPr>
          </a:p>
        </p:txBody>
      </p:sp>
      <p:sp>
        <p:nvSpPr>
          <p:cNvPr id="183298"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二、线性支持向量机</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5345" name="内容占位符 3"/>
          <p:cNvSpPr>
            <a:spLocks noGrp="1"/>
          </p:cNvSpPr>
          <p:nvPr>
            <p:ph idx="1"/>
          </p:nvPr>
        </p:nvSpPr>
        <p:spPr>
          <a:xfrm>
            <a:off x="201613" y="1338263"/>
            <a:ext cx="8616950" cy="5138737"/>
          </a:xfrm>
          <a:ln/>
        </p:spPr>
        <p:txBody>
          <a:bodyPr vert="horz" wrap="square" lIns="90488" tIns="44450" rIns="90488" bIns="44450" anchor="t" anchorCtr="0"/>
          <a:p>
            <a:r>
              <a:rPr lang="zh-CN" altLang="en-US" dirty="0">
                <a:ea typeface="宋体" panose="02010600030101010101" pitchFamily="2" charset="-122"/>
              </a:rPr>
              <a:t>线性</a:t>
            </a:r>
            <a:r>
              <a:rPr lang="en-US" altLang="zh-CN" dirty="0">
                <a:ea typeface="宋体" panose="02010600030101010101" pitchFamily="2" charset="-122"/>
              </a:rPr>
              <a:t>SVM</a:t>
            </a:r>
            <a:r>
              <a:rPr lang="zh-CN" altLang="en-US" dirty="0">
                <a:ea typeface="宋体" panose="02010600030101010101" pitchFamily="2" charset="-122"/>
              </a:rPr>
              <a:t>假定训练样本是线性可分的，即存在一个线性的决策边界能将所有的训练样本正确分类。</a:t>
            </a:r>
            <a:endParaRPr lang="en-US" altLang="zh-CN" dirty="0">
              <a:ea typeface="宋体" panose="02010600030101010101" pitchFamily="2" charset="-122"/>
            </a:endParaRPr>
          </a:p>
          <a:p>
            <a:r>
              <a:rPr lang="zh-CN" altLang="en-US" dirty="0">
                <a:ea typeface="宋体" panose="02010600030101010101" pitchFamily="2" charset="-122"/>
              </a:rPr>
              <a:t>然而在实际应用中，在原始的样本空间内也许并不存在这样的决策边界。</a:t>
            </a:r>
            <a:endParaRPr lang="en-US" altLang="zh-CN" dirty="0">
              <a:ea typeface="宋体" panose="02010600030101010101" pitchFamily="2" charset="-122"/>
            </a:endParaRPr>
          </a:p>
          <a:p>
            <a:r>
              <a:rPr lang="zh-CN" altLang="en-US" dirty="0">
                <a:ea typeface="宋体" panose="02010600030101010101" pitchFamily="2" charset="-122"/>
              </a:rPr>
              <a:t>对于这样的问题，可将样本从原始空间映射到一个更高维的特征空间，使得样本在映射后的特征空间内线性可分。例如在下图中，如果将原始的二维空间映射到一个合适的三维空间，就能找到一个合适的划分超平面。幸运的是，如果原始空间是有限维， 即属性数目有限，那么一定存在一个更高维的特征空间使得样本线性可分。</a:t>
            </a:r>
            <a:endParaRPr lang="zh-CN" altLang="en-US" dirty="0">
              <a:ea typeface="宋体" panose="02010600030101010101" pitchFamily="2" charset="-122"/>
            </a:endParaRPr>
          </a:p>
        </p:txBody>
      </p:sp>
      <p:sp>
        <p:nvSpPr>
          <p:cNvPr id="185346"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三、非线性支持向量机</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Rectangle 3"/>
          <p:cNvSpPr txBox="1"/>
          <p:nvPr/>
        </p:nvSpPr>
        <p:spPr>
          <a:xfrm>
            <a:off x="411163" y="1219200"/>
            <a:ext cx="8318500" cy="5181600"/>
          </a:xfrm>
          <a:prstGeom prst="rect">
            <a:avLst/>
          </a:prstGeom>
          <a:noFill/>
          <a:ln w="9525">
            <a:noFill/>
          </a:ln>
        </p:spPr>
        <p:txBody>
          <a:bodyPr anchor="t" anchorCtr="0"/>
          <a:p>
            <a:pPr marL="292100" indent="-292100">
              <a:lnSpc>
                <a:spcPts val="3800"/>
              </a:lnSpc>
              <a:spcBef>
                <a:spcPct val="10000"/>
              </a:spcBef>
              <a:spcAft>
                <a:spcPts val="400"/>
              </a:spcAft>
              <a:buClr>
                <a:srgbClr val="0C7B9C"/>
              </a:buClr>
              <a:buSzPct val="75000"/>
              <a:buFont typeface="Monotype Sorts" pitchFamily="2" charset="2"/>
              <a:buChar char="l"/>
            </a:pPr>
            <a:r>
              <a:rPr lang="zh-CN" altLang="en-US" b="0" dirty="0">
                <a:latin typeface="黑体" panose="02010609060101010101" pitchFamily="49" charset="-122"/>
                <a:ea typeface="黑体" panose="02010609060101010101" pitchFamily="49" charset="-122"/>
              </a:rPr>
              <a:t>所谓数据挖掘就是：“</a:t>
            </a:r>
            <a:r>
              <a:rPr lang="zh-CN" altLang="en-US" b="0" dirty="0">
                <a:solidFill>
                  <a:srgbClr val="0000FF"/>
                </a:solidFill>
                <a:latin typeface="黑体" panose="02010609060101010101" pitchFamily="49" charset="-122"/>
                <a:ea typeface="黑体" panose="02010609060101010101" pitchFamily="49" charset="-122"/>
              </a:rPr>
              <a:t>识别出巨量数据中有效的、新颖的、潜在有用的、最终可理解的模式的非平凡过程</a:t>
            </a:r>
            <a:r>
              <a:rPr lang="zh-CN" altLang="en-US" b="0" dirty="0">
                <a:latin typeface="黑体" panose="02010609060101010101" pitchFamily="49" charset="-122"/>
                <a:ea typeface="黑体" panose="02010609060101010101" pitchFamily="49" charset="-122"/>
              </a:rPr>
              <a:t>”。顾名思义，数据挖掘就是试图从海量数据中找出有用的知识。</a:t>
            </a:r>
            <a:endParaRPr lang="en-US" altLang="zh-CN" b="0" dirty="0">
              <a:latin typeface="黑体" panose="02010609060101010101" pitchFamily="49" charset="-122"/>
              <a:ea typeface="黑体" panose="02010609060101010101" pitchFamily="49" charset="-122"/>
            </a:endParaRPr>
          </a:p>
          <a:p>
            <a:pPr marL="292100" indent="-292100">
              <a:lnSpc>
                <a:spcPts val="3800"/>
              </a:lnSpc>
              <a:spcBef>
                <a:spcPct val="10000"/>
              </a:spcBef>
              <a:spcAft>
                <a:spcPts val="400"/>
              </a:spcAft>
              <a:buClr>
                <a:srgbClr val="0C7B9C"/>
              </a:buClr>
              <a:buSzPct val="75000"/>
              <a:buFont typeface="Monotype Sorts" pitchFamily="2" charset="2"/>
              <a:buChar char="l"/>
            </a:pPr>
            <a:r>
              <a:rPr lang="zh-CN" altLang="en-US" b="0" dirty="0">
                <a:latin typeface="黑体" panose="02010609060101010101" pitchFamily="49" charset="-122"/>
                <a:ea typeface="黑体" panose="02010609060101010101" pitchFamily="49" charset="-122"/>
              </a:rPr>
              <a:t>至于机器学习与数据挖掘的区别与联系，我们同样先来看看下面两本最具代表性的数据挖掘教材的目录。</a:t>
            </a:r>
            <a:endParaRPr lang="en-US" altLang="zh-CN" b="0" dirty="0">
              <a:latin typeface="黑体" panose="02010609060101010101" pitchFamily="49" charset="-122"/>
              <a:ea typeface="黑体" panose="02010609060101010101" pitchFamily="49" charset="-122"/>
            </a:endParaRPr>
          </a:p>
          <a:p>
            <a:pPr marL="292100" indent="-292100">
              <a:lnSpc>
                <a:spcPts val="3800"/>
              </a:lnSpc>
              <a:spcBef>
                <a:spcPct val="10000"/>
              </a:spcBef>
              <a:spcAft>
                <a:spcPts val="400"/>
              </a:spcAft>
              <a:buClr>
                <a:srgbClr val="0C7B9C"/>
              </a:buClr>
              <a:buSzPct val="75000"/>
              <a:buFont typeface="Monotype Sorts" pitchFamily="2" charset="2"/>
              <a:buChar char="l"/>
            </a:pPr>
            <a:endParaRPr lang="en-US" altLang="zh-CN" b="0" dirty="0">
              <a:latin typeface="黑体" panose="02010609060101010101" pitchFamily="49" charset="-122"/>
              <a:ea typeface="黑体" panose="02010609060101010101" pitchFamily="49" charset="-122"/>
            </a:endParaRPr>
          </a:p>
        </p:txBody>
      </p:sp>
      <p:sp>
        <p:nvSpPr>
          <p:cNvPr id="21506"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二、与数据挖掘的区别与联系</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4" name="直接箭头连接符 3"/>
          <p:cNvCxnSpPr/>
          <p:nvPr/>
        </p:nvCxnSpPr>
        <p:spPr>
          <a:xfrm flipH="1" flipV="1">
            <a:off x="1249363" y="2752725"/>
            <a:ext cx="0" cy="2160588"/>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5" name="直接箭头连接符 4"/>
          <p:cNvCxnSpPr/>
          <p:nvPr/>
        </p:nvCxnSpPr>
        <p:spPr>
          <a:xfrm>
            <a:off x="1249363" y="4887913"/>
            <a:ext cx="2160588"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grpSp>
        <p:nvGrpSpPr>
          <p:cNvPr id="187395" name="组合 5"/>
          <p:cNvGrpSpPr/>
          <p:nvPr/>
        </p:nvGrpSpPr>
        <p:grpSpPr>
          <a:xfrm>
            <a:off x="1628775" y="3300413"/>
            <a:ext cx="1260475" cy="1239837"/>
            <a:chOff x="1772741" y="1770345"/>
            <a:chExt cx="1259870" cy="1238551"/>
          </a:xfrm>
        </p:grpSpPr>
        <p:grpSp>
          <p:nvGrpSpPr>
            <p:cNvPr id="187396" name="组合 6"/>
            <p:cNvGrpSpPr/>
            <p:nvPr/>
          </p:nvGrpSpPr>
          <p:grpSpPr>
            <a:xfrm>
              <a:off x="2924611" y="2900896"/>
              <a:ext cx="108000" cy="108000"/>
              <a:chOff x="5476803" y="2392530"/>
              <a:chExt cx="108000" cy="108000"/>
            </a:xfrm>
          </p:grpSpPr>
          <p:cxnSp>
            <p:nvCxnSpPr>
              <p:cNvPr id="13" name="直接连接符 12"/>
              <p:cNvCxnSpPr/>
              <p:nvPr/>
            </p:nvCxnSpPr>
            <p:spPr>
              <a:xfrm>
                <a:off x="5476905" y="2446611"/>
                <a:ext cx="10789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5400000">
                <a:off x="5476935" y="2446611"/>
                <a:ext cx="107838"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87399" name="组合 7"/>
            <p:cNvGrpSpPr/>
            <p:nvPr/>
          </p:nvGrpSpPr>
          <p:grpSpPr>
            <a:xfrm>
              <a:off x="1772741" y="1770345"/>
              <a:ext cx="108000" cy="108000"/>
              <a:chOff x="5476803" y="2392530"/>
              <a:chExt cx="108000" cy="108000"/>
            </a:xfrm>
          </p:grpSpPr>
          <p:cxnSp>
            <p:nvCxnSpPr>
              <p:cNvPr id="11" name="直接连接符 10"/>
              <p:cNvCxnSpPr/>
              <p:nvPr/>
            </p:nvCxnSpPr>
            <p:spPr>
              <a:xfrm>
                <a:off x="5476803" y="2446449"/>
                <a:ext cx="10789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5400000">
                <a:off x="5476833" y="2446449"/>
                <a:ext cx="107838"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9" name="直接连接符 8"/>
            <p:cNvCxnSpPr/>
            <p:nvPr/>
          </p:nvCxnSpPr>
          <p:spPr>
            <a:xfrm>
              <a:off x="2924713" y="1824264"/>
              <a:ext cx="10789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1772741" y="2970836"/>
              <a:ext cx="107898" cy="0"/>
            </a:xfrm>
            <a:prstGeom prst="line">
              <a:avLst/>
            </a:prstGeom>
            <a:ln w="19050"/>
          </p:spPr>
          <p:style>
            <a:lnRef idx="1">
              <a:schemeClr val="dk1"/>
            </a:lnRef>
            <a:fillRef idx="0">
              <a:schemeClr val="dk1"/>
            </a:fillRef>
            <a:effectRef idx="0">
              <a:schemeClr val="dk1"/>
            </a:effectRef>
            <a:fontRef idx="minor">
              <a:schemeClr val="tx1"/>
            </a:fontRef>
          </p:style>
        </p:cxnSp>
      </p:grpSp>
      <p:sp>
        <p:nvSpPr>
          <p:cNvPr id="15" name="任意多边形 14"/>
          <p:cNvSpPr/>
          <p:nvPr/>
        </p:nvSpPr>
        <p:spPr>
          <a:xfrm rot="1472675">
            <a:off x="1516063" y="3224213"/>
            <a:ext cx="1870075" cy="1287463"/>
          </a:xfrm>
          <a:custGeom>
            <a:avLst/>
            <a:gdLst>
              <a:gd name="connsiteX0" fmla="*/ 440266 w 1856405"/>
              <a:gd name="connsiteY0" fmla="*/ 0 h 1821971"/>
              <a:gd name="connsiteX1" fmla="*/ 1851378 w 1856405"/>
              <a:gd name="connsiteY1" fmla="*/ 1749778 h 1821971"/>
              <a:gd name="connsiteX2" fmla="*/ 0 w 1856405"/>
              <a:gd name="connsiteY2" fmla="*/ 1512711 h 1821971"/>
              <a:gd name="connsiteX3" fmla="*/ 0 w 1856405"/>
              <a:gd name="connsiteY3" fmla="*/ 1512711 h 1821971"/>
            </a:gdLst>
            <a:ahLst/>
            <a:cxnLst>
              <a:cxn ang="0">
                <a:pos x="connsiteX0" y="connsiteY0"/>
              </a:cxn>
              <a:cxn ang="0">
                <a:pos x="connsiteX1" y="connsiteY1"/>
              </a:cxn>
              <a:cxn ang="0">
                <a:pos x="connsiteX2" y="connsiteY2"/>
              </a:cxn>
              <a:cxn ang="0">
                <a:pos x="connsiteX3" y="connsiteY3"/>
              </a:cxn>
            </a:cxnLst>
            <a:rect l="l" t="t" r="r" b="b"/>
            <a:pathLst>
              <a:path w="1856405" h="1821971">
                <a:moveTo>
                  <a:pt x="440266" y="0"/>
                </a:moveTo>
                <a:cubicBezTo>
                  <a:pt x="1182511" y="748830"/>
                  <a:pt x="1924756" y="1497660"/>
                  <a:pt x="1851378" y="1749778"/>
                </a:cubicBezTo>
                <a:cubicBezTo>
                  <a:pt x="1778000" y="2001896"/>
                  <a:pt x="0" y="1512711"/>
                  <a:pt x="0" y="1512711"/>
                </a:cubicBezTo>
                <a:lnTo>
                  <a:pt x="0" y="1512711"/>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lt1"/>
              </a:solidFill>
              <a:effectLst/>
              <a:uLnTx/>
              <a:uFillTx/>
              <a:latin typeface="+mn-lt"/>
              <a:ea typeface="+mn-ea"/>
              <a:cs typeface="+mn-cs"/>
            </a:endParaRPr>
          </a:p>
        </p:txBody>
      </p:sp>
      <p:grpSp>
        <p:nvGrpSpPr>
          <p:cNvPr id="187405" name="组合 15"/>
          <p:cNvGrpSpPr/>
          <p:nvPr/>
        </p:nvGrpSpPr>
        <p:grpSpPr>
          <a:xfrm>
            <a:off x="5259388" y="2611438"/>
            <a:ext cx="2589212" cy="2646362"/>
            <a:chOff x="4882943" y="976705"/>
            <a:chExt cx="2589902" cy="2647028"/>
          </a:xfrm>
        </p:grpSpPr>
        <p:cxnSp>
          <p:nvCxnSpPr>
            <p:cNvPr id="17" name="直接箭头连接符 16"/>
            <p:cNvCxnSpPr/>
            <p:nvPr/>
          </p:nvCxnSpPr>
          <p:spPr>
            <a:xfrm flipH="1" flipV="1">
              <a:off x="5681668" y="976705"/>
              <a:ext cx="0" cy="1800678"/>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18" name="直接箭头连接符 17"/>
            <p:cNvCxnSpPr/>
            <p:nvPr/>
          </p:nvCxnSpPr>
          <p:spPr>
            <a:xfrm>
              <a:off x="5672140" y="2774207"/>
              <a:ext cx="1800705"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19" name="直接箭头连接符 18"/>
            <p:cNvCxnSpPr/>
            <p:nvPr/>
          </p:nvCxnSpPr>
          <p:spPr>
            <a:xfrm flipH="1">
              <a:off x="4882943" y="2774207"/>
              <a:ext cx="801901" cy="849526"/>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grpSp>
          <p:nvGrpSpPr>
            <p:cNvPr id="187409" name="组合 19"/>
            <p:cNvGrpSpPr/>
            <p:nvPr/>
          </p:nvGrpSpPr>
          <p:grpSpPr>
            <a:xfrm>
              <a:off x="5183915" y="3189965"/>
              <a:ext cx="144000" cy="144000"/>
              <a:chOff x="7101657" y="1465531"/>
              <a:chExt cx="144000" cy="144000"/>
            </a:xfrm>
          </p:grpSpPr>
          <p:sp>
            <p:nvSpPr>
              <p:cNvPr id="41" name="椭圆 40"/>
              <p:cNvSpPr/>
              <p:nvPr/>
            </p:nvSpPr>
            <p:spPr>
              <a:xfrm>
                <a:off x="7102390" y="1465803"/>
                <a:ext cx="142913" cy="144498"/>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lt1"/>
                  </a:solidFill>
                  <a:effectLst/>
                  <a:uLnTx/>
                  <a:uFillTx/>
                  <a:latin typeface="+mn-lt"/>
                  <a:ea typeface="+mn-ea"/>
                  <a:cs typeface="+mn-cs"/>
                </a:endParaRPr>
              </a:p>
            </p:txBody>
          </p:sp>
          <p:grpSp>
            <p:nvGrpSpPr>
              <p:cNvPr id="187411" name="组合 41"/>
              <p:cNvGrpSpPr/>
              <p:nvPr/>
            </p:nvGrpSpPr>
            <p:grpSpPr>
              <a:xfrm>
                <a:off x="7120045" y="1481721"/>
                <a:ext cx="108000" cy="108000"/>
                <a:chOff x="5476803" y="2392530"/>
                <a:chExt cx="108000" cy="108000"/>
              </a:xfrm>
            </p:grpSpPr>
            <p:cxnSp>
              <p:nvCxnSpPr>
                <p:cNvPr id="43" name="直接连接符 42"/>
                <p:cNvCxnSpPr/>
                <p:nvPr/>
              </p:nvCxnSpPr>
              <p:spPr>
                <a:xfrm>
                  <a:off x="5476615" y="2446479"/>
                  <a:ext cx="1079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5400000">
                  <a:off x="5476615" y="2446478"/>
                  <a:ext cx="107977" cy="0"/>
                </a:xfrm>
                <a:prstGeom prst="line">
                  <a:avLst/>
                </a:prstGeom>
                <a:ln w="19050"/>
              </p:spPr>
              <p:style>
                <a:lnRef idx="1">
                  <a:schemeClr val="dk1"/>
                </a:lnRef>
                <a:fillRef idx="0">
                  <a:schemeClr val="dk1"/>
                </a:fillRef>
                <a:effectRef idx="0">
                  <a:schemeClr val="dk1"/>
                </a:effectRef>
                <a:fontRef idx="minor">
                  <a:schemeClr val="tx1"/>
                </a:fontRef>
              </p:style>
            </p:cxnSp>
          </p:grpSp>
        </p:grpSp>
        <p:cxnSp>
          <p:nvCxnSpPr>
            <p:cNvPr id="21" name="直接箭头连接符 20"/>
            <p:cNvCxnSpPr/>
            <p:nvPr/>
          </p:nvCxnSpPr>
          <p:spPr>
            <a:xfrm flipH="1">
              <a:off x="5249753" y="1769066"/>
              <a:ext cx="454146" cy="489073"/>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直接箭头连接符 21"/>
            <p:cNvCxnSpPr/>
            <p:nvPr/>
          </p:nvCxnSpPr>
          <p:spPr>
            <a:xfrm>
              <a:off x="5249753" y="2274018"/>
              <a:ext cx="6352" cy="886048"/>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直接箭头连接符 22"/>
            <p:cNvCxnSpPr/>
            <p:nvPr/>
          </p:nvCxnSpPr>
          <p:spPr>
            <a:xfrm>
              <a:off x="6645538" y="1816703"/>
              <a:ext cx="7939" cy="971795"/>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直接箭头连接符 23"/>
            <p:cNvCxnSpPr/>
            <p:nvPr/>
          </p:nvCxnSpPr>
          <p:spPr>
            <a:xfrm flipH="1" flipV="1">
              <a:off x="5694371" y="1789710"/>
              <a:ext cx="935287" cy="4763"/>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87418" name="组合 24"/>
            <p:cNvGrpSpPr/>
            <p:nvPr/>
          </p:nvGrpSpPr>
          <p:grpSpPr>
            <a:xfrm>
              <a:off x="5619505" y="1712961"/>
              <a:ext cx="144000" cy="144000"/>
              <a:chOff x="7101657" y="1465531"/>
              <a:chExt cx="144000" cy="144000"/>
            </a:xfrm>
          </p:grpSpPr>
          <p:sp>
            <p:nvSpPr>
              <p:cNvPr id="37" name="椭圆 36"/>
              <p:cNvSpPr/>
              <p:nvPr/>
            </p:nvSpPr>
            <p:spPr>
              <a:xfrm>
                <a:off x="7101891" y="1466060"/>
                <a:ext cx="144500" cy="142911"/>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lt1"/>
                  </a:solidFill>
                  <a:effectLst/>
                  <a:uLnTx/>
                  <a:uFillTx/>
                  <a:latin typeface="+mn-lt"/>
                  <a:ea typeface="+mn-ea"/>
                  <a:cs typeface="+mn-cs"/>
                </a:endParaRPr>
              </a:p>
            </p:txBody>
          </p:sp>
          <p:grpSp>
            <p:nvGrpSpPr>
              <p:cNvPr id="187420" name="组合 37"/>
              <p:cNvGrpSpPr/>
              <p:nvPr/>
            </p:nvGrpSpPr>
            <p:grpSpPr>
              <a:xfrm>
                <a:off x="7120045" y="1481721"/>
                <a:ext cx="108000" cy="108000"/>
                <a:chOff x="5476803" y="2392530"/>
                <a:chExt cx="108000" cy="108000"/>
              </a:xfrm>
            </p:grpSpPr>
            <p:cxnSp>
              <p:nvCxnSpPr>
                <p:cNvPr id="39" name="直接连接符 38"/>
                <p:cNvCxnSpPr/>
                <p:nvPr/>
              </p:nvCxnSpPr>
              <p:spPr>
                <a:xfrm>
                  <a:off x="5533281" y="2446737"/>
                  <a:ext cx="1079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5400000">
                  <a:off x="5533281" y="2446736"/>
                  <a:ext cx="107977" cy="0"/>
                </a:xfrm>
                <a:prstGeom prst="line">
                  <a:avLst/>
                </a:prstGeom>
                <a:ln w="19050"/>
              </p:spPr>
              <p:style>
                <a:lnRef idx="1">
                  <a:schemeClr val="dk1"/>
                </a:lnRef>
                <a:fillRef idx="0">
                  <a:schemeClr val="dk1"/>
                </a:fillRef>
                <a:effectRef idx="0">
                  <a:schemeClr val="dk1"/>
                </a:effectRef>
                <a:fontRef idx="minor">
                  <a:schemeClr val="tx1"/>
                </a:fontRef>
              </p:style>
            </p:cxnSp>
          </p:grpSp>
        </p:grpSp>
        <p:cxnSp>
          <p:nvCxnSpPr>
            <p:cNvPr id="26" name="直接箭头连接符 25"/>
            <p:cNvCxnSpPr/>
            <p:nvPr/>
          </p:nvCxnSpPr>
          <p:spPr>
            <a:xfrm flipH="1" flipV="1">
              <a:off x="5249753" y="3237874"/>
              <a:ext cx="935287" cy="4763"/>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直接箭头连接符 26"/>
            <p:cNvCxnSpPr/>
            <p:nvPr/>
          </p:nvCxnSpPr>
          <p:spPr>
            <a:xfrm flipH="1">
              <a:off x="6192979" y="2751977"/>
              <a:ext cx="454146" cy="487485"/>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直接箭头连接符 27"/>
            <p:cNvCxnSpPr/>
            <p:nvPr/>
          </p:nvCxnSpPr>
          <p:spPr>
            <a:xfrm flipH="1" flipV="1">
              <a:off x="5249753" y="2262904"/>
              <a:ext cx="935287" cy="3176"/>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直接箭头连接符 28"/>
            <p:cNvCxnSpPr/>
            <p:nvPr/>
          </p:nvCxnSpPr>
          <p:spPr>
            <a:xfrm>
              <a:off x="6196155" y="2266079"/>
              <a:ext cx="6352" cy="971795"/>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直接箭头连接符 29"/>
            <p:cNvCxnSpPr/>
            <p:nvPr/>
          </p:nvCxnSpPr>
          <p:spPr>
            <a:xfrm flipH="1">
              <a:off x="6192979" y="1797649"/>
              <a:ext cx="454146" cy="489073"/>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87428" name="组合 30"/>
            <p:cNvGrpSpPr/>
            <p:nvPr/>
          </p:nvGrpSpPr>
          <p:grpSpPr>
            <a:xfrm>
              <a:off x="6127639" y="2212067"/>
              <a:ext cx="144000" cy="144000"/>
              <a:chOff x="7101657" y="1465531"/>
              <a:chExt cx="144000" cy="144000"/>
            </a:xfrm>
          </p:grpSpPr>
          <p:sp>
            <p:nvSpPr>
              <p:cNvPr id="35" name="椭圆 34"/>
              <p:cNvSpPr/>
              <p:nvPr/>
            </p:nvSpPr>
            <p:spPr>
              <a:xfrm>
                <a:off x="7101893" y="1465555"/>
                <a:ext cx="144500" cy="144498"/>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lt1"/>
                  </a:solidFill>
                  <a:effectLst/>
                  <a:uLnTx/>
                  <a:uFillTx/>
                  <a:latin typeface="+mn-lt"/>
                  <a:ea typeface="+mn-ea"/>
                  <a:cs typeface="+mn-cs"/>
                </a:endParaRPr>
              </a:p>
            </p:txBody>
          </p:sp>
          <p:cxnSp>
            <p:nvCxnSpPr>
              <p:cNvPr id="36" name="直接连接符 35"/>
              <p:cNvCxnSpPr/>
              <p:nvPr/>
            </p:nvCxnSpPr>
            <p:spPr>
              <a:xfrm>
                <a:off x="7120948" y="1535422"/>
                <a:ext cx="107978"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87431" name="组合 31"/>
            <p:cNvGrpSpPr/>
            <p:nvPr/>
          </p:nvGrpSpPr>
          <p:grpSpPr>
            <a:xfrm>
              <a:off x="5637893" y="2677645"/>
              <a:ext cx="144000" cy="144000"/>
              <a:chOff x="7101657" y="1465531"/>
              <a:chExt cx="144000" cy="144000"/>
            </a:xfrm>
          </p:grpSpPr>
          <p:sp>
            <p:nvSpPr>
              <p:cNvPr id="33" name="椭圆 32"/>
              <p:cNvSpPr/>
              <p:nvPr/>
            </p:nvSpPr>
            <p:spPr>
              <a:xfrm>
                <a:off x="7100970" y="1465231"/>
                <a:ext cx="144501" cy="144499"/>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lt1"/>
                  </a:solidFill>
                  <a:effectLst/>
                  <a:uLnTx/>
                  <a:uFillTx/>
                  <a:latin typeface="+mn-lt"/>
                  <a:ea typeface="+mn-ea"/>
                  <a:cs typeface="+mn-cs"/>
                </a:endParaRPr>
              </a:p>
            </p:txBody>
          </p:sp>
          <p:cxnSp>
            <p:nvCxnSpPr>
              <p:cNvPr id="34" name="直接连接符 33"/>
              <p:cNvCxnSpPr/>
              <p:nvPr/>
            </p:nvCxnSpPr>
            <p:spPr>
              <a:xfrm>
                <a:off x="7120025" y="1535098"/>
                <a:ext cx="107978" cy="0"/>
              </a:xfrm>
              <a:prstGeom prst="line">
                <a:avLst/>
              </a:prstGeom>
              <a:ln w="19050"/>
            </p:spPr>
            <p:style>
              <a:lnRef idx="1">
                <a:schemeClr val="dk1"/>
              </a:lnRef>
              <a:fillRef idx="0">
                <a:schemeClr val="dk1"/>
              </a:fillRef>
              <a:effectRef idx="0">
                <a:schemeClr val="dk1"/>
              </a:effectRef>
              <a:fontRef idx="minor">
                <a:schemeClr val="tx1"/>
              </a:fontRef>
            </p:style>
          </p:cxnSp>
        </p:grpSp>
      </p:grpSp>
      <p:cxnSp>
        <p:nvCxnSpPr>
          <p:cNvPr id="45" name="直接连接符 44"/>
          <p:cNvCxnSpPr/>
          <p:nvPr/>
        </p:nvCxnSpPr>
        <p:spPr>
          <a:xfrm>
            <a:off x="6242050" y="3413125"/>
            <a:ext cx="66675" cy="5048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5794375" y="3914775"/>
            <a:ext cx="517525" cy="94773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6056313" y="3432175"/>
            <a:ext cx="177800" cy="29368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5767388" y="4684713"/>
            <a:ext cx="23813" cy="188913"/>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5761038" y="3736975"/>
            <a:ext cx="288925" cy="969963"/>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50" name="任意多边形 49"/>
          <p:cNvSpPr/>
          <p:nvPr/>
        </p:nvSpPr>
        <p:spPr>
          <a:xfrm>
            <a:off x="5770563" y="3417888"/>
            <a:ext cx="538163" cy="1452563"/>
          </a:xfrm>
          <a:custGeom>
            <a:avLst/>
            <a:gdLst>
              <a:gd name="connsiteX0" fmla="*/ 466725 w 538163"/>
              <a:gd name="connsiteY0" fmla="*/ 0 h 1452563"/>
              <a:gd name="connsiteX1" fmla="*/ 538163 w 538163"/>
              <a:gd name="connsiteY1" fmla="*/ 490538 h 1452563"/>
              <a:gd name="connsiteX2" fmla="*/ 23813 w 538163"/>
              <a:gd name="connsiteY2" fmla="*/ 1452563 h 1452563"/>
              <a:gd name="connsiteX3" fmla="*/ 0 w 538163"/>
              <a:gd name="connsiteY3" fmla="*/ 1285875 h 1452563"/>
              <a:gd name="connsiteX4" fmla="*/ 285750 w 538163"/>
              <a:gd name="connsiteY4" fmla="*/ 309563 h 1452563"/>
              <a:gd name="connsiteX5" fmla="*/ 466725 w 538163"/>
              <a:gd name="connsiteY5"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163" h="1452563">
                <a:moveTo>
                  <a:pt x="466725" y="0"/>
                </a:moveTo>
                <a:lnTo>
                  <a:pt x="538163" y="490538"/>
                </a:lnTo>
                <a:lnTo>
                  <a:pt x="23813" y="1452563"/>
                </a:lnTo>
                <a:lnTo>
                  <a:pt x="0" y="1285875"/>
                </a:lnTo>
                <a:lnTo>
                  <a:pt x="285750" y="309563"/>
                </a:lnTo>
                <a:lnTo>
                  <a:pt x="466725" y="0"/>
                </a:lnTo>
                <a:close/>
              </a:path>
            </a:pathLst>
          </a:cu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lt1"/>
              </a:solidFill>
              <a:effectLst/>
              <a:uLnTx/>
              <a:uFillTx/>
              <a:latin typeface="+mn-lt"/>
              <a:ea typeface="+mn-ea"/>
              <a:cs typeface="+mn-cs"/>
            </a:endParaRPr>
          </a:p>
        </p:txBody>
      </p:sp>
      <p:graphicFrame>
        <p:nvGraphicFramePr>
          <p:cNvPr id="187440" name="Object 2"/>
          <p:cNvGraphicFramePr/>
          <p:nvPr/>
        </p:nvGraphicFramePr>
        <p:xfrm>
          <a:off x="3819525" y="3441700"/>
          <a:ext cx="1022350" cy="288925"/>
        </p:xfrm>
        <a:graphic>
          <a:graphicData uri="http://schemas.openxmlformats.org/presentationml/2006/ole">
            <mc:AlternateContent xmlns:mc="http://schemas.openxmlformats.org/markup-compatibility/2006">
              <mc:Choice xmlns:v="urn:schemas-microsoft-com:vml" Requires="v">
                <p:oleObj spid="_x0000_s3227" name="" r:id="rId1" imgW="631190" imgH="177800" progId="Equation.Ribbit">
                  <p:embed/>
                </p:oleObj>
              </mc:Choice>
              <mc:Fallback>
                <p:oleObj name="" r:id="rId1" imgW="631190" imgH="177800" progId="Equation.Ribbit">
                  <p:embed/>
                  <p:pic>
                    <p:nvPicPr>
                      <p:cNvPr id="0" name="图片 3226"/>
                      <p:cNvPicPr/>
                      <p:nvPr/>
                    </p:nvPicPr>
                    <p:blipFill>
                      <a:blip r:embed="rId2"/>
                      <a:stretch>
                        <a:fillRect/>
                      </a:stretch>
                    </p:blipFill>
                    <p:spPr>
                      <a:xfrm>
                        <a:off x="3819525" y="3441700"/>
                        <a:ext cx="1022350" cy="288925"/>
                      </a:xfrm>
                      <a:prstGeom prst="rect">
                        <a:avLst/>
                      </a:prstGeom>
                      <a:noFill/>
                      <a:ln w="38100">
                        <a:noFill/>
                        <a:miter/>
                      </a:ln>
                    </p:spPr>
                  </p:pic>
                </p:oleObj>
              </mc:Fallback>
            </mc:AlternateContent>
          </a:graphicData>
        </a:graphic>
      </p:graphicFrame>
      <p:sp>
        <p:nvSpPr>
          <p:cNvPr id="52" name="右箭头 51"/>
          <p:cNvSpPr/>
          <p:nvPr/>
        </p:nvSpPr>
        <p:spPr>
          <a:xfrm>
            <a:off x="3673475" y="3816350"/>
            <a:ext cx="1430338" cy="231775"/>
          </a:xfrm>
          <a:prstGeom prst="rightArrow">
            <a:avLst>
              <a:gd name="adj1" fmla="val 26304"/>
              <a:gd name="adj2" fmla="val 7988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lt1"/>
              </a:solidFill>
              <a:effectLst/>
              <a:uLnTx/>
              <a:uFillTx/>
              <a:latin typeface="+mn-lt"/>
              <a:ea typeface="+mn-ea"/>
              <a:cs typeface="+mn-cs"/>
            </a:endParaRPr>
          </a:p>
        </p:txBody>
      </p:sp>
      <p:sp>
        <p:nvSpPr>
          <p:cNvPr id="187442"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三、非线性支持向量机</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187443" name="矩形 56"/>
          <p:cNvSpPr/>
          <p:nvPr/>
        </p:nvSpPr>
        <p:spPr>
          <a:xfrm>
            <a:off x="2209800" y="1762125"/>
            <a:ext cx="3790950" cy="523875"/>
          </a:xfrm>
          <a:prstGeom prst="rect">
            <a:avLst/>
          </a:prstGeom>
          <a:noFill/>
          <a:ln w="9525">
            <a:noFill/>
          </a:ln>
        </p:spPr>
        <p:txBody>
          <a:bodyPr wrap="none"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异或问题的非线性映射</a:t>
            </a:r>
            <a:endParaRPr lang="zh-CN" altLang="en-US" dirty="0">
              <a:latin typeface="Times New Roman" panose="02020603050405020304" pitchFamily="18" charset="0"/>
              <a:ea typeface="黑体" panose="02010609060101010101" pitchFamily="49"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9441" name="内容占位符 2"/>
          <p:cNvSpPr>
            <a:spLocks noGrp="1"/>
          </p:cNvSpPr>
          <p:nvPr>
            <p:ph idx="1"/>
          </p:nvPr>
        </p:nvSpPr>
        <p:spPr>
          <a:xfrm>
            <a:off x="260350" y="1266825"/>
            <a:ext cx="8616950" cy="403225"/>
          </a:xfrm>
          <a:ln/>
        </p:spPr>
        <p:txBody>
          <a:bodyPr vert="horz" wrap="square" lIns="90488" tIns="44450" rIns="90488" bIns="44450" anchor="t" anchorCtr="0"/>
          <a:p>
            <a:r>
              <a:rPr lang="zh-CN" altLang="en-US" sz="2400" dirty="0">
                <a:ea typeface="宋体" panose="02010600030101010101" pitchFamily="2" charset="-122"/>
              </a:rPr>
              <a:t>设样本   映射后的向量为       </a:t>
            </a:r>
            <a:r>
              <a:rPr lang="en-US" altLang="zh-CN" sz="2400" dirty="0">
                <a:ea typeface="宋体" panose="02010600030101010101" pitchFamily="2" charset="-122"/>
              </a:rPr>
              <a:t>, </a:t>
            </a:r>
            <a:r>
              <a:rPr lang="zh-CN" altLang="en-US" sz="2400" dirty="0">
                <a:ea typeface="宋体" panose="02010600030101010101" pitchFamily="2" charset="-122"/>
              </a:rPr>
              <a:t>决策边界为                        </a:t>
            </a:r>
            <a:r>
              <a:rPr lang="en-US" altLang="zh-CN" dirty="0">
                <a:ea typeface="宋体" panose="02010600030101010101" pitchFamily="2" charset="-122"/>
              </a:rPr>
              <a:t>.</a:t>
            </a:r>
            <a:endParaRPr lang="zh-CN" altLang="en-US" dirty="0">
              <a:ea typeface="宋体" panose="02010600030101010101" pitchFamily="2" charset="-122"/>
            </a:endParaRPr>
          </a:p>
        </p:txBody>
      </p:sp>
      <p:graphicFrame>
        <p:nvGraphicFramePr>
          <p:cNvPr id="189442" name="Object 2"/>
          <p:cNvGraphicFramePr/>
          <p:nvPr/>
        </p:nvGraphicFramePr>
        <p:xfrm>
          <a:off x="1577975" y="1481138"/>
          <a:ext cx="207963" cy="250825"/>
        </p:xfrm>
        <a:graphic>
          <a:graphicData uri="http://schemas.openxmlformats.org/presentationml/2006/ole">
            <mc:AlternateContent xmlns:mc="http://schemas.openxmlformats.org/markup-compatibility/2006">
              <mc:Choice xmlns:v="urn:schemas-microsoft-com:vml" Requires="v">
                <p:oleObj spid="_x0000_s3245" name="" r:id="rId1" imgW="100330" imgH="120650" progId="Equation.Ribbit">
                  <p:embed/>
                </p:oleObj>
              </mc:Choice>
              <mc:Fallback>
                <p:oleObj name="" r:id="rId1" imgW="100330" imgH="120650" progId="Equation.Ribbit">
                  <p:embed/>
                  <p:pic>
                    <p:nvPicPr>
                      <p:cNvPr id="0" name="图片 3244"/>
                      <p:cNvPicPr/>
                      <p:nvPr/>
                    </p:nvPicPr>
                    <p:blipFill>
                      <a:blip r:embed="rId2"/>
                      <a:stretch>
                        <a:fillRect/>
                      </a:stretch>
                    </p:blipFill>
                    <p:spPr>
                      <a:xfrm>
                        <a:off x="1577975" y="1481138"/>
                        <a:ext cx="207963" cy="250825"/>
                      </a:xfrm>
                      <a:prstGeom prst="rect">
                        <a:avLst/>
                      </a:prstGeom>
                      <a:noFill/>
                      <a:ln w="38100">
                        <a:noFill/>
                        <a:miter/>
                      </a:ln>
                    </p:spPr>
                  </p:pic>
                </p:oleObj>
              </mc:Fallback>
            </mc:AlternateContent>
          </a:graphicData>
        </a:graphic>
      </p:graphicFrame>
      <p:graphicFrame>
        <p:nvGraphicFramePr>
          <p:cNvPr id="189443" name="Object 3"/>
          <p:cNvGraphicFramePr/>
          <p:nvPr/>
        </p:nvGraphicFramePr>
        <p:xfrm>
          <a:off x="3951288" y="1371600"/>
          <a:ext cx="544512" cy="323850"/>
        </p:xfrm>
        <a:graphic>
          <a:graphicData uri="http://schemas.openxmlformats.org/presentationml/2006/ole">
            <mc:AlternateContent xmlns:mc="http://schemas.openxmlformats.org/markup-compatibility/2006">
              <mc:Choice xmlns:v="urn:schemas-microsoft-com:vml" Requires="v">
                <p:oleObj spid="_x0000_s3243" name="" r:id="rId3" imgW="295910" imgH="176530" progId="Equation.Ribbit">
                  <p:embed/>
                </p:oleObj>
              </mc:Choice>
              <mc:Fallback>
                <p:oleObj name="" r:id="rId3" imgW="295910" imgH="176530" progId="Equation.Ribbit">
                  <p:embed/>
                  <p:pic>
                    <p:nvPicPr>
                      <p:cNvPr id="0" name="图片 3242"/>
                      <p:cNvPicPr/>
                      <p:nvPr/>
                    </p:nvPicPr>
                    <p:blipFill>
                      <a:blip r:embed="rId4"/>
                      <a:stretch>
                        <a:fillRect/>
                      </a:stretch>
                    </p:blipFill>
                    <p:spPr>
                      <a:xfrm>
                        <a:off x="3951288" y="1371600"/>
                        <a:ext cx="544512" cy="323850"/>
                      </a:xfrm>
                      <a:prstGeom prst="rect">
                        <a:avLst/>
                      </a:prstGeom>
                      <a:noFill/>
                      <a:ln w="38100">
                        <a:noFill/>
                        <a:miter/>
                      </a:ln>
                    </p:spPr>
                  </p:pic>
                </p:oleObj>
              </mc:Fallback>
            </mc:AlternateContent>
          </a:graphicData>
        </a:graphic>
      </p:graphicFrame>
      <p:graphicFrame>
        <p:nvGraphicFramePr>
          <p:cNvPr id="189444" name="Object 4"/>
          <p:cNvGraphicFramePr/>
          <p:nvPr/>
        </p:nvGraphicFramePr>
        <p:xfrm>
          <a:off x="6248400" y="1371600"/>
          <a:ext cx="2359025" cy="365125"/>
        </p:xfrm>
        <a:graphic>
          <a:graphicData uri="http://schemas.openxmlformats.org/presentationml/2006/ole">
            <mc:AlternateContent xmlns:mc="http://schemas.openxmlformats.org/markup-compatibility/2006">
              <mc:Choice xmlns:v="urn:schemas-microsoft-com:vml" Requires="v">
                <p:oleObj spid="_x0000_s3232" name="" r:id="rId5" imgW="1280160" imgH="198120" progId="Equation.Ribbit">
                  <p:embed/>
                </p:oleObj>
              </mc:Choice>
              <mc:Fallback>
                <p:oleObj name="" r:id="rId5" imgW="1280160" imgH="198120" progId="Equation.Ribbit">
                  <p:embed/>
                  <p:pic>
                    <p:nvPicPr>
                      <p:cNvPr id="0" name="图片 3231"/>
                      <p:cNvPicPr/>
                      <p:nvPr/>
                    </p:nvPicPr>
                    <p:blipFill>
                      <a:blip r:embed="rId6"/>
                      <a:stretch>
                        <a:fillRect/>
                      </a:stretch>
                    </p:blipFill>
                    <p:spPr>
                      <a:xfrm>
                        <a:off x="6248400" y="1371600"/>
                        <a:ext cx="2359025" cy="365125"/>
                      </a:xfrm>
                      <a:prstGeom prst="rect">
                        <a:avLst/>
                      </a:prstGeom>
                      <a:noFill/>
                      <a:ln w="38100">
                        <a:noFill/>
                        <a:miter/>
                      </a:ln>
                    </p:spPr>
                  </p:pic>
                </p:oleObj>
              </mc:Fallback>
            </mc:AlternateContent>
          </a:graphicData>
        </a:graphic>
      </p:graphicFrame>
      <p:sp>
        <p:nvSpPr>
          <p:cNvPr id="189445" name="内容占位符 3"/>
          <p:cNvSpPr txBox="1"/>
          <p:nvPr/>
        </p:nvSpPr>
        <p:spPr>
          <a:xfrm>
            <a:off x="433388" y="2332038"/>
            <a:ext cx="1352550" cy="450850"/>
          </a:xfrm>
          <a:prstGeom prst="rect">
            <a:avLst/>
          </a:prstGeom>
          <a:noFill/>
          <a:ln w="9525">
            <a:noFill/>
          </a:ln>
        </p:spPr>
        <p:txBody>
          <a:bodyPr tIns="46800" anchor="t" anchorCtr="0"/>
          <a:p>
            <a:pPr>
              <a:lnSpc>
                <a:spcPct val="90000"/>
              </a:lnSpc>
              <a:spcBef>
                <a:spcPts val="1000"/>
              </a:spcBef>
              <a:buClr>
                <a:schemeClr val="tx2"/>
              </a:buClr>
              <a:buFont typeface="Wingdings" panose="05000000000000000000" pitchFamily="2" charset="2"/>
            </a:pPr>
            <a:r>
              <a:rPr lang="zh-CN" altLang="en-US" sz="2200" dirty="0">
                <a:latin typeface="Verdana" panose="020B0604030504040204" pitchFamily="34" charset="0"/>
                <a:ea typeface="幼圆" panose="02010509060101010101" pitchFamily="49" charset="-122"/>
              </a:rPr>
              <a:t>原始问题</a:t>
            </a:r>
            <a:endParaRPr lang="zh-CN" altLang="en-US" sz="2200" dirty="0">
              <a:latin typeface="Verdana" panose="020B0604030504040204" pitchFamily="34" charset="0"/>
              <a:ea typeface="幼圆" panose="02010509060101010101" pitchFamily="49" charset="-122"/>
            </a:endParaRPr>
          </a:p>
        </p:txBody>
      </p:sp>
      <p:sp>
        <p:nvSpPr>
          <p:cNvPr id="189446" name="内容占位符 3"/>
          <p:cNvSpPr txBox="1"/>
          <p:nvPr/>
        </p:nvSpPr>
        <p:spPr>
          <a:xfrm>
            <a:off x="433388" y="4017963"/>
            <a:ext cx="1352550" cy="450850"/>
          </a:xfrm>
          <a:prstGeom prst="rect">
            <a:avLst/>
          </a:prstGeom>
          <a:noFill/>
          <a:ln w="9525">
            <a:noFill/>
          </a:ln>
        </p:spPr>
        <p:txBody>
          <a:bodyPr tIns="46800" anchor="t" anchorCtr="0"/>
          <a:p>
            <a:pPr>
              <a:lnSpc>
                <a:spcPct val="90000"/>
              </a:lnSpc>
              <a:spcBef>
                <a:spcPts val="1000"/>
              </a:spcBef>
              <a:buClr>
                <a:schemeClr val="tx2"/>
              </a:buClr>
              <a:buFont typeface="Wingdings" panose="05000000000000000000" pitchFamily="2" charset="2"/>
            </a:pPr>
            <a:r>
              <a:rPr lang="zh-CN" altLang="en-US" sz="2200" dirty="0">
                <a:latin typeface="Verdana" panose="020B0604030504040204" pitchFamily="34" charset="0"/>
                <a:ea typeface="幼圆" panose="02010509060101010101" pitchFamily="49" charset="-122"/>
              </a:rPr>
              <a:t>对偶问题</a:t>
            </a:r>
            <a:endParaRPr lang="zh-CN" altLang="en-US" sz="2200" dirty="0">
              <a:latin typeface="Verdana" panose="020B0604030504040204" pitchFamily="34" charset="0"/>
              <a:ea typeface="幼圆" panose="02010509060101010101" pitchFamily="49" charset="-122"/>
            </a:endParaRPr>
          </a:p>
        </p:txBody>
      </p:sp>
      <p:sp>
        <p:nvSpPr>
          <p:cNvPr id="189447"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三、非线性支持向量机</a:t>
            </a:r>
            <a:endParaRPr lang="zh-CN" altLang="en-US" sz="3600" dirty="0">
              <a:solidFill>
                <a:srgbClr val="0000CC"/>
              </a:solidFill>
              <a:latin typeface="楷体" panose="02010609060101010101" pitchFamily="49" charset="-122"/>
              <a:ea typeface="楷体" panose="02010609060101010101" pitchFamily="49" charset="-122"/>
            </a:endParaRPr>
          </a:p>
        </p:txBody>
      </p:sp>
      <p:sp>
        <p:nvSpPr>
          <p:cNvPr id="189448" name="内容占位符 3"/>
          <p:cNvSpPr txBox="1"/>
          <p:nvPr/>
        </p:nvSpPr>
        <p:spPr>
          <a:xfrm>
            <a:off x="474663" y="5562600"/>
            <a:ext cx="1354137" cy="450850"/>
          </a:xfrm>
          <a:prstGeom prst="rect">
            <a:avLst/>
          </a:prstGeom>
          <a:noFill/>
          <a:ln w="9525">
            <a:noFill/>
          </a:ln>
        </p:spPr>
        <p:txBody>
          <a:bodyPr tIns="46800" anchor="t" anchorCtr="0"/>
          <a:p>
            <a:pPr>
              <a:lnSpc>
                <a:spcPct val="90000"/>
              </a:lnSpc>
              <a:spcBef>
                <a:spcPts val="1000"/>
              </a:spcBef>
              <a:buClr>
                <a:schemeClr val="tx2"/>
              </a:buClr>
              <a:buFont typeface="Wingdings" panose="05000000000000000000" pitchFamily="2" charset="2"/>
            </a:pPr>
            <a:r>
              <a:rPr lang="zh-CN" altLang="en-US" sz="2200" dirty="0">
                <a:latin typeface="Verdana" panose="020B0604030504040204" pitchFamily="34" charset="0"/>
                <a:ea typeface="幼圆" panose="02010509060101010101" pitchFamily="49" charset="-122"/>
              </a:rPr>
              <a:t>预测模型</a:t>
            </a:r>
            <a:endParaRPr lang="zh-CN" altLang="en-US" sz="2200" dirty="0">
              <a:latin typeface="Verdana" panose="020B0604030504040204" pitchFamily="34" charset="0"/>
              <a:ea typeface="幼圆" panose="02010509060101010101" pitchFamily="49" charset="-122"/>
            </a:endParaRPr>
          </a:p>
        </p:txBody>
      </p:sp>
      <p:graphicFrame>
        <p:nvGraphicFramePr>
          <p:cNvPr id="189449" name="对象 1"/>
          <p:cNvGraphicFramePr/>
          <p:nvPr/>
        </p:nvGraphicFramePr>
        <p:xfrm>
          <a:off x="2362200" y="1870075"/>
          <a:ext cx="1824038" cy="687388"/>
        </p:xfrm>
        <a:graphic>
          <a:graphicData uri="http://schemas.openxmlformats.org/presentationml/2006/ole">
            <mc:AlternateContent xmlns:mc="http://schemas.openxmlformats.org/markup-compatibility/2006">
              <mc:Choice xmlns:v="urn:schemas-microsoft-com:vml" Requires="v">
                <p:oleObj spid="_x0000_s3239" name="" r:id="rId7" imgW="670560" imgH="326390" progId="Equation.Ribbit">
                  <p:embed/>
                </p:oleObj>
              </mc:Choice>
              <mc:Fallback>
                <p:oleObj name="" r:id="rId7" imgW="670560" imgH="326390" progId="Equation.Ribbit">
                  <p:embed/>
                  <p:pic>
                    <p:nvPicPr>
                      <p:cNvPr id="0" name="图片 3238"/>
                      <p:cNvPicPr/>
                      <p:nvPr/>
                    </p:nvPicPr>
                    <p:blipFill>
                      <a:blip r:embed="rId8"/>
                      <a:stretch>
                        <a:fillRect/>
                      </a:stretch>
                    </p:blipFill>
                    <p:spPr>
                      <a:xfrm>
                        <a:off x="2362200" y="1870075"/>
                        <a:ext cx="1824038" cy="687388"/>
                      </a:xfrm>
                      <a:prstGeom prst="rect">
                        <a:avLst/>
                      </a:prstGeom>
                      <a:noFill/>
                      <a:ln w="38100">
                        <a:noFill/>
                        <a:miter/>
                      </a:ln>
                    </p:spPr>
                  </p:pic>
                </p:oleObj>
              </mc:Fallback>
            </mc:AlternateContent>
          </a:graphicData>
        </a:graphic>
      </p:graphicFrame>
      <p:graphicFrame>
        <p:nvGraphicFramePr>
          <p:cNvPr id="189450" name="对象 2"/>
          <p:cNvGraphicFramePr/>
          <p:nvPr/>
        </p:nvGraphicFramePr>
        <p:xfrm>
          <a:off x="2354263" y="2719388"/>
          <a:ext cx="4513262" cy="428625"/>
        </p:xfrm>
        <a:graphic>
          <a:graphicData uri="http://schemas.openxmlformats.org/presentationml/2006/ole">
            <mc:AlternateContent xmlns:mc="http://schemas.openxmlformats.org/markup-compatibility/2006">
              <mc:Choice xmlns:v="urn:schemas-microsoft-com:vml" Requires="v">
                <p:oleObj spid="_x0000_s3231" name="" r:id="rId9" imgW="2545080" imgH="191770" progId="Equation.Ribbit">
                  <p:embed/>
                </p:oleObj>
              </mc:Choice>
              <mc:Fallback>
                <p:oleObj name="" r:id="rId9" imgW="2545080" imgH="191770" progId="Equation.Ribbit">
                  <p:embed/>
                  <p:pic>
                    <p:nvPicPr>
                      <p:cNvPr id="0" name="图片 3230"/>
                      <p:cNvPicPr/>
                      <p:nvPr/>
                    </p:nvPicPr>
                    <p:blipFill>
                      <a:blip r:embed="rId10"/>
                      <a:stretch>
                        <a:fillRect/>
                      </a:stretch>
                    </p:blipFill>
                    <p:spPr>
                      <a:xfrm>
                        <a:off x="2354263" y="2719388"/>
                        <a:ext cx="4513262" cy="428625"/>
                      </a:xfrm>
                      <a:prstGeom prst="rect">
                        <a:avLst/>
                      </a:prstGeom>
                      <a:noFill/>
                      <a:ln w="38100">
                        <a:noFill/>
                        <a:miter/>
                      </a:ln>
                    </p:spPr>
                  </p:pic>
                </p:oleObj>
              </mc:Fallback>
            </mc:AlternateContent>
          </a:graphicData>
        </a:graphic>
      </p:graphicFrame>
      <p:graphicFrame>
        <p:nvGraphicFramePr>
          <p:cNvPr id="189451" name="对象 3"/>
          <p:cNvGraphicFramePr/>
          <p:nvPr/>
        </p:nvGraphicFramePr>
        <p:xfrm>
          <a:off x="2435225" y="3438525"/>
          <a:ext cx="4732338" cy="828675"/>
        </p:xfrm>
        <a:graphic>
          <a:graphicData uri="http://schemas.openxmlformats.org/presentationml/2006/ole">
            <mc:AlternateContent xmlns:mc="http://schemas.openxmlformats.org/markup-compatibility/2006">
              <mc:Choice xmlns:v="urn:schemas-microsoft-com:vml" Requires="v">
                <p:oleObj spid="_x0000_s3233" name="" r:id="rId11" imgW="2608580" imgH="434340" progId="Equation.Ribbit">
                  <p:embed/>
                </p:oleObj>
              </mc:Choice>
              <mc:Fallback>
                <p:oleObj name="" r:id="rId11" imgW="2608580" imgH="434340" progId="Equation.Ribbit">
                  <p:embed/>
                  <p:pic>
                    <p:nvPicPr>
                      <p:cNvPr id="0" name="图片 3232"/>
                      <p:cNvPicPr/>
                      <p:nvPr/>
                    </p:nvPicPr>
                    <p:blipFill>
                      <a:blip r:embed="rId12"/>
                      <a:stretch>
                        <a:fillRect/>
                      </a:stretch>
                    </p:blipFill>
                    <p:spPr>
                      <a:xfrm>
                        <a:off x="2435225" y="3438525"/>
                        <a:ext cx="4732338" cy="828675"/>
                      </a:xfrm>
                      <a:prstGeom prst="rect">
                        <a:avLst/>
                      </a:prstGeom>
                      <a:noFill/>
                      <a:ln w="38100">
                        <a:noFill/>
                        <a:miter/>
                      </a:ln>
                    </p:spPr>
                  </p:pic>
                </p:oleObj>
              </mc:Fallback>
            </mc:AlternateContent>
          </a:graphicData>
        </a:graphic>
      </p:graphicFrame>
      <p:graphicFrame>
        <p:nvGraphicFramePr>
          <p:cNvPr id="189452" name="对象 4"/>
          <p:cNvGraphicFramePr/>
          <p:nvPr/>
        </p:nvGraphicFramePr>
        <p:xfrm>
          <a:off x="2284413" y="4343400"/>
          <a:ext cx="4543425" cy="762000"/>
        </p:xfrm>
        <a:graphic>
          <a:graphicData uri="http://schemas.openxmlformats.org/presentationml/2006/ole">
            <mc:AlternateContent xmlns:mc="http://schemas.openxmlformats.org/markup-compatibility/2006">
              <mc:Choice xmlns:v="urn:schemas-microsoft-com:vml" Requires="v">
                <p:oleObj spid="_x0000_s3240" name="" r:id="rId13" imgW="2537460" imgH="407670" progId="Equation.Ribbit">
                  <p:embed/>
                </p:oleObj>
              </mc:Choice>
              <mc:Fallback>
                <p:oleObj name="" r:id="rId13" imgW="2537460" imgH="407670" progId="Equation.Ribbit">
                  <p:embed/>
                  <p:pic>
                    <p:nvPicPr>
                      <p:cNvPr id="0" name="图片 3239"/>
                      <p:cNvPicPr/>
                      <p:nvPr/>
                    </p:nvPicPr>
                    <p:blipFill>
                      <a:blip r:embed="rId14"/>
                      <a:stretch>
                        <a:fillRect/>
                      </a:stretch>
                    </p:blipFill>
                    <p:spPr>
                      <a:xfrm>
                        <a:off x="2284413" y="4343400"/>
                        <a:ext cx="4543425" cy="762000"/>
                      </a:xfrm>
                      <a:prstGeom prst="rect">
                        <a:avLst/>
                      </a:prstGeom>
                      <a:noFill/>
                      <a:ln w="38100">
                        <a:noFill/>
                        <a:miter/>
                      </a:ln>
                    </p:spPr>
                  </p:pic>
                </p:oleObj>
              </mc:Fallback>
            </mc:AlternateContent>
          </a:graphicData>
        </a:graphic>
      </p:graphicFrame>
      <p:graphicFrame>
        <p:nvGraphicFramePr>
          <p:cNvPr id="189453" name="对象 5"/>
          <p:cNvGraphicFramePr/>
          <p:nvPr/>
        </p:nvGraphicFramePr>
        <p:xfrm>
          <a:off x="2351088" y="5291138"/>
          <a:ext cx="5345112" cy="993775"/>
        </p:xfrm>
        <a:graphic>
          <a:graphicData uri="http://schemas.openxmlformats.org/presentationml/2006/ole">
            <mc:AlternateContent xmlns:mc="http://schemas.openxmlformats.org/markup-compatibility/2006">
              <mc:Choice xmlns:v="urn:schemas-microsoft-com:vml" Requires="v">
                <p:oleObj spid="_x0000_s3234" name="" r:id="rId15" imgW="2767330" imgH="407670" progId="Equation.Ribbit">
                  <p:embed/>
                </p:oleObj>
              </mc:Choice>
              <mc:Fallback>
                <p:oleObj name="" r:id="rId15" imgW="2767330" imgH="407670" progId="Equation.Ribbit">
                  <p:embed/>
                  <p:pic>
                    <p:nvPicPr>
                      <p:cNvPr id="0" name="图片 3233"/>
                      <p:cNvPicPr/>
                      <p:nvPr/>
                    </p:nvPicPr>
                    <p:blipFill>
                      <a:blip r:embed="rId16"/>
                      <a:stretch>
                        <a:fillRect/>
                      </a:stretch>
                    </p:blipFill>
                    <p:spPr>
                      <a:xfrm>
                        <a:off x="2351088" y="5291138"/>
                        <a:ext cx="5345112" cy="993775"/>
                      </a:xfrm>
                      <a:prstGeom prst="rect">
                        <a:avLst/>
                      </a:prstGeom>
                      <a:noFill/>
                      <a:ln w="38100">
                        <a:noFill/>
                        <a:miter/>
                      </a:ln>
                    </p:spPr>
                  </p:pic>
                </p:oleObj>
              </mc:Fallback>
            </mc:AlternateContent>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1489" name="内容占位符 2"/>
          <p:cNvSpPr>
            <a:spLocks noGrp="1"/>
          </p:cNvSpPr>
          <p:nvPr>
            <p:ph idx="1"/>
          </p:nvPr>
        </p:nvSpPr>
        <p:spPr>
          <a:xfrm>
            <a:off x="411163" y="1143000"/>
            <a:ext cx="8428037" cy="5181600"/>
          </a:xfrm>
          <a:ln/>
        </p:spPr>
        <p:txBody>
          <a:bodyPr vert="horz" wrap="square" lIns="90488" tIns="44450" rIns="90488" bIns="44450" anchor="t" anchorCtr="0"/>
          <a:p>
            <a:r>
              <a:rPr lang="zh-CN" altLang="en-US" dirty="0">
                <a:ea typeface="宋体" panose="02010600030101010101" pitchFamily="2" charset="-122"/>
              </a:rPr>
              <a:t>求解上面的优化问题，涉及到计算               ，这是样本    与    映射到特征空间之后的内积。由于特征空间维数可能很高，甚至可能是无穷维，因此直接计算               通常是非常困难的。为了避开这个障碍，一个基本的想法是：不显式地设计映射</a:t>
            </a:r>
            <a:r>
              <a:rPr lang="en-US" altLang="zh-CN" dirty="0">
                <a:ea typeface="宋体" panose="02010600030101010101" pitchFamily="2" charset="-122"/>
              </a:rPr>
              <a:t>   </a:t>
            </a:r>
            <a:r>
              <a:rPr lang="zh-CN" altLang="en-US" dirty="0">
                <a:ea typeface="宋体" panose="02010600030101010101" pitchFamily="2" charset="-122"/>
              </a:rPr>
              <a:t>   ，而是设计一个核函数：</a:t>
            </a:r>
            <a:endParaRPr lang="en-US" altLang="zh-CN" dirty="0">
              <a:solidFill>
                <a:schemeClr val="tx2"/>
              </a:solidFill>
              <a:ea typeface="宋体" panose="02010600030101010101" pitchFamily="2" charset="-122"/>
            </a:endParaRPr>
          </a:p>
          <a:p>
            <a:endParaRPr lang="en-US" altLang="zh-CN" dirty="0">
              <a:solidFill>
                <a:schemeClr val="tx2"/>
              </a:solidFill>
              <a:ea typeface="宋体" panose="02010600030101010101" pitchFamily="2" charset="-122"/>
            </a:endParaRPr>
          </a:p>
          <a:p>
            <a:r>
              <a:rPr lang="zh-CN" altLang="en-US" dirty="0">
                <a:ea typeface="宋体" panose="02010600030101010101" pitchFamily="2" charset="-122"/>
              </a:rPr>
              <a:t>    和   在高维特征空间的内积等于它们在原始样本空间中通过核函数          计算的结果。有了这样的核函数，我们就不必直接去计算高维甚至无穷维特征空间中的内积了。</a:t>
            </a:r>
            <a:endParaRPr lang="en-US" altLang="zh-CN" dirty="0">
              <a:ea typeface="宋体" panose="02010600030101010101" pitchFamily="2" charset="-122"/>
            </a:endParaRPr>
          </a:p>
        </p:txBody>
      </p:sp>
      <p:sp>
        <p:nvSpPr>
          <p:cNvPr id="191490"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三、非线性支持向量机</a:t>
            </a:r>
            <a:endParaRPr lang="zh-CN" altLang="en-US" sz="3600" dirty="0">
              <a:solidFill>
                <a:srgbClr val="0000CC"/>
              </a:solidFill>
              <a:latin typeface="楷体" panose="02010609060101010101" pitchFamily="49" charset="-122"/>
              <a:ea typeface="楷体" panose="02010609060101010101" pitchFamily="49" charset="-122"/>
            </a:endParaRPr>
          </a:p>
        </p:txBody>
      </p:sp>
      <p:graphicFrame>
        <p:nvGraphicFramePr>
          <p:cNvPr id="191491" name="Object 2"/>
          <p:cNvGraphicFramePr/>
          <p:nvPr/>
        </p:nvGraphicFramePr>
        <p:xfrm>
          <a:off x="1524000" y="1676400"/>
          <a:ext cx="241300" cy="239713"/>
        </p:xfrm>
        <a:graphic>
          <a:graphicData uri="http://schemas.openxmlformats.org/presentationml/2006/ole">
            <mc:AlternateContent xmlns:mc="http://schemas.openxmlformats.org/markup-compatibility/2006">
              <mc:Choice xmlns:v="urn:schemas-microsoft-com:vml" Requires="v">
                <p:oleObj spid="_x0000_s3246" name="" r:id="rId1" imgW="121285" imgH="121285" progId="Equation.Ribbit">
                  <p:embed/>
                </p:oleObj>
              </mc:Choice>
              <mc:Fallback>
                <p:oleObj name="" r:id="rId1" imgW="121285" imgH="121285" progId="Equation.Ribbit">
                  <p:embed/>
                  <p:pic>
                    <p:nvPicPr>
                      <p:cNvPr id="0" name="图片 3245"/>
                      <p:cNvPicPr/>
                      <p:nvPr/>
                    </p:nvPicPr>
                    <p:blipFill>
                      <a:blip r:embed="rId2"/>
                      <a:stretch>
                        <a:fillRect/>
                      </a:stretch>
                    </p:blipFill>
                    <p:spPr>
                      <a:xfrm>
                        <a:off x="1524000" y="1676400"/>
                        <a:ext cx="241300" cy="239713"/>
                      </a:xfrm>
                      <a:prstGeom prst="rect">
                        <a:avLst/>
                      </a:prstGeom>
                      <a:noFill/>
                      <a:ln w="38100">
                        <a:noFill/>
                        <a:miter/>
                      </a:ln>
                    </p:spPr>
                  </p:pic>
                </p:oleObj>
              </mc:Fallback>
            </mc:AlternateContent>
          </a:graphicData>
        </a:graphic>
      </p:graphicFrame>
      <p:graphicFrame>
        <p:nvGraphicFramePr>
          <p:cNvPr id="191492" name="Object 3"/>
          <p:cNvGraphicFramePr/>
          <p:nvPr/>
        </p:nvGraphicFramePr>
        <p:xfrm>
          <a:off x="2362200" y="1676400"/>
          <a:ext cx="258763" cy="268288"/>
        </p:xfrm>
        <a:graphic>
          <a:graphicData uri="http://schemas.openxmlformats.org/presentationml/2006/ole">
            <mc:AlternateContent xmlns:mc="http://schemas.openxmlformats.org/markup-compatibility/2006">
              <mc:Choice xmlns:v="urn:schemas-microsoft-com:vml" Requires="v">
                <p:oleObj spid="_x0000_s3237" name="" r:id="rId3" imgW="129540" imgH="134620" progId="Equation.Ribbit">
                  <p:embed/>
                </p:oleObj>
              </mc:Choice>
              <mc:Fallback>
                <p:oleObj name="" r:id="rId3" imgW="129540" imgH="134620" progId="Equation.Ribbit">
                  <p:embed/>
                  <p:pic>
                    <p:nvPicPr>
                      <p:cNvPr id="0" name="图片 3236"/>
                      <p:cNvPicPr/>
                      <p:nvPr/>
                    </p:nvPicPr>
                    <p:blipFill>
                      <a:blip r:embed="rId4"/>
                      <a:stretch>
                        <a:fillRect/>
                      </a:stretch>
                    </p:blipFill>
                    <p:spPr>
                      <a:xfrm>
                        <a:off x="2362200" y="1676400"/>
                        <a:ext cx="258763" cy="268288"/>
                      </a:xfrm>
                      <a:prstGeom prst="rect">
                        <a:avLst/>
                      </a:prstGeom>
                      <a:noFill/>
                      <a:ln w="38100">
                        <a:noFill/>
                        <a:miter/>
                      </a:ln>
                    </p:spPr>
                  </p:pic>
                </p:oleObj>
              </mc:Fallback>
            </mc:AlternateContent>
          </a:graphicData>
        </a:graphic>
      </p:graphicFrame>
      <p:graphicFrame>
        <p:nvGraphicFramePr>
          <p:cNvPr id="191493" name="Object 4"/>
          <p:cNvGraphicFramePr/>
          <p:nvPr/>
        </p:nvGraphicFramePr>
        <p:xfrm>
          <a:off x="7620000" y="2895600"/>
          <a:ext cx="471488" cy="349250"/>
        </p:xfrm>
        <a:graphic>
          <a:graphicData uri="http://schemas.openxmlformats.org/presentationml/2006/ole">
            <mc:AlternateContent xmlns:mc="http://schemas.openxmlformats.org/markup-compatibility/2006">
              <mc:Choice xmlns:v="urn:schemas-microsoft-com:vml" Requires="v">
                <p:oleObj spid="_x0000_s3241" name="" r:id="rId5" imgW="238125" imgH="176530" progId="Equation.Ribbit">
                  <p:embed/>
                </p:oleObj>
              </mc:Choice>
              <mc:Fallback>
                <p:oleObj name="" r:id="rId5" imgW="238125" imgH="176530" progId="Equation.Ribbit">
                  <p:embed/>
                  <p:pic>
                    <p:nvPicPr>
                      <p:cNvPr id="0" name="图片 3240"/>
                      <p:cNvPicPr/>
                      <p:nvPr/>
                    </p:nvPicPr>
                    <p:blipFill>
                      <a:blip r:embed="rId6"/>
                      <a:stretch>
                        <a:fillRect/>
                      </a:stretch>
                    </p:blipFill>
                    <p:spPr>
                      <a:xfrm>
                        <a:off x="7620000" y="2895600"/>
                        <a:ext cx="471488" cy="349250"/>
                      </a:xfrm>
                      <a:prstGeom prst="rect">
                        <a:avLst/>
                      </a:prstGeom>
                      <a:noFill/>
                      <a:ln w="38100">
                        <a:noFill/>
                        <a:miter/>
                      </a:ln>
                    </p:spPr>
                  </p:pic>
                </p:oleObj>
              </mc:Fallback>
            </mc:AlternateContent>
          </a:graphicData>
        </a:graphic>
      </p:graphicFrame>
      <p:graphicFrame>
        <p:nvGraphicFramePr>
          <p:cNvPr id="191494" name="Object 5"/>
          <p:cNvGraphicFramePr/>
          <p:nvPr/>
        </p:nvGraphicFramePr>
        <p:xfrm>
          <a:off x="838200" y="4495800"/>
          <a:ext cx="241300" cy="239713"/>
        </p:xfrm>
        <a:graphic>
          <a:graphicData uri="http://schemas.openxmlformats.org/presentationml/2006/ole">
            <mc:AlternateContent xmlns:mc="http://schemas.openxmlformats.org/markup-compatibility/2006">
              <mc:Choice xmlns:v="urn:schemas-microsoft-com:vml" Requires="v">
                <p:oleObj spid="_x0000_s3235" name="" r:id="rId7" imgW="121285" imgH="121285" progId="Equation.Ribbit">
                  <p:embed/>
                </p:oleObj>
              </mc:Choice>
              <mc:Fallback>
                <p:oleObj name="" r:id="rId7" imgW="121285" imgH="121285" progId="Equation.Ribbit">
                  <p:embed/>
                  <p:pic>
                    <p:nvPicPr>
                      <p:cNvPr id="0" name="图片 3234"/>
                      <p:cNvPicPr/>
                      <p:nvPr/>
                    </p:nvPicPr>
                    <p:blipFill>
                      <a:blip r:embed="rId2"/>
                      <a:stretch>
                        <a:fillRect/>
                      </a:stretch>
                    </p:blipFill>
                    <p:spPr>
                      <a:xfrm>
                        <a:off x="838200" y="4495800"/>
                        <a:ext cx="241300" cy="239713"/>
                      </a:xfrm>
                      <a:prstGeom prst="rect">
                        <a:avLst/>
                      </a:prstGeom>
                      <a:noFill/>
                      <a:ln w="38100">
                        <a:noFill/>
                        <a:miter/>
                      </a:ln>
                    </p:spPr>
                  </p:pic>
                </p:oleObj>
              </mc:Fallback>
            </mc:AlternateContent>
          </a:graphicData>
        </a:graphic>
      </p:graphicFrame>
      <p:graphicFrame>
        <p:nvGraphicFramePr>
          <p:cNvPr id="191495" name="Object 6"/>
          <p:cNvGraphicFramePr/>
          <p:nvPr/>
        </p:nvGraphicFramePr>
        <p:xfrm>
          <a:off x="1570038" y="4495800"/>
          <a:ext cx="258762" cy="268288"/>
        </p:xfrm>
        <a:graphic>
          <a:graphicData uri="http://schemas.openxmlformats.org/presentationml/2006/ole">
            <mc:AlternateContent xmlns:mc="http://schemas.openxmlformats.org/markup-compatibility/2006">
              <mc:Choice xmlns:v="urn:schemas-microsoft-com:vml" Requires="v">
                <p:oleObj spid="_x0000_s3242" name="" r:id="rId8" imgW="129540" imgH="134620" progId="Equation.Ribbit">
                  <p:embed/>
                </p:oleObj>
              </mc:Choice>
              <mc:Fallback>
                <p:oleObj name="" r:id="rId8" imgW="129540" imgH="134620" progId="Equation.Ribbit">
                  <p:embed/>
                  <p:pic>
                    <p:nvPicPr>
                      <p:cNvPr id="0" name="图片 3241"/>
                      <p:cNvPicPr/>
                      <p:nvPr/>
                    </p:nvPicPr>
                    <p:blipFill>
                      <a:blip r:embed="rId4"/>
                      <a:stretch>
                        <a:fillRect/>
                      </a:stretch>
                    </p:blipFill>
                    <p:spPr>
                      <a:xfrm>
                        <a:off x="1570038" y="4495800"/>
                        <a:ext cx="258762" cy="268288"/>
                      </a:xfrm>
                      <a:prstGeom prst="rect">
                        <a:avLst/>
                      </a:prstGeom>
                      <a:noFill/>
                      <a:ln w="38100">
                        <a:noFill/>
                        <a:miter/>
                      </a:ln>
                    </p:spPr>
                  </p:pic>
                </p:oleObj>
              </mc:Fallback>
            </mc:AlternateContent>
          </a:graphicData>
        </a:graphic>
      </p:graphicFrame>
      <p:graphicFrame>
        <p:nvGraphicFramePr>
          <p:cNvPr id="191496" name="Object 7"/>
          <p:cNvGraphicFramePr/>
          <p:nvPr/>
        </p:nvGraphicFramePr>
        <p:xfrm>
          <a:off x="3822700" y="4876800"/>
          <a:ext cx="673100" cy="349250"/>
        </p:xfrm>
        <a:graphic>
          <a:graphicData uri="http://schemas.openxmlformats.org/presentationml/2006/ole">
            <mc:AlternateContent xmlns:mc="http://schemas.openxmlformats.org/markup-compatibility/2006">
              <mc:Choice xmlns:v="urn:schemas-microsoft-com:vml" Requires="v">
                <p:oleObj spid="_x0000_s3236" name="" r:id="rId9" imgW="339090" imgH="176530" progId="Equation.Ribbit">
                  <p:embed/>
                </p:oleObj>
              </mc:Choice>
              <mc:Fallback>
                <p:oleObj name="" r:id="rId9" imgW="339090" imgH="176530" progId="Equation.Ribbit">
                  <p:embed/>
                  <p:pic>
                    <p:nvPicPr>
                      <p:cNvPr id="0" name="图片 3235"/>
                      <p:cNvPicPr/>
                      <p:nvPr/>
                    </p:nvPicPr>
                    <p:blipFill>
                      <a:blip r:embed="rId10"/>
                      <a:stretch>
                        <a:fillRect/>
                      </a:stretch>
                    </p:blipFill>
                    <p:spPr>
                      <a:xfrm>
                        <a:off x="3822700" y="4876800"/>
                        <a:ext cx="673100" cy="349250"/>
                      </a:xfrm>
                      <a:prstGeom prst="rect">
                        <a:avLst/>
                      </a:prstGeom>
                      <a:noFill/>
                      <a:ln w="38100">
                        <a:noFill/>
                        <a:miter/>
                      </a:ln>
                    </p:spPr>
                  </p:pic>
                </p:oleObj>
              </mc:Fallback>
            </mc:AlternateContent>
          </a:graphicData>
        </a:graphic>
      </p:graphicFrame>
      <p:graphicFrame>
        <p:nvGraphicFramePr>
          <p:cNvPr id="191497" name="对象 1"/>
          <p:cNvGraphicFramePr/>
          <p:nvPr/>
        </p:nvGraphicFramePr>
        <p:xfrm>
          <a:off x="6164263" y="1217613"/>
          <a:ext cx="1463675" cy="382587"/>
        </p:xfrm>
        <a:graphic>
          <a:graphicData uri="http://schemas.openxmlformats.org/presentationml/2006/ole">
            <mc:AlternateContent xmlns:mc="http://schemas.openxmlformats.org/markup-compatibility/2006">
              <mc:Choice xmlns:v="urn:schemas-microsoft-com:vml" Requires="v">
                <p:oleObj spid="_x0000_s3244" name="" r:id="rId11" imgW="745490" imgH="194310" progId="Equation.Ribbit">
                  <p:embed/>
                </p:oleObj>
              </mc:Choice>
              <mc:Fallback>
                <p:oleObj name="" r:id="rId11" imgW="745490" imgH="194310" progId="Equation.Ribbit">
                  <p:embed/>
                  <p:pic>
                    <p:nvPicPr>
                      <p:cNvPr id="0" name="图片 3243"/>
                      <p:cNvPicPr/>
                      <p:nvPr/>
                    </p:nvPicPr>
                    <p:blipFill>
                      <a:blip r:embed="rId12"/>
                      <a:stretch>
                        <a:fillRect/>
                      </a:stretch>
                    </p:blipFill>
                    <p:spPr>
                      <a:xfrm>
                        <a:off x="6164263" y="1217613"/>
                        <a:ext cx="1463675" cy="382587"/>
                      </a:xfrm>
                      <a:prstGeom prst="rect">
                        <a:avLst/>
                      </a:prstGeom>
                      <a:noFill/>
                      <a:ln w="38100">
                        <a:noFill/>
                        <a:miter/>
                      </a:ln>
                    </p:spPr>
                  </p:pic>
                </p:oleObj>
              </mc:Fallback>
            </mc:AlternateContent>
          </a:graphicData>
        </a:graphic>
      </p:graphicFrame>
      <p:graphicFrame>
        <p:nvGraphicFramePr>
          <p:cNvPr id="191498" name="对象 2"/>
          <p:cNvGraphicFramePr/>
          <p:nvPr/>
        </p:nvGraphicFramePr>
        <p:xfrm>
          <a:off x="1516063" y="2513013"/>
          <a:ext cx="1463675" cy="382587"/>
        </p:xfrm>
        <a:graphic>
          <a:graphicData uri="http://schemas.openxmlformats.org/presentationml/2006/ole">
            <mc:AlternateContent xmlns:mc="http://schemas.openxmlformats.org/markup-compatibility/2006">
              <mc:Choice xmlns:v="urn:schemas-microsoft-com:vml" Requires="v">
                <p:oleObj spid="_x0000_s3238" name="" r:id="rId13" imgW="745490" imgH="194310" progId="Equation.Ribbit">
                  <p:embed/>
                </p:oleObj>
              </mc:Choice>
              <mc:Fallback>
                <p:oleObj name="" r:id="rId13" imgW="745490" imgH="194310" progId="Equation.Ribbit">
                  <p:embed/>
                  <p:pic>
                    <p:nvPicPr>
                      <p:cNvPr id="0" name="图片 3237"/>
                      <p:cNvPicPr/>
                      <p:nvPr/>
                    </p:nvPicPr>
                    <p:blipFill>
                      <a:blip r:embed="rId12"/>
                      <a:stretch>
                        <a:fillRect/>
                      </a:stretch>
                    </p:blipFill>
                    <p:spPr>
                      <a:xfrm>
                        <a:off x="1516063" y="2513013"/>
                        <a:ext cx="1463675" cy="382587"/>
                      </a:xfrm>
                      <a:prstGeom prst="rect">
                        <a:avLst/>
                      </a:prstGeom>
                      <a:noFill/>
                      <a:ln w="38100">
                        <a:noFill/>
                        <a:miter/>
                      </a:ln>
                    </p:spPr>
                  </p:pic>
                </p:oleObj>
              </mc:Fallback>
            </mc:AlternateContent>
          </a:graphicData>
        </a:graphic>
      </p:graphicFrame>
      <p:graphicFrame>
        <p:nvGraphicFramePr>
          <p:cNvPr id="191499" name="对象 3"/>
          <p:cNvGraphicFramePr/>
          <p:nvPr/>
        </p:nvGraphicFramePr>
        <p:xfrm>
          <a:off x="3311525" y="3848100"/>
          <a:ext cx="2560638" cy="450850"/>
        </p:xfrm>
        <a:graphic>
          <a:graphicData uri="http://schemas.openxmlformats.org/presentationml/2006/ole">
            <mc:AlternateContent xmlns:mc="http://schemas.openxmlformats.org/markup-compatibility/2006">
              <mc:Choice xmlns:v="urn:schemas-microsoft-com:vml" Requires="v">
                <p:oleObj spid="_x0000_s3247" name="" r:id="rId14" imgW="1457960" imgH="194310" progId="Equation.Ribbit">
                  <p:embed/>
                </p:oleObj>
              </mc:Choice>
              <mc:Fallback>
                <p:oleObj name="" r:id="rId14" imgW="1457960" imgH="194310" progId="Equation.Ribbit">
                  <p:embed/>
                  <p:pic>
                    <p:nvPicPr>
                      <p:cNvPr id="0" name="图片 3246"/>
                      <p:cNvPicPr/>
                      <p:nvPr/>
                    </p:nvPicPr>
                    <p:blipFill>
                      <a:blip r:embed="rId15"/>
                      <a:stretch>
                        <a:fillRect/>
                      </a:stretch>
                    </p:blipFill>
                    <p:spPr>
                      <a:xfrm>
                        <a:off x="3311525" y="3848100"/>
                        <a:ext cx="2560638" cy="450850"/>
                      </a:xfrm>
                      <a:prstGeom prst="rect">
                        <a:avLst/>
                      </a:prstGeom>
                      <a:noFill/>
                      <a:ln w="38100">
                        <a:noFill/>
                        <a:miter/>
                      </a:ln>
                    </p:spPr>
                  </p:pic>
                </p:oleObj>
              </mc:Fallback>
            </mc:AlternateContent>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3537" name="内容占位符 2"/>
          <p:cNvSpPr>
            <a:spLocks noGrp="1"/>
          </p:cNvSpPr>
          <p:nvPr>
            <p:ph idx="1"/>
          </p:nvPr>
        </p:nvSpPr>
        <p:spPr>
          <a:xfrm>
            <a:off x="411163" y="1143000"/>
            <a:ext cx="8318500" cy="5562600"/>
          </a:xfrm>
          <a:ln/>
        </p:spPr>
        <p:txBody>
          <a:bodyPr vert="horz" wrap="square" lIns="90488" tIns="44450" rIns="90488" bIns="44450" anchor="t" anchorCtr="0"/>
          <a:p>
            <a:r>
              <a:rPr lang="zh-CN" altLang="en-US" sz="2400" dirty="0">
                <a:ea typeface="宋体" panose="02010600030101010101" pitchFamily="2" charset="-122"/>
              </a:rPr>
              <a:t>那么，合适的核函数是否一定存在呢？什么样的函数才能做核函数呢？</a:t>
            </a:r>
            <a:endParaRPr lang="en-US" altLang="zh-CN" sz="2400" dirty="0">
              <a:ea typeface="宋体" panose="02010600030101010101" pitchFamily="2" charset="-122"/>
            </a:endParaRPr>
          </a:p>
          <a:p>
            <a:r>
              <a:rPr lang="zh-CN" altLang="en-US" sz="2400" dirty="0">
                <a:ea typeface="宋体" panose="02010600030101010101" pitchFamily="2" charset="-122"/>
              </a:rPr>
              <a:t>根据</a:t>
            </a:r>
            <a:r>
              <a:rPr lang="en-US" altLang="zh-CN" sz="2400" dirty="0">
                <a:ea typeface="宋体" panose="02010600030101010101" pitchFamily="2" charset="-122"/>
              </a:rPr>
              <a:t>Mercer</a:t>
            </a:r>
            <a:r>
              <a:rPr lang="zh-CN" altLang="en-US" sz="2400" dirty="0">
                <a:ea typeface="宋体" panose="02010600030101010101" pitchFamily="2" charset="-122"/>
              </a:rPr>
              <a:t>定理，只要一个对称函数所对应的核矩阵半正定，那么它就能作为核函数来使用。</a:t>
            </a:r>
            <a:endParaRPr lang="en-US" altLang="zh-CN" sz="2400" dirty="0">
              <a:ea typeface="宋体" panose="02010600030101010101" pitchFamily="2" charset="-122"/>
            </a:endParaRPr>
          </a:p>
          <a:p>
            <a:r>
              <a:rPr lang="zh-CN" altLang="en-US" sz="2400" dirty="0">
                <a:ea typeface="宋体" panose="02010600030101010101" pitchFamily="2" charset="-122"/>
              </a:rPr>
              <a:t>常用核函数包括：</a:t>
            </a:r>
            <a:endParaRPr lang="en-US" altLang="zh-CN" sz="2400" dirty="0">
              <a:ea typeface="宋体" panose="02010600030101010101" pitchFamily="2" charset="-122"/>
            </a:endParaRPr>
          </a:p>
          <a:p>
            <a:endParaRPr lang="en-US" altLang="zh-CN" sz="2400" dirty="0">
              <a:ea typeface="宋体" panose="02010600030101010101" pitchFamily="2" charset="-122"/>
            </a:endParaRPr>
          </a:p>
          <a:p>
            <a:endParaRPr lang="en-US" altLang="zh-CN" sz="2400" dirty="0">
              <a:ea typeface="宋体" panose="02010600030101010101" pitchFamily="2" charset="-122"/>
            </a:endParaRPr>
          </a:p>
          <a:p>
            <a:endParaRPr lang="en-US" altLang="zh-CN" sz="2400" dirty="0">
              <a:ea typeface="宋体" panose="02010600030101010101" pitchFamily="2" charset="-122"/>
            </a:endParaRPr>
          </a:p>
          <a:p>
            <a:endParaRPr lang="en-US" altLang="zh-CN" sz="2400" dirty="0">
              <a:ea typeface="宋体" panose="02010600030101010101" pitchFamily="2" charset="-122"/>
            </a:endParaRPr>
          </a:p>
          <a:p>
            <a:endParaRPr lang="en-US" altLang="zh-CN" sz="2400" dirty="0">
              <a:ea typeface="宋体" panose="02010600030101010101" pitchFamily="2" charset="-122"/>
            </a:endParaRPr>
          </a:p>
          <a:p>
            <a:r>
              <a:rPr lang="zh-CN" altLang="en-US" sz="2400" dirty="0">
                <a:ea typeface="宋体" panose="02010600030101010101" pitchFamily="2" charset="-122"/>
              </a:rPr>
              <a:t>于是，核函数的选择成为非线性</a:t>
            </a:r>
            <a:r>
              <a:rPr lang="en-US" altLang="zh-CN" sz="2400" dirty="0">
                <a:ea typeface="宋体" panose="02010600030101010101" pitchFamily="2" charset="-122"/>
              </a:rPr>
              <a:t>SVM</a:t>
            </a:r>
            <a:r>
              <a:rPr lang="zh-CN" altLang="en-US" sz="2400" dirty="0">
                <a:ea typeface="宋体" panose="02010600030101010101" pitchFamily="2" charset="-122"/>
              </a:rPr>
              <a:t>的最大变数，若核函数选择不合适，就意味着将样本映射到了一个不合适的特征空间，从而很可能导致非线性</a:t>
            </a:r>
            <a:r>
              <a:rPr lang="en-US" altLang="zh-CN" sz="2400" dirty="0">
                <a:ea typeface="宋体" panose="02010600030101010101" pitchFamily="2" charset="-122"/>
              </a:rPr>
              <a:t>SVM</a:t>
            </a:r>
            <a:r>
              <a:rPr lang="zh-CN" altLang="en-US" sz="2400" dirty="0">
                <a:ea typeface="宋体" panose="02010600030101010101" pitchFamily="2" charset="-122"/>
              </a:rPr>
              <a:t>性能不佳。</a:t>
            </a:r>
            <a:endParaRPr lang="en-US" altLang="zh-CN" sz="2400" dirty="0">
              <a:ea typeface="宋体" panose="02010600030101010101" pitchFamily="2" charset="-122"/>
            </a:endParaRPr>
          </a:p>
          <a:p>
            <a:endParaRPr lang="zh-CN" altLang="en-US" dirty="0">
              <a:ea typeface="宋体" panose="02010600030101010101" pitchFamily="2" charset="-122"/>
            </a:endParaRPr>
          </a:p>
        </p:txBody>
      </p:sp>
      <p:pic>
        <p:nvPicPr>
          <p:cNvPr id="193538" name="图片 4"/>
          <p:cNvPicPr>
            <a:picLocks noChangeAspect="1"/>
          </p:cNvPicPr>
          <p:nvPr/>
        </p:nvPicPr>
        <p:blipFill>
          <a:blip r:embed="rId1"/>
          <a:stretch>
            <a:fillRect/>
          </a:stretch>
        </p:blipFill>
        <p:spPr>
          <a:xfrm>
            <a:off x="681038" y="3276600"/>
            <a:ext cx="7929562" cy="2160588"/>
          </a:xfrm>
          <a:prstGeom prst="rect">
            <a:avLst/>
          </a:prstGeom>
          <a:noFill/>
          <a:ln w="9525">
            <a:noFill/>
          </a:ln>
        </p:spPr>
      </p:pic>
      <p:sp>
        <p:nvSpPr>
          <p:cNvPr id="193539"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三、非线性支持向量机</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5585" name="Picture 4" descr="未命名"/>
          <p:cNvPicPr>
            <a:picLocks noChangeAspect="1"/>
          </p:cNvPicPr>
          <p:nvPr/>
        </p:nvPicPr>
        <p:blipFill>
          <a:blip r:embed="rId1"/>
          <a:stretch>
            <a:fillRect/>
          </a:stretch>
        </p:blipFill>
        <p:spPr>
          <a:xfrm>
            <a:off x="3343275" y="2819400"/>
            <a:ext cx="762000" cy="660400"/>
          </a:xfrm>
          <a:prstGeom prst="rect">
            <a:avLst/>
          </a:prstGeom>
          <a:noFill/>
          <a:ln w="9525">
            <a:noFill/>
          </a:ln>
        </p:spPr>
      </p:pic>
      <p:sp>
        <p:nvSpPr>
          <p:cNvPr id="195586" name="Text Box 5"/>
          <p:cNvSpPr txBox="1"/>
          <p:nvPr/>
        </p:nvSpPr>
        <p:spPr>
          <a:xfrm>
            <a:off x="838200" y="1447800"/>
            <a:ext cx="7302500" cy="708025"/>
          </a:xfrm>
          <a:prstGeom prst="rect">
            <a:avLst/>
          </a:prstGeom>
          <a:noFill/>
          <a:ln w="9525">
            <a:noFill/>
          </a:ln>
        </p:spPr>
        <p:txBody>
          <a:bodyPr anchor="t" anchorCtr="0">
            <a:spAutoFit/>
          </a:bodyPr>
          <a:p>
            <a:pPr algn="ctr" eaLnBrk="0" hangingPunct="0">
              <a:buClrTx/>
              <a:buFontTx/>
            </a:pPr>
            <a:r>
              <a:rPr lang="zh-CN" altLang="en-US" sz="4000" dirty="0">
                <a:latin typeface="Times New Roman" panose="02020603050405020304" pitchFamily="18" charset="0"/>
                <a:ea typeface="楷体_GB2312" pitchFamily="49" charset="-122"/>
              </a:rPr>
              <a:t>第</a:t>
            </a:r>
            <a:r>
              <a:rPr lang="en-US" altLang="zh-CN" sz="4000" dirty="0">
                <a:latin typeface="Times New Roman" panose="02020603050405020304" pitchFamily="18" charset="0"/>
                <a:ea typeface="楷体_GB2312" pitchFamily="49" charset="-122"/>
              </a:rPr>
              <a:t>5</a:t>
            </a:r>
            <a:r>
              <a:rPr lang="zh-CN" altLang="en-US" sz="4000" dirty="0">
                <a:latin typeface="Times New Roman" panose="02020603050405020304" pitchFamily="18" charset="0"/>
                <a:ea typeface="楷体_GB2312" pitchFamily="49" charset="-122"/>
              </a:rPr>
              <a:t>章：神经网络学习</a:t>
            </a:r>
            <a:endParaRPr lang="zh-CN" altLang="en-US" sz="4000" dirty="0">
              <a:latin typeface="Times New Roman" panose="02020603050405020304" pitchFamily="18" charset="0"/>
              <a:ea typeface="楷体_GB2312" pitchFamily="49" charset="-122"/>
            </a:endParaRPr>
          </a:p>
        </p:txBody>
      </p:sp>
      <p:sp>
        <p:nvSpPr>
          <p:cNvPr id="195587" name="Text Box 8"/>
          <p:cNvSpPr txBox="1"/>
          <p:nvPr/>
        </p:nvSpPr>
        <p:spPr>
          <a:xfrm>
            <a:off x="684213" y="1270000"/>
            <a:ext cx="792162" cy="365125"/>
          </a:xfrm>
          <a:prstGeom prst="rect">
            <a:avLst/>
          </a:prstGeom>
          <a:noFill/>
          <a:ln w="9525">
            <a:noFill/>
          </a:ln>
        </p:spPr>
        <p:txBody>
          <a:bodyPr anchor="t" anchorCtr="0">
            <a:spAutoFit/>
          </a:bodyPr>
          <a:p>
            <a:pPr eaLnBrk="0" hangingPunct="0">
              <a:buClrTx/>
              <a:buFontTx/>
            </a:pPr>
            <a:r>
              <a:rPr lang="zh-CN" altLang="en-US"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pic>
        <p:nvPicPr>
          <p:cNvPr id="195588" name="图片 11" descr="3.png"/>
          <p:cNvPicPr>
            <a:picLocks noChangeAspect="1"/>
          </p:cNvPicPr>
          <p:nvPr/>
        </p:nvPicPr>
        <p:blipFill>
          <a:blip r:embed="rId2"/>
          <a:stretch>
            <a:fillRect/>
          </a:stretch>
        </p:blipFill>
        <p:spPr>
          <a:xfrm>
            <a:off x="2516188" y="3733800"/>
            <a:ext cx="628650" cy="628650"/>
          </a:xfrm>
          <a:prstGeom prst="rect">
            <a:avLst/>
          </a:prstGeom>
          <a:noFill/>
          <a:ln w="9525">
            <a:noFill/>
          </a:ln>
        </p:spPr>
      </p:pic>
      <p:sp>
        <p:nvSpPr>
          <p:cNvPr id="195589" name="文本框 6"/>
          <p:cNvSpPr txBox="1"/>
          <p:nvPr/>
        </p:nvSpPr>
        <p:spPr>
          <a:xfrm>
            <a:off x="1981200" y="2905125"/>
            <a:ext cx="1262063" cy="523875"/>
          </a:xfrm>
          <a:prstGeom prst="rect">
            <a:avLst/>
          </a:prstGeom>
          <a:noFill/>
          <a:ln w="9525">
            <a:noFill/>
          </a:ln>
        </p:spPr>
        <p:txBody>
          <a:bodyPr wrap="none" anchor="t" anchorCtr="0">
            <a:spAutoFit/>
          </a:bodyPr>
          <a:p>
            <a:pPr>
              <a:buClrTx/>
              <a:buFontTx/>
            </a:pPr>
            <a:r>
              <a:rPr lang="zh-CN" altLang="en-US" dirty="0">
                <a:latin typeface="微软雅黑" panose="020B0503020204020204" pitchFamily="34" charset="-122"/>
                <a:ea typeface="微软雅黑" panose="020B0503020204020204" pitchFamily="34" charset="-122"/>
              </a:rPr>
              <a:t>蒋良孝</a:t>
            </a:r>
            <a:endParaRPr lang="zh-CN" altLang="en-US" dirty="0">
              <a:latin typeface="微软雅黑" panose="020B0503020204020204" pitchFamily="34" charset="-122"/>
              <a:ea typeface="微软雅黑" panose="020B0503020204020204" pitchFamily="34" charset="-122"/>
            </a:endParaRPr>
          </a:p>
        </p:txBody>
      </p:sp>
      <p:sp>
        <p:nvSpPr>
          <p:cNvPr id="195590" name="文本框 7"/>
          <p:cNvSpPr txBox="1"/>
          <p:nvPr/>
        </p:nvSpPr>
        <p:spPr>
          <a:xfrm>
            <a:off x="4052888" y="2919413"/>
            <a:ext cx="3262312" cy="461962"/>
          </a:xfrm>
          <a:prstGeom prst="rect">
            <a:avLst/>
          </a:prstGeom>
          <a:noFill/>
          <a:ln w="9525">
            <a:noFill/>
          </a:ln>
        </p:spPr>
        <p:txBody>
          <a:bodyPr wrap="none" anchor="t" anchorCtr="0">
            <a:spAutoFit/>
          </a:bodyPr>
          <a:p>
            <a:pPr>
              <a:buClrTx/>
              <a:buFontTx/>
            </a:pPr>
            <a:r>
              <a:rPr lang="zh-CN" altLang="en-US" sz="2400" dirty="0">
                <a:latin typeface="微软雅黑" panose="020B0503020204020204" pitchFamily="34" charset="-122"/>
                <a:ea typeface="微软雅黑" panose="020B0503020204020204" pitchFamily="34" charset="-122"/>
              </a:rPr>
              <a:t>中国地质大学（武汉）</a:t>
            </a:r>
            <a:endParaRPr lang="zh-CN" altLang="en-US" sz="2400" dirty="0">
              <a:latin typeface="微软雅黑" panose="020B0503020204020204" pitchFamily="34" charset="-122"/>
              <a:ea typeface="微软雅黑" panose="020B0503020204020204" pitchFamily="34" charset="-122"/>
            </a:endParaRPr>
          </a:p>
        </p:txBody>
      </p:sp>
      <p:cxnSp>
        <p:nvCxnSpPr>
          <p:cNvPr id="195591" name="直接连接符 9"/>
          <p:cNvCxnSpPr/>
          <p:nvPr/>
        </p:nvCxnSpPr>
        <p:spPr>
          <a:xfrm>
            <a:off x="3275013" y="2819400"/>
            <a:ext cx="0" cy="635000"/>
          </a:xfrm>
          <a:prstGeom prst="line">
            <a:avLst/>
          </a:prstGeom>
          <a:ln w="38100" cap="flat" cmpd="sng">
            <a:solidFill>
              <a:srgbClr val="0000FF"/>
            </a:solidFill>
            <a:prstDash val="solid"/>
            <a:round/>
            <a:headEnd type="none" w="med" len="med"/>
            <a:tailEnd type="none" w="med" len="med"/>
          </a:ln>
        </p:spPr>
      </p:cxnSp>
      <p:sp>
        <p:nvSpPr>
          <p:cNvPr id="195592" name="文本框 1"/>
          <p:cNvSpPr txBox="1"/>
          <p:nvPr/>
        </p:nvSpPr>
        <p:spPr>
          <a:xfrm>
            <a:off x="3200400" y="4419600"/>
            <a:ext cx="2625725" cy="461963"/>
          </a:xfrm>
          <a:prstGeom prst="rect">
            <a:avLst/>
          </a:prstGeom>
          <a:noFill/>
          <a:ln w="9525">
            <a:noFill/>
          </a:ln>
        </p:spPr>
        <p:txBody>
          <a:bodyPr wrap="none" anchor="t" anchorCtr="0">
            <a:spAutoFit/>
          </a:bodyPr>
          <a:p>
            <a:pPr eaLnBrk="0" hangingPunct="0">
              <a:buClrTx/>
              <a:buFontTx/>
            </a:pPr>
            <a:r>
              <a:rPr lang="en-US" altLang="zh-CN" sz="2400" dirty="0">
                <a:latin typeface="Times New Roman" panose="02020603050405020304" pitchFamily="18" charset="0"/>
                <a:ea typeface="黑体" panose="02010609060101010101" pitchFamily="49" charset="-122"/>
              </a:rPr>
              <a:t>ljiang@cug.edu.cn</a:t>
            </a:r>
            <a:endParaRPr lang="zh-CN" altLang="en-US" sz="2400" dirty="0">
              <a:latin typeface="Times New Roman" panose="02020603050405020304" pitchFamily="18" charset="0"/>
              <a:ea typeface="黑体" panose="02010609060101010101" pitchFamily="49" charset="-122"/>
            </a:endParaRPr>
          </a:p>
        </p:txBody>
      </p:sp>
      <p:sp>
        <p:nvSpPr>
          <p:cNvPr id="195593" name="文本框 1"/>
          <p:cNvSpPr txBox="1"/>
          <p:nvPr/>
        </p:nvSpPr>
        <p:spPr>
          <a:xfrm>
            <a:off x="3049588" y="3805238"/>
            <a:ext cx="3570287" cy="461962"/>
          </a:xfrm>
          <a:prstGeom prst="rect">
            <a:avLst/>
          </a:prstGeom>
          <a:noFill/>
          <a:ln w="9525">
            <a:noFill/>
          </a:ln>
        </p:spPr>
        <p:txBody>
          <a:bodyPr wrap="none" anchor="t" anchorCtr="0">
            <a:spAutoFit/>
          </a:bodyPr>
          <a:p>
            <a:pPr eaLnBrk="0" hangingPunct="0">
              <a:buClrTx/>
              <a:buFontTx/>
            </a:pPr>
            <a:r>
              <a:rPr lang="zh-CN" altLang="en-US" sz="2400" b="0" dirty="0">
                <a:solidFill>
                  <a:srgbClr val="0000FF"/>
                </a:solidFill>
                <a:latin typeface="华文行楷" panose="02010800040101010101" pitchFamily="2" charset="-122"/>
                <a:ea typeface="华文行楷" panose="02010800040101010101" pitchFamily="2" charset="-122"/>
              </a:rPr>
              <a:t>机器学习与数据挖掘团队</a:t>
            </a:r>
            <a:endParaRPr lang="zh-CN" altLang="en-US" sz="2400" b="0" dirty="0">
              <a:solidFill>
                <a:srgbClr val="0000FF"/>
              </a:solidFill>
              <a:latin typeface="华文行楷" panose="02010800040101010101" pitchFamily="2" charset="-122"/>
              <a:ea typeface="华文行楷" panose="02010800040101010101" pitchFamily="2" charset="-122"/>
            </a:endParaRPr>
          </a:p>
        </p:txBody>
      </p:sp>
      <p:sp>
        <p:nvSpPr>
          <p:cNvPr id="195594" name="矩形 28"/>
          <p:cNvSpPr/>
          <p:nvPr/>
        </p:nvSpPr>
        <p:spPr>
          <a:xfrm>
            <a:off x="2362200" y="5114925"/>
            <a:ext cx="4572000" cy="523875"/>
          </a:xfrm>
          <a:prstGeom prst="rect">
            <a:avLst/>
          </a:prstGeom>
          <a:noFill/>
          <a:ln w="9525">
            <a:noFill/>
          </a:ln>
        </p:spPr>
        <p:txBody>
          <a:bodyPr anchor="t" anchorCtr="0">
            <a:spAutoFit/>
          </a:bodyPr>
          <a:p>
            <a:pPr algn="ctr" eaLnBrk="0" hangingPunct="0">
              <a:buClrTx/>
              <a:buFontTx/>
            </a:pPr>
            <a:r>
              <a:rPr lang="en-US" altLang="zh-CN" b="0" dirty="0">
                <a:latin typeface="Times New Roman" panose="02020603050405020304" pitchFamily="18" charset="0"/>
                <a:ea typeface="黑体" panose="02010609060101010101" pitchFamily="49" charset="-122"/>
                <a:hlinkClick r:id="rId3"/>
              </a:rPr>
              <a:t>http://grzy.cug.edu.cn/jlx/</a:t>
            </a:r>
            <a:endParaRPr lang="zh-CN" altLang="en-US" b="0" dirty="0">
              <a:solidFill>
                <a:srgbClr val="0000FF"/>
              </a:solidFill>
              <a:latin typeface="Times New Roman" panose="02020603050405020304" pitchFamily="18" charset="0"/>
              <a:ea typeface="黑体" panose="02010609060101010101" pitchFamily="49"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7633" name="TextBox 14"/>
          <p:cNvSpPr txBox="1"/>
          <p:nvPr/>
        </p:nvSpPr>
        <p:spPr>
          <a:xfrm>
            <a:off x="914400" y="115888"/>
            <a:ext cx="3962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本章内容</a:t>
            </a:r>
            <a:endParaRPr lang="zh-CN" altLang="en-US" sz="3600" dirty="0">
              <a:solidFill>
                <a:srgbClr val="0000CC"/>
              </a:solidFill>
              <a:latin typeface="楷体" panose="02010609060101010101" pitchFamily="49" charset="-122"/>
              <a:ea typeface="楷体" panose="02010609060101010101" pitchFamily="49" charset="-122"/>
            </a:endParaRPr>
          </a:p>
        </p:txBody>
      </p:sp>
      <p:pic>
        <p:nvPicPr>
          <p:cNvPr id="197634" name="图片 11" descr="3.png"/>
          <p:cNvPicPr>
            <a:picLocks noChangeAspect="1"/>
          </p:cNvPicPr>
          <p:nvPr/>
        </p:nvPicPr>
        <p:blipFill>
          <a:blip r:embed="rId1"/>
          <a:stretch>
            <a:fillRect/>
          </a:stretch>
        </p:blipFill>
        <p:spPr>
          <a:xfrm>
            <a:off x="285750" y="209550"/>
            <a:ext cx="628650" cy="628650"/>
          </a:xfrm>
          <a:prstGeom prst="rect">
            <a:avLst/>
          </a:prstGeom>
          <a:noFill/>
          <a:ln w="9525">
            <a:noFill/>
          </a:ln>
        </p:spPr>
      </p:pic>
      <p:sp>
        <p:nvSpPr>
          <p:cNvPr id="12" name="AutoShape 8"/>
          <p:cNvSpPr>
            <a:spLocks noChangeArrowheads="1"/>
          </p:cNvSpPr>
          <p:nvPr/>
        </p:nvSpPr>
        <p:spPr bwMode="auto">
          <a:xfrm>
            <a:off x="1143000" y="2185988"/>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二、神经网络的发展历史</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3" name="AutoShape 10"/>
          <p:cNvSpPr>
            <a:spLocks noChangeArrowheads="1"/>
          </p:cNvSpPr>
          <p:nvPr/>
        </p:nvSpPr>
        <p:spPr bwMode="auto">
          <a:xfrm>
            <a:off x="1144588" y="3113088"/>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三、</a:t>
            </a:r>
            <a:r>
              <a:rPr kumimoji="0" lang="en-US" altLang="zh-CN"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M-P</a:t>
            </a: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神经元模型</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4" name="AutoShape 13"/>
          <p:cNvSpPr>
            <a:spLocks noChangeArrowheads="1"/>
          </p:cNvSpPr>
          <p:nvPr/>
        </p:nvSpPr>
        <p:spPr bwMode="auto">
          <a:xfrm>
            <a:off x="1143000" y="1219200"/>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一、神经网络的定义</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7" name="AutoShape 10"/>
          <p:cNvSpPr>
            <a:spLocks noChangeArrowheads="1"/>
          </p:cNvSpPr>
          <p:nvPr/>
        </p:nvSpPr>
        <p:spPr bwMode="auto">
          <a:xfrm>
            <a:off x="1143000" y="4022725"/>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四、单层感知机</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8" name="AutoShape 10"/>
          <p:cNvSpPr>
            <a:spLocks noChangeArrowheads="1"/>
          </p:cNvSpPr>
          <p:nvPr/>
        </p:nvSpPr>
        <p:spPr bwMode="auto">
          <a:xfrm>
            <a:off x="1138238" y="4937125"/>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五、多层前馈神经网络</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9" name="AutoShape 10"/>
          <p:cNvSpPr>
            <a:spLocks noChangeArrowheads="1"/>
          </p:cNvSpPr>
          <p:nvPr/>
        </p:nvSpPr>
        <p:spPr bwMode="auto">
          <a:xfrm>
            <a:off x="1138238" y="5867400"/>
            <a:ext cx="6481763" cy="685800"/>
          </a:xfrm>
          <a:prstGeom prst="roundRect">
            <a:avLst/>
          </a:prstGeom>
          <a:solidFill>
            <a:srgbClr val="0000FF"/>
          </a:solidFill>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base" latinLnBrk="0" hangingPunct="0">
              <a:lnSpc>
                <a:spcPct val="90000"/>
              </a:lnSpc>
              <a:spcBef>
                <a:spcPct val="0"/>
              </a:spcBef>
              <a:spcAft>
                <a:spcPct val="0"/>
              </a:spcAft>
              <a:buClr>
                <a:srgbClr val="FF0000"/>
              </a:buClr>
              <a:buSzTx/>
              <a:buFont typeface="Arial" panose="020B0604020202020204" pitchFamily="34" charset="0"/>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六、深层神经网络</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9681" name="Rectangle 3"/>
          <p:cNvSpPr>
            <a:spLocks noGrp="1"/>
          </p:cNvSpPr>
          <p:nvPr>
            <p:ph idx="1"/>
          </p:nvPr>
        </p:nvSpPr>
        <p:spPr>
          <a:ln/>
        </p:spPr>
        <p:txBody>
          <a:bodyPr vert="horz" wrap="square" lIns="90488" tIns="44450" rIns="90488" bIns="44450" anchor="t" anchorCtr="0"/>
          <a:p>
            <a:pPr algn="just">
              <a:buNone/>
            </a:pPr>
            <a:r>
              <a:rPr lang="zh-CN" altLang="en-US" sz="2400" dirty="0">
                <a:latin typeface="Times New Roman" panose="02020603050405020304" pitchFamily="18" charset="0"/>
                <a:ea typeface="宋体" panose="02010600030101010101" pitchFamily="2" charset="-122"/>
              </a:rPr>
              <a:t>神经网络的命名：</a:t>
            </a:r>
            <a:endParaRPr lang="en-US" altLang="zh-CN" sz="2400" dirty="0">
              <a:latin typeface="Times New Roman" panose="02020603050405020304" pitchFamily="18" charset="0"/>
              <a:ea typeface="宋体" panose="02010600030101010101" pitchFamily="2" charset="-122"/>
            </a:endParaRPr>
          </a:p>
          <a:p>
            <a:pPr algn="just">
              <a:buFont typeface="Wingdings" panose="05000000000000000000" pitchFamily="2" charset="2"/>
              <a:buChar char="ü"/>
            </a:pPr>
            <a:r>
              <a:rPr lang="zh-CN" altLang="en-US" sz="2400" dirty="0">
                <a:latin typeface="Times New Roman" panose="02020603050405020304" pitchFamily="18" charset="0"/>
                <a:ea typeface="宋体" panose="02010600030101010101" pitchFamily="2" charset="-122"/>
              </a:rPr>
              <a:t>神经网络（</a:t>
            </a:r>
            <a:r>
              <a:rPr lang="en-US" altLang="zh-CN" sz="2400" dirty="0">
                <a:latin typeface="Times New Roman" panose="02020603050405020304" pitchFamily="18" charset="0"/>
                <a:ea typeface="宋体" panose="02010600030101010101" pitchFamily="2" charset="-122"/>
              </a:rPr>
              <a:t> Neural Networks </a:t>
            </a:r>
            <a:r>
              <a:rPr lang="zh-CN" altLang="en-US" sz="2400" dirty="0">
                <a:latin typeface="Times New Roman" panose="02020603050405020304" pitchFamily="18" charset="0"/>
                <a:ea typeface="宋体" panose="02010600030101010101" pitchFamily="2" charset="-122"/>
              </a:rPr>
              <a:t>）</a:t>
            </a:r>
            <a:endParaRPr lang="en-US" altLang="zh-CN" sz="2400" dirty="0">
              <a:latin typeface="Times New Roman" panose="02020603050405020304" pitchFamily="18" charset="0"/>
              <a:ea typeface="宋体" panose="02010600030101010101" pitchFamily="2" charset="-122"/>
            </a:endParaRPr>
          </a:p>
          <a:p>
            <a:pPr algn="just">
              <a:buFont typeface="Wingdings" panose="05000000000000000000" pitchFamily="2" charset="2"/>
              <a:buChar char="ü"/>
            </a:pPr>
            <a:r>
              <a:rPr lang="zh-CN" altLang="en-US" sz="2400" dirty="0">
                <a:latin typeface="Times New Roman" panose="02020603050405020304" pitchFamily="18" charset="0"/>
                <a:ea typeface="宋体" panose="02010600030101010101" pitchFamily="2" charset="-122"/>
              </a:rPr>
              <a:t>人工神经网络（</a:t>
            </a:r>
            <a:r>
              <a:rPr lang="en-US" altLang="zh-CN" sz="2400" dirty="0">
                <a:latin typeface="Times New Roman" panose="02020603050405020304" pitchFamily="18" charset="0"/>
                <a:ea typeface="宋体" panose="02010600030101010101" pitchFamily="2" charset="-122"/>
              </a:rPr>
              <a:t> Artificial Neural Networks </a:t>
            </a:r>
            <a:r>
              <a:rPr lang="zh-CN" altLang="en-US" sz="2400" dirty="0">
                <a:latin typeface="Times New Roman" panose="02020603050405020304" pitchFamily="18" charset="0"/>
                <a:ea typeface="宋体" panose="02010600030101010101" pitchFamily="2" charset="-122"/>
              </a:rPr>
              <a:t>）</a:t>
            </a:r>
            <a:endParaRPr lang="en-US" altLang="zh-CN" sz="2400" dirty="0">
              <a:latin typeface="Times New Roman" panose="02020603050405020304" pitchFamily="18" charset="0"/>
              <a:ea typeface="宋体" panose="02010600030101010101" pitchFamily="2" charset="-122"/>
            </a:endParaRPr>
          </a:p>
          <a:p>
            <a:pPr algn="just">
              <a:buFont typeface="Wingdings" panose="05000000000000000000" pitchFamily="2" charset="2"/>
              <a:buChar char="ü"/>
            </a:pPr>
            <a:r>
              <a:rPr lang="zh-CN" altLang="en-US" sz="2400" dirty="0">
                <a:latin typeface="Times New Roman" panose="02020603050405020304" pitchFamily="18" charset="0"/>
                <a:ea typeface="宋体" panose="02010600030101010101" pitchFamily="2" charset="-122"/>
              </a:rPr>
              <a:t>人工神经系统（</a:t>
            </a:r>
            <a:r>
              <a:rPr lang="en-US" altLang="zh-CN" sz="2400" dirty="0">
                <a:latin typeface="Times New Roman" panose="02020603050405020304" pitchFamily="18" charset="0"/>
                <a:ea typeface="宋体" panose="02010600030101010101" pitchFamily="2" charset="-122"/>
              </a:rPr>
              <a:t> Artificial Neural Systems</a:t>
            </a:r>
            <a:r>
              <a:rPr lang="zh-CN" altLang="en-US" sz="2400"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a:p>
            <a:pPr algn="just">
              <a:buFont typeface="Wingdings" panose="05000000000000000000" pitchFamily="2" charset="2"/>
              <a:buChar char="ü"/>
            </a:pPr>
            <a:r>
              <a:rPr lang="zh-CN" altLang="en-US" sz="2400" dirty="0">
                <a:latin typeface="Times New Roman" panose="02020603050405020304" pitchFamily="18" charset="0"/>
                <a:ea typeface="宋体" panose="02010600030101010101" pitchFamily="2" charset="-122"/>
              </a:rPr>
              <a:t>神经计算机（</a:t>
            </a:r>
            <a:r>
              <a:rPr lang="en-US" altLang="zh-CN" sz="2400" dirty="0">
                <a:latin typeface="Times New Roman" panose="02020603050405020304" pitchFamily="18" charset="0"/>
                <a:ea typeface="宋体" panose="02010600030101010101" pitchFamily="2" charset="-122"/>
              </a:rPr>
              <a:t>Neural Computers</a:t>
            </a:r>
            <a:r>
              <a:rPr lang="zh-CN" altLang="en-US" sz="2400"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a:p>
            <a:pPr algn="just">
              <a:buFont typeface="Wingdings" panose="05000000000000000000" pitchFamily="2" charset="2"/>
              <a:buChar char="ü"/>
            </a:pPr>
            <a:r>
              <a:rPr lang="zh-CN" altLang="en-US" sz="2400" dirty="0">
                <a:latin typeface="Times New Roman" panose="02020603050405020304" pitchFamily="18" charset="0"/>
                <a:ea typeface="宋体" panose="02010600030101010101" pitchFamily="2" charset="-122"/>
              </a:rPr>
              <a:t>自适应系统（</a:t>
            </a:r>
            <a:r>
              <a:rPr lang="en-US" altLang="zh-CN" sz="2400" dirty="0">
                <a:latin typeface="Times New Roman" panose="02020603050405020304" pitchFamily="18" charset="0"/>
                <a:ea typeface="宋体" panose="02010600030101010101" pitchFamily="2" charset="-122"/>
              </a:rPr>
              <a:t>Adaptive Systems</a:t>
            </a:r>
            <a:r>
              <a:rPr lang="zh-CN" altLang="en-US" sz="2400"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a:p>
            <a:pPr algn="just">
              <a:buFont typeface="Wingdings" panose="05000000000000000000" pitchFamily="2" charset="2"/>
              <a:buChar char="ü"/>
            </a:pPr>
            <a:r>
              <a:rPr lang="zh-CN" altLang="en-US" sz="2400" dirty="0">
                <a:latin typeface="Times New Roman" panose="02020603050405020304" pitchFamily="18" charset="0"/>
                <a:ea typeface="宋体" panose="02010600030101010101" pitchFamily="2" charset="-122"/>
              </a:rPr>
              <a:t>自适应网（</a:t>
            </a:r>
            <a:r>
              <a:rPr lang="en-US" altLang="zh-CN" sz="2400" dirty="0">
                <a:latin typeface="Times New Roman" panose="02020603050405020304" pitchFamily="18" charset="0"/>
                <a:ea typeface="宋体" panose="02010600030101010101" pitchFamily="2" charset="-122"/>
              </a:rPr>
              <a:t>Adaptive Networks</a:t>
            </a:r>
            <a:r>
              <a:rPr lang="zh-CN" altLang="en-US" sz="2400"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a:p>
            <a:pPr algn="just">
              <a:buFont typeface="Wingdings" panose="05000000000000000000" pitchFamily="2" charset="2"/>
              <a:buChar char="ü"/>
            </a:pPr>
            <a:r>
              <a:rPr lang="zh-CN" altLang="en-US" sz="2400" dirty="0">
                <a:latin typeface="Times New Roman" panose="02020603050405020304" pitchFamily="18" charset="0"/>
                <a:ea typeface="宋体" panose="02010600030101010101" pitchFamily="2" charset="-122"/>
              </a:rPr>
              <a:t>联结主义（</a:t>
            </a:r>
            <a:r>
              <a:rPr lang="en-US" altLang="zh-CN" sz="2400" dirty="0">
                <a:latin typeface="Times New Roman" panose="02020603050405020304" pitchFamily="18" charset="0"/>
                <a:ea typeface="宋体" panose="02010600030101010101" pitchFamily="2" charset="-122"/>
              </a:rPr>
              <a:t>Connectionisms</a:t>
            </a:r>
            <a:r>
              <a:rPr lang="zh-CN" altLang="en-US" sz="2400"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p:txBody>
      </p:sp>
      <p:sp>
        <p:nvSpPr>
          <p:cNvPr id="199682"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一、神经网络的定义</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1729" name="内容占位符 2"/>
          <p:cNvSpPr>
            <a:spLocks noGrp="1"/>
          </p:cNvSpPr>
          <p:nvPr>
            <p:ph idx="1"/>
          </p:nvPr>
        </p:nvSpPr>
        <p:spPr>
          <a:ln/>
        </p:spPr>
        <p:txBody>
          <a:bodyPr vert="horz" wrap="square" lIns="90488" tIns="44450" rIns="90488" bIns="44450" anchor="t" anchorCtr="0"/>
          <a:p>
            <a:pPr marL="0" indent="0">
              <a:buNone/>
            </a:pPr>
            <a:r>
              <a:rPr lang="zh-CN" altLang="en-US" sz="2400" dirty="0">
                <a:ea typeface="宋体" panose="02010600030101010101" pitchFamily="2" charset="-122"/>
              </a:rPr>
              <a:t>“</a:t>
            </a:r>
            <a:r>
              <a:rPr lang="zh-CN" altLang="en-US" sz="2400" dirty="0">
                <a:solidFill>
                  <a:srgbClr val="C00000"/>
                </a:solidFill>
                <a:ea typeface="宋体" panose="02010600030101010101" pitchFamily="2" charset="-122"/>
              </a:rPr>
              <a:t>神经网络</a:t>
            </a:r>
            <a:r>
              <a:rPr lang="zh-CN" altLang="en-US" sz="2400" dirty="0">
                <a:ea typeface="宋体" panose="02010600030101010101" pitchFamily="2" charset="-122"/>
              </a:rPr>
              <a:t>是由具有适应性的</a:t>
            </a:r>
            <a:r>
              <a:rPr lang="zh-CN" altLang="en-US" sz="2400" dirty="0">
                <a:solidFill>
                  <a:srgbClr val="C00000"/>
                </a:solidFill>
                <a:ea typeface="宋体" panose="02010600030101010101" pitchFamily="2" charset="-122"/>
              </a:rPr>
              <a:t>简单单元</a:t>
            </a:r>
            <a:r>
              <a:rPr lang="zh-CN" altLang="en-US" sz="2400" dirty="0">
                <a:ea typeface="宋体" panose="02010600030101010101" pitchFamily="2" charset="-122"/>
              </a:rPr>
              <a:t>组成的广泛并行互联的网络</a:t>
            </a:r>
            <a:r>
              <a:rPr lang="en-US" altLang="zh-CN" sz="2400" dirty="0">
                <a:ea typeface="宋体" panose="02010600030101010101" pitchFamily="2" charset="-122"/>
              </a:rPr>
              <a:t>, </a:t>
            </a:r>
            <a:r>
              <a:rPr lang="zh-CN" altLang="en-US" sz="2400" dirty="0">
                <a:ea typeface="宋体" panose="02010600030101010101" pitchFamily="2" charset="-122"/>
              </a:rPr>
              <a:t>它的组织能够模拟</a:t>
            </a:r>
            <a:r>
              <a:rPr lang="zh-CN" altLang="en-US" sz="2400" dirty="0">
                <a:solidFill>
                  <a:srgbClr val="C00000"/>
                </a:solidFill>
                <a:ea typeface="宋体" panose="02010600030101010101" pitchFamily="2" charset="-122"/>
              </a:rPr>
              <a:t>生物神经系统</a:t>
            </a:r>
            <a:r>
              <a:rPr lang="zh-CN" altLang="en-US" sz="2400" dirty="0">
                <a:ea typeface="宋体" panose="02010600030101010101" pitchFamily="2" charset="-122"/>
              </a:rPr>
              <a:t>对真实世界物体所作出的反应。”</a:t>
            </a:r>
            <a:r>
              <a:rPr lang="en-US" altLang="zh-CN" sz="2400" dirty="0">
                <a:solidFill>
                  <a:srgbClr val="C00000"/>
                </a:solidFill>
                <a:ea typeface="宋体" panose="02010600030101010101" pitchFamily="2" charset="-122"/>
              </a:rPr>
              <a:t> </a:t>
            </a:r>
            <a:r>
              <a:rPr lang="en-US" altLang="zh-CN" sz="2400" dirty="0">
                <a:solidFill>
                  <a:srgbClr val="000000"/>
                </a:solidFill>
                <a:ea typeface="宋体" panose="02010600030101010101" pitchFamily="2" charset="-122"/>
              </a:rPr>
              <a:t>[Kohonen, 1988]</a:t>
            </a:r>
            <a:endParaRPr lang="en-US" altLang="zh-CN" sz="2400" dirty="0">
              <a:solidFill>
                <a:srgbClr val="000000"/>
              </a:solidFill>
              <a:ea typeface="宋体" panose="02010600030101010101" pitchFamily="2" charset="-122"/>
            </a:endParaRPr>
          </a:p>
          <a:p>
            <a:pPr marL="0" indent="0">
              <a:buFont typeface="Wingdings" panose="05000000000000000000" pitchFamily="2" charset="2"/>
              <a:buChar char="l"/>
            </a:pPr>
            <a:r>
              <a:rPr lang="zh-CN" altLang="en-US" sz="2400" dirty="0">
                <a:ea typeface="宋体" panose="02010600030101010101" pitchFamily="2" charset="-122"/>
              </a:rPr>
              <a:t>机器学习中的神经网络通常是指</a:t>
            </a:r>
            <a:r>
              <a:rPr lang="zh-CN" altLang="en-US" sz="2400" dirty="0">
                <a:solidFill>
                  <a:srgbClr val="C00000"/>
                </a:solidFill>
                <a:ea typeface="宋体" panose="02010600030101010101" pitchFamily="2" charset="-122"/>
              </a:rPr>
              <a:t>“神经网络学习”</a:t>
            </a:r>
            <a:r>
              <a:rPr lang="en-US" altLang="zh-CN" sz="2400" dirty="0">
                <a:ea typeface="宋体" panose="02010600030101010101" pitchFamily="2" charset="-122"/>
              </a:rPr>
              <a:t> </a:t>
            </a:r>
            <a:r>
              <a:rPr lang="zh-CN" altLang="en-US" sz="2400" dirty="0">
                <a:ea typeface="宋体" panose="02010600030101010101" pitchFamily="2" charset="-122"/>
              </a:rPr>
              <a:t>，或者说是机器学习与神经网络两个学科的交叉部分。</a:t>
            </a:r>
            <a:endParaRPr lang="en-US" altLang="zh-CN" sz="2400" dirty="0">
              <a:ea typeface="宋体" panose="02010600030101010101" pitchFamily="2" charset="-122"/>
            </a:endParaRPr>
          </a:p>
          <a:p>
            <a:pPr marL="0" indent="0">
              <a:buFont typeface="Wingdings" panose="05000000000000000000" pitchFamily="2" charset="2"/>
              <a:buChar char="l"/>
            </a:pPr>
            <a:r>
              <a:rPr lang="zh-CN" altLang="en-US" sz="2400" dirty="0">
                <a:ea typeface="宋体" panose="02010600030101010101" pitchFamily="2" charset="-122"/>
              </a:rPr>
              <a:t>既然神经网络的研究是由试图模拟</a:t>
            </a:r>
            <a:r>
              <a:rPr lang="zh-CN" altLang="en-US" sz="2400" dirty="0">
                <a:solidFill>
                  <a:srgbClr val="C00000"/>
                </a:solidFill>
                <a:ea typeface="宋体" panose="02010600030101010101" pitchFamily="2" charset="-122"/>
              </a:rPr>
              <a:t>生物神经系统</a:t>
            </a:r>
            <a:r>
              <a:rPr lang="zh-CN" altLang="en-US" sz="2400" dirty="0">
                <a:ea typeface="宋体" panose="02010600030101010101" pitchFamily="2" charset="-122"/>
              </a:rPr>
              <a:t>受启发而来的。因此，有必要先来看看生物神经系统的工作过程：</a:t>
            </a:r>
            <a:endParaRPr lang="en-US" altLang="zh-CN" sz="2400" dirty="0">
              <a:ea typeface="宋体" panose="02010600030101010101" pitchFamily="2" charset="-122"/>
            </a:endParaRPr>
          </a:p>
          <a:p>
            <a:pPr marL="0" indent="0">
              <a:buFont typeface="Wingdings" panose="05000000000000000000" pitchFamily="2" charset="2"/>
              <a:buChar char="l"/>
            </a:pPr>
            <a:endParaRPr lang="en-US" altLang="zh-CN" sz="2400" dirty="0">
              <a:ea typeface="宋体" panose="02010600030101010101" pitchFamily="2" charset="-122"/>
            </a:endParaRPr>
          </a:p>
          <a:p>
            <a:pPr marL="0" indent="0">
              <a:buFont typeface="Wingdings" panose="05000000000000000000" pitchFamily="2" charset="2"/>
              <a:buChar char="ü"/>
            </a:pPr>
            <a:endParaRPr lang="en-US" altLang="zh-CN" sz="2000" dirty="0">
              <a:ea typeface="宋体" panose="02010600030101010101" pitchFamily="2" charset="-122"/>
            </a:endParaRPr>
          </a:p>
          <a:p>
            <a:pPr marL="0" indent="0">
              <a:buNone/>
            </a:pPr>
            <a:r>
              <a:rPr lang="en-US" altLang="zh-CN" sz="1600" dirty="0">
                <a:solidFill>
                  <a:srgbClr val="FF0000"/>
                </a:solidFill>
                <a:ea typeface="宋体" panose="02010600030101010101" pitchFamily="2" charset="-122"/>
              </a:rPr>
              <a:t> </a:t>
            </a:r>
            <a:endParaRPr lang="en-US" altLang="zh-CN" sz="1600" dirty="0">
              <a:solidFill>
                <a:srgbClr val="FF0000"/>
              </a:solidFill>
              <a:ea typeface="宋体" panose="02010600030101010101" pitchFamily="2" charset="-122"/>
            </a:endParaRPr>
          </a:p>
          <a:p>
            <a:pPr marL="0" indent="0">
              <a:buNone/>
            </a:pPr>
            <a:endParaRPr lang="zh-CN" altLang="en-US" sz="1600" dirty="0">
              <a:solidFill>
                <a:srgbClr val="FF0000"/>
              </a:solidFill>
              <a:ea typeface="宋体" panose="02010600030101010101" pitchFamily="2" charset="-122"/>
            </a:endParaRPr>
          </a:p>
        </p:txBody>
      </p:sp>
      <p:sp>
        <p:nvSpPr>
          <p:cNvPr id="201730"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一、神经网络的定义</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3777" name="内容占位符 2"/>
          <p:cNvSpPr>
            <a:spLocks noGrp="1"/>
          </p:cNvSpPr>
          <p:nvPr>
            <p:ph idx="1"/>
          </p:nvPr>
        </p:nvSpPr>
        <p:spPr>
          <a:ln/>
        </p:spPr>
        <p:txBody>
          <a:bodyPr vert="horz" wrap="square" lIns="90488" tIns="44450" rIns="90488" bIns="44450" anchor="t" anchorCtr="0"/>
          <a:p>
            <a:pPr marL="342900" indent="-342900" algn="just">
              <a:buFont typeface="Wingdings" panose="05000000000000000000" pitchFamily="2" charset="2"/>
              <a:buChar char="l"/>
            </a:pPr>
            <a:r>
              <a:rPr lang="zh-CN" altLang="en-US" sz="2400" dirty="0">
                <a:solidFill>
                  <a:srgbClr val="C00000"/>
                </a:solidFill>
                <a:ea typeface="宋体" panose="02010600030101010101" pitchFamily="2" charset="-122"/>
              </a:rPr>
              <a:t>生物神经系统</a:t>
            </a:r>
            <a:r>
              <a:rPr lang="zh-CN" altLang="en-US" sz="2400" dirty="0">
                <a:ea typeface="宋体" panose="02010600030101010101" pitchFamily="2" charset="-122"/>
              </a:rPr>
              <a:t>：每个神经元通过轴突与其他相邻的神经元相连，当神经元受到刺激而</a:t>
            </a:r>
            <a:r>
              <a:rPr lang="zh-CN" altLang="en-US" sz="2400" dirty="0">
                <a:solidFill>
                  <a:srgbClr val="C00000"/>
                </a:solidFill>
                <a:ea typeface="宋体" panose="02010600030101010101" pitchFamily="2" charset="-122"/>
              </a:rPr>
              <a:t>“兴奋”</a:t>
            </a:r>
            <a:r>
              <a:rPr lang="zh-CN" altLang="en-US" sz="2400" dirty="0">
                <a:ea typeface="宋体" panose="02010600030101010101" pitchFamily="2" charset="-122"/>
              </a:rPr>
              <a:t>时，就会向相连的神经云传递神经脉冲，从而改变这些神经元内的电位；如果神经元的电位超过一个</a:t>
            </a:r>
            <a:r>
              <a:rPr lang="zh-CN" altLang="en-US" sz="2400" dirty="0">
                <a:solidFill>
                  <a:srgbClr val="C00000"/>
                </a:solidFill>
                <a:ea typeface="宋体" panose="02010600030101010101" pitchFamily="2" charset="-122"/>
              </a:rPr>
              <a:t>“阈值”，</a:t>
            </a:r>
            <a:r>
              <a:rPr lang="zh-CN" altLang="en-US" sz="2400" dirty="0">
                <a:ea typeface="宋体" panose="02010600030101010101" pitchFamily="2" charset="-122"/>
              </a:rPr>
              <a:t>那么它就会被激活，即</a:t>
            </a:r>
            <a:r>
              <a:rPr lang="zh-CN" altLang="en-US" sz="2400" dirty="0">
                <a:solidFill>
                  <a:srgbClr val="C00000"/>
                </a:solidFill>
                <a:ea typeface="宋体" panose="02010600030101010101" pitchFamily="2" charset="-122"/>
              </a:rPr>
              <a:t>“兴奋”</a:t>
            </a:r>
            <a:r>
              <a:rPr lang="zh-CN" altLang="en-US" sz="2400" dirty="0">
                <a:ea typeface="宋体" panose="02010600030101010101" pitchFamily="2" charset="-122"/>
              </a:rPr>
              <a:t>起来，再向其它相连的神经元传递神经脉冲。</a:t>
            </a:r>
            <a:endParaRPr lang="en-US" altLang="zh-CN" sz="2400" dirty="0">
              <a:ea typeface="宋体" panose="02010600030101010101" pitchFamily="2" charset="-122"/>
            </a:endParaRPr>
          </a:p>
          <a:p>
            <a:pPr marL="342900" indent="-342900">
              <a:buNone/>
            </a:pPr>
            <a:r>
              <a:rPr lang="en-US" altLang="zh-CN" sz="1600" dirty="0">
                <a:solidFill>
                  <a:srgbClr val="FF0000"/>
                </a:solidFill>
                <a:ea typeface="宋体" panose="02010600030101010101" pitchFamily="2" charset="-122"/>
              </a:rPr>
              <a:t> </a:t>
            </a:r>
            <a:endParaRPr lang="en-US" altLang="zh-CN" sz="1600" dirty="0">
              <a:solidFill>
                <a:srgbClr val="FF0000"/>
              </a:solidFill>
              <a:ea typeface="宋体" panose="02010600030101010101" pitchFamily="2" charset="-122"/>
            </a:endParaRPr>
          </a:p>
          <a:p>
            <a:pPr marL="342900" indent="-342900">
              <a:buNone/>
            </a:pPr>
            <a:endParaRPr lang="zh-CN" altLang="en-US" sz="1600" dirty="0">
              <a:solidFill>
                <a:srgbClr val="FF0000"/>
              </a:solidFill>
              <a:ea typeface="宋体" panose="02010600030101010101" pitchFamily="2" charset="-122"/>
            </a:endParaRPr>
          </a:p>
        </p:txBody>
      </p:sp>
      <p:pic>
        <p:nvPicPr>
          <p:cNvPr id="203778" name="图片 3"/>
          <p:cNvPicPr>
            <a:picLocks noChangeAspect="1"/>
          </p:cNvPicPr>
          <p:nvPr/>
        </p:nvPicPr>
        <p:blipFill>
          <a:blip r:embed="rId1"/>
          <a:stretch>
            <a:fillRect/>
          </a:stretch>
        </p:blipFill>
        <p:spPr>
          <a:xfrm>
            <a:off x="1641475" y="3200400"/>
            <a:ext cx="5886450" cy="3124200"/>
          </a:xfrm>
          <a:prstGeom prst="rect">
            <a:avLst/>
          </a:prstGeom>
          <a:noFill/>
          <a:ln w="9525">
            <a:noFill/>
          </a:ln>
        </p:spPr>
      </p:pic>
      <p:sp>
        <p:nvSpPr>
          <p:cNvPr id="203779"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一、神经网络的定义</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825" name="Rectangle 3"/>
          <p:cNvSpPr>
            <a:spLocks noGrp="1"/>
          </p:cNvSpPr>
          <p:nvPr>
            <p:ph idx="1"/>
          </p:nvPr>
        </p:nvSpPr>
        <p:spPr>
          <a:xfrm>
            <a:off x="304800" y="1219200"/>
            <a:ext cx="8534400" cy="5257800"/>
          </a:xfrm>
          <a:ln/>
        </p:spPr>
        <p:txBody>
          <a:bodyPr vert="horz" wrap="square" lIns="90488" tIns="44450" rIns="90488" bIns="44450" anchor="t" anchorCtr="0"/>
          <a:p>
            <a:pPr algn="just">
              <a:buFontTx/>
              <a:buNone/>
            </a:pPr>
            <a:r>
              <a:rPr lang="en-US" altLang="zh-CN" b="1" dirty="0">
                <a:ea typeface="宋体" panose="02010600030101010101" pitchFamily="2" charset="-122"/>
              </a:rPr>
              <a:t>	</a:t>
            </a:r>
            <a:r>
              <a:rPr lang="zh-CN" altLang="en-US" b="1" dirty="0">
                <a:ea typeface="宋体" panose="02010600030101010101" pitchFamily="2" charset="-122"/>
              </a:rPr>
              <a:t>可以说，神经网络的发展是非常曲折的，从诞生到现在，几经兴衰。大体上，可以将其发展历史分成如下五个时期：</a:t>
            </a:r>
            <a:endParaRPr lang="en-US" altLang="zh-CN" b="1" dirty="0">
              <a:ea typeface="宋体" panose="02010600030101010101" pitchFamily="2" charset="-122"/>
            </a:endParaRPr>
          </a:p>
          <a:p>
            <a:pPr algn="just">
              <a:buFont typeface="Wingdings" panose="05000000000000000000" pitchFamily="2" charset="2"/>
              <a:buChar char="ü"/>
            </a:pPr>
            <a:r>
              <a:rPr lang="zh-CN" altLang="en-US" b="1" dirty="0">
                <a:ea typeface="宋体" panose="02010600030101010101" pitchFamily="2" charset="-122"/>
              </a:rPr>
              <a:t>萌芽期（人类研究自己智能的开始</a:t>
            </a:r>
            <a:r>
              <a:rPr lang="en-US" altLang="zh-CN" b="1" dirty="0">
                <a:ea typeface="宋体" panose="02010600030101010101" pitchFamily="2" charset="-122"/>
              </a:rPr>
              <a:t>~1949</a:t>
            </a:r>
            <a:r>
              <a:rPr lang="zh-CN" altLang="en-US" b="1" dirty="0">
                <a:ea typeface="宋体" panose="02010600030101010101" pitchFamily="2" charset="-122"/>
              </a:rPr>
              <a:t>）</a:t>
            </a:r>
            <a:endParaRPr lang="en-US" altLang="zh-CN" b="1" dirty="0">
              <a:ea typeface="宋体" panose="02010600030101010101" pitchFamily="2" charset="-122"/>
            </a:endParaRPr>
          </a:p>
          <a:p>
            <a:pPr algn="just">
              <a:buFont typeface="Wingdings" panose="05000000000000000000" pitchFamily="2" charset="2"/>
              <a:buChar char="ü"/>
            </a:pPr>
            <a:r>
              <a:rPr lang="zh-CN" altLang="en-US" b="1" dirty="0">
                <a:ea typeface="宋体" panose="02010600030101010101" pitchFamily="2" charset="-122"/>
              </a:rPr>
              <a:t>第一次高潮期（</a:t>
            </a:r>
            <a:r>
              <a:rPr lang="en-US" altLang="zh-CN" b="1" dirty="0">
                <a:ea typeface="宋体" panose="02010600030101010101" pitchFamily="2" charset="-122"/>
              </a:rPr>
              <a:t>1950~1968</a:t>
            </a:r>
            <a:r>
              <a:rPr lang="zh-CN" altLang="en-US" b="1" dirty="0">
                <a:ea typeface="宋体" panose="02010600030101010101" pitchFamily="2" charset="-122"/>
              </a:rPr>
              <a:t>）</a:t>
            </a:r>
            <a:endParaRPr lang="en-US" altLang="zh-CN" b="1" dirty="0">
              <a:ea typeface="宋体" panose="02010600030101010101" pitchFamily="2" charset="-122"/>
            </a:endParaRPr>
          </a:p>
          <a:p>
            <a:pPr algn="just">
              <a:buFont typeface="Wingdings" panose="05000000000000000000" pitchFamily="2" charset="2"/>
              <a:buChar char="ü"/>
            </a:pPr>
            <a:r>
              <a:rPr lang="zh-CN" altLang="en-US" b="1" dirty="0">
                <a:ea typeface="宋体" panose="02010600030101010101" pitchFamily="2" charset="-122"/>
              </a:rPr>
              <a:t>反思期（</a:t>
            </a:r>
            <a:r>
              <a:rPr lang="en-US" altLang="zh-CN" b="1" dirty="0">
                <a:ea typeface="宋体" panose="02010600030101010101" pitchFamily="2" charset="-122"/>
              </a:rPr>
              <a:t>1969~1982</a:t>
            </a:r>
            <a:r>
              <a:rPr lang="zh-CN" altLang="en-US" b="1" dirty="0">
                <a:ea typeface="宋体" panose="02010600030101010101" pitchFamily="2" charset="-122"/>
              </a:rPr>
              <a:t>）</a:t>
            </a:r>
            <a:endParaRPr lang="en-US" altLang="zh-CN" b="1" dirty="0">
              <a:ea typeface="宋体" panose="02010600030101010101" pitchFamily="2" charset="-122"/>
            </a:endParaRPr>
          </a:p>
          <a:p>
            <a:pPr algn="just">
              <a:buFont typeface="Wingdings" panose="05000000000000000000" pitchFamily="2" charset="2"/>
              <a:buChar char="ü"/>
            </a:pPr>
            <a:r>
              <a:rPr lang="zh-CN" altLang="en-US" b="1" dirty="0">
                <a:ea typeface="宋体" panose="02010600030101010101" pitchFamily="2" charset="-122"/>
              </a:rPr>
              <a:t>第二次高潮期（</a:t>
            </a:r>
            <a:r>
              <a:rPr lang="en-US" altLang="zh-CN" b="1" dirty="0">
                <a:ea typeface="宋体" panose="02010600030101010101" pitchFamily="2" charset="-122"/>
              </a:rPr>
              <a:t>1983~1990</a:t>
            </a:r>
            <a:r>
              <a:rPr lang="zh-CN" altLang="en-US" b="1" dirty="0">
                <a:ea typeface="宋体" panose="02010600030101010101" pitchFamily="2" charset="-122"/>
              </a:rPr>
              <a:t>）</a:t>
            </a:r>
            <a:endParaRPr lang="en-US" altLang="zh-CN" b="1" dirty="0">
              <a:ea typeface="宋体" panose="02010600030101010101" pitchFamily="2" charset="-122"/>
            </a:endParaRPr>
          </a:p>
          <a:p>
            <a:pPr algn="just">
              <a:buFont typeface="Wingdings" panose="05000000000000000000" pitchFamily="2" charset="2"/>
              <a:buChar char="ü"/>
            </a:pPr>
            <a:r>
              <a:rPr lang="zh-CN" altLang="en-US" b="1" dirty="0">
                <a:ea typeface="宋体" panose="02010600030101010101" pitchFamily="2" charset="-122"/>
              </a:rPr>
              <a:t>再认识与应用期（</a:t>
            </a:r>
            <a:r>
              <a:rPr lang="en-US" altLang="zh-CN" b="1" dirty="0">
                <a:ea typeface="宋体" panose="02010600030101010101" pitchFamily="2" charset="-122"/>
              </a:rPr>
              <a:t>1991~</a:t>
            </a:r>
            <a:r>
              <a:rPr lang="zh-CN" altLang="en-US" b="1" dirty="0">
                <a:ea typeface="宋体" panose="02010600030101010101" pitchFamily="2" charset="-122"/>
              </a:rPr>
              <a:t>）</a:t>
            </a:r>
            <a:endParaRPr lang="zh-CN" altLang="en-US" b="1" dirty="0">
              <a:ea typeface="宋体" panose="02010600030101010101" pitchFamily="2" charset="-122"/>
            </a:endParaRPr>
          </a:p>
        </p:txBody>
      </p:sp>
      <p:sp>
        <p:nvSpPr>
          <p:cNvPr id="205826" name="TextBox 14"/>
          <p:cNvSpPr txBox="1"/>
          <p:nvPr/>
        </p:nvSpPr>
        <p:spPr>
          <a:xfrm>
            <a:off x="304800" y="115888"/>
            <a:ext cx="7010400" cy="646112"/>
          </a:xfrm>
          <a:prstGeom prst="rect">
            <a:avLst/>
          </a:prstGeom>
          <a:noFill/>
          <a:ln w="9525">
            <a:noFill/>
          </a:ln>
        </p:spPr>
        <p:txBody>
          <a:bodyPr anchor="t" anchorCtr="0">
            <a:spAutoFit/>
          </a:bodyPr>
          <a:p>
            <a:pPr eaLnBrk="0" hangingPunct="0">
              <a:buClrTx/>
              <a:buFontTx/>
            </a:pPr>
            <a:r>
              <a:rPr lang="zh-CN" altLang="en-US" sz="3600" dirty="0">
                <a:solidFill>
                  <a:srgbClr val="0000CC"/>
                </a:solidFill>
                <a:latin typeface="楷体" panose="02010609060101010101" pitchFamily="49" charset="-122"/>
                <a:ea typeface="楷体" panose="02010609060101010101" pitchFamily="49" charset="-122"/>
              </a:rPr>
              <a:t>二、神经网络的发展历史</a:t>
            </a:r>
            <a:endParaRPr lang="zh-CN" altLang="en-US" sz="3600" dirty="0">
              <a:solidFill>
                <a:srgbClr val="0000CC"/>
              </a:solidFill>
              <a:latin typeface="楷体" panose="02010609060101010101" pitchFamily="49" charset="-122"/>
              <a:ea typeface="楷体" panose="02010609060101010101" pitchFamily="49" charset="-122"/>
            </a:endParaRPr>
          </a:p>
        </p:txBody>
      </p:sp>
    </p:spTree>
  </p:cSld>
  <p:clrMapOvr>
    <a:masterClrMapping/>
  </p:clrMapOvr>
  <p:transition/>
</p:sld>
</file>

<file path=ppt/tags/tag1.xml><?xml version="1.0" encoding="utf-8"?>
<p:tagLst xmlns:p="http://schemas.openxmlformats.org/presentationml/2006/main">
  <p:tag name="commondata" val="eyJoZGlkIjoiYjBkYjgzNTVmNTFlMzg0ODQwOWFjNjJjNjZiYTk5MzEifQ=="/>
</p:tagLst>
</file>

<file path=ppt/theme/theme1.xml><?xml version="1.0" encoding="utf-8"?>
<a:theme xmlns:a="http://schemas.openxmlformats.org/drawingml/2006/main" name="1_LC.BRev.FY97">
  <a:themeElements>
    <a:clrScheme name="">
      <a:dk1>
        <a:srgbClr val="000000"/>
      </a:dk1>
      <a:lt1>
        <a:srgbClr val="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1_LC.BRev.FY97">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en-US"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en-US"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lnDef>
  </a:objectDefaults>
  <a:extraClrSchemeLst>
    <a:extraClrScheme>
      <a:clrScheme name="1_LC.BRev.FY9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LC.BRev.FY9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LC.BRev.FY9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LC.BRev.FY9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LC.BRev.FY9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LC.BRev.FY9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LC.BRev.FY9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LC.BRev.FY97">
  <a:themeElements>
    <a:clrScheme name="">
      <a:dk1>
        <a:srgbClr val="000000"/>
      </a:dk1>
      <a:lt1>
        <a:srgbClr val="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1_LC.BRev.FY97">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en-US"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en-US"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lnDef>
  </a:objectDefaults>
  <a:extraClrSchemeLst>
    <a:extraClrScheme>
      <a:clrScheme name="1_LC.BRev.FY9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LC.BRev.FY9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LC.BRev.FY9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LC.BRev.FY9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LC.BRev.FY9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LC.BRev.FY9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LC.BRev.FY9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LC.BRev.FY97">
  <a:themeElements>
    <a:clrScheme name="">
      <a:dk1>
        <a:srgbClr val="000000"/>
      </a:dk1>
      <a:lt1>
        <a:srgbClr val="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1_LC.BRev.FY97">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en-US"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en-US"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lnDef>
  </a:objectDefaults>
  <a:extraClrSchemeLst>
    <a:extraClrScheme>
      <a:clrScheme name="1_LC.BRev.FY9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LC.BRev.FY9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LC.BRev.FY9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LC.BRev.FY9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LC.BRev.FY9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LC.BRev.FY9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LC.BRev.FY9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Clustering</Template>
  <TotalTime>0</TotalTime>
  <Words>47743</Words>
  <Application>WPS 演示</Application>
  <PresentationFormat>全屏显示(4:3)</PresentationFormat>
  <Paragraphs>4221</Paragraphs>
  <Slides>293</Slides>
  <Notes>293</Notes>
  <HiddenSlides>0</HiddenSlides>
  <MMClips>0</MMClips>
  <ScaleCrop>false</ScaleCrop>
  <HeadingPairs>
    <vt:vector size="8" baseType="variant">
      <vt:variant>
        <vt:lpstr>已用的字体</vt:lpstr>
      </vt:variant>
      <vt:variant>
        <vt:i4>24</vt:i4>
      </vt:variant>
      <vt:variant>
        <vt:lpstr>主题</vt:lpstr>
      </vt:variant>
      <vt:variant>
        <vt:i4>3</vt:i4>
      </vt:variant>
      <vt:variant>
        <vt:lpstr>嵌入 OLE 服务器</vt:lpstr>
      </vt:variant>
      <vt:variant>
        <vt:i4>226</vt:i4>
      </vt:variant>
      <vt:variant>
        <vt:lpstr>幻灯片标题</vt:lpstr>
      </vt:variant>
      <vt:variant>
        <vt:i4>293</vt:i4>
      </vt:variant>
    </vt:vector>
  </HeadingPairs>
  <TitlesOfParts>
    <vt:vector size="546" baseType="lpstr">
      <vt:lpstr>Arial</vt:lpstr>
      <vt:lpstr>宋体</vt:lpstr>
      <vt:lpstr>Wingdings</vt:lpstr>
      <vt:lpstr>Times New Roman</vt:lpstr>
      <vt:lpstr>Tahoma</vt:lpstr>
      <vt:lpstr>Monotype Sorts</vt:lpstr>
      <vt:lpstr>Wingdings</vt:lpstr>
      <vt:lpstr>黑体</vt:lpstr>
      <vt:lpstr>楷体_GB2312</vt:lpstr>
      <vt:lpstr>新宋体</vt:lpstr>
      <vt:lpstr>微软雅黑</vt:lpstr>
      <vt:lpstr>华文行楷</vt:lpstr>
      <vt:lpstr>楷体</vt:lpstr>
      <vt:lpstr>Verdana</vt:lpstr>
      <vt:lpstr>幼圆</vt:lpstr>
      <vt:lpstr>Symbol</vt:lpstr>
      <vt:lpstr>+mn-ea</vt:lpstr>
      <vt:lpstr>LaTeX</vt:lpstr>
      <vt:lpstr>仿宋_GB2312</vt:lpstr>
      <vt:lpstr>仿宋</vt:lpstr>
      <vt:lpstr>华文楷体</vt:lpstr>
      <vt:lpstr>Arial Unicode MS</vt:lpstr>
      <vt:lpstr>Times New Roman</vt:lpstr>
      <vt:lpstr>仿宋_GB2312</vt:lpstr>
      <vt:lpstr>1_LC.BRev.FY97</vt:lpstr>
      <vt:lpstr>2_LC.BRev.FY97</vt:lpstr>
      <vt:lpstr>3_LC.BRev.FY97</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Equation.3</vt:lpstr>
      <vt:lpstr>Equation.3</vt:lpstr>
      <vt:lpstr>Equation.3</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Equation.3</vt:lpstr>
      <vt:lpstr>Equation.3</vt:lpstr>
      <vt:lpstr>Equation.3</vt:lpstr>
      <vt:lpstr>Equation.3</vt:lpstr>
      <vt:lpstr>Equation.Ribbit</vt:lpstr>
      <vt:lpstr>Equation.3</vt:lpstr>
      <vt:lpstr>Equation.3</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ages>3</Page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
  <cp:lastModifiedBy>蒋良孝</cp:lastModifiedBy>
  <cp:revision>16</cp:revision>
  <dcterms:created xsi:type="dcterms:W3CDTF">2020-12-28T04:03:25Z</dcterms:created>
  <dcterms:modified xsi:type="dcterms:W3CDTF">2024-06-02T12:14:41Z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D64CAB44BB484F51BE6B74CE35A3A66A_12</vt:lpwstr>
  </property>
  <property fmtid="{D5CDD505-2E9C-101B-9397-08002B2CF9AE}" pid="3" name="KSOProductBuildVer">
    <vt:lpwstr>2052-12.1.0.16729</vt:lpwstr>
  </property>
</Properties>
</file>